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55"/>
  </p:notesMasterIdLst>
  <p:sldIdLst>
    <p:sldId id="256" r:id="rId2"/>
    <p:sldId id="351" r:id="rId3"/>
    <p:sldId id="350" r:id="rId4"/>
    <p:sldId id="349" r:id="rId5"/>
    <p:sldId id="354" r:id="rId6"/>
    <p:sldId id="355" r:id="rId7"/>
    <p:sldId id="365" r:id="rId8"/>
    <p:sldId id="374" r:id="rId9"/>
    <p:sldId id="265" r:id="rId10"/>
    <p:sldId id="266" r:id="rId11"/>
    <p:sldId id="325" r:id="rId12"/>
    <p:sldId id="327" r:id="rId13"/>
    <p:sldId id="326" r:id="rId14"/>
    <p:sldId id="366" r:id="rId15"/>
    <p:sldId id="352" r:id="rId16"/>
    <p:sldId id="367" r:id="rId17"/>
    <p:sldId id="359" r:id="rId18"/>
    <p:sldId id="360" r:id="rId19"/>
    <p:sldId id="287" r:id="rId20"/>
    <p:sldId id="344" r:id="rId21"/>
    <p:sldId id="329" r:id="rId22"/>
    <p:sldId id="328" r:id="rId23"/>
    <p:sldId id="343" r:id="rId24"/>
    <p:sldId id="300" r:id="rId25"/>
    <p:sldId id="361" r:id="rId26"/>
    <p:sldId id="342" r:id="rId27"/>
    <p:sldId id="362" r:id="rId28"/>
    <p:sldId id="335" r:id="rId29"/>
    <p:sldId id="330" r:id="rId30"/>
    <p:sldId id="345" r:id="rId31"/>
    <p:sldId id="301" r:id="rId32"/>
    <p:sldId id="334" r:id="rId33"/>
    <p:sldId id="331" r:id="rId34"/>
    <p:sldId id="332" r:id="rId35"/>
    <p:sldId id="333" r:id="rId36"/>
    <p:sldId id="363" r:id="rId37"/>
    <p:sldId id="346" r:id="rId38"/>
    <p:sldId id="306" r:id="rId39"/>
    <p:sldId id="347" r:id="rId40"/>
    <p:sldId id="348" r:id="rId41"/>
    <p:sldId id="368" r:id="rId42"/>
    <p:sldId id="369" r:id="rId43"/>
    <p:sldId id="370" r:id="rId44"/>
    <p:sldId id="336" r:id="rId45"/>
    <p:sldId id="321" r:id="rId46"/>
    <p:sldId id="337" r:id="rId47"/>
    <p:sldId id="338" r:id="rId48"/>
    <p:sldId id="339" r:id="rId49"/>
    <p:sldId id="284" r:id="rId50"/>
    <p:sldId id="340" r:id="rId51"/>
    <p:sldId id="371" r:id="rId52"/>
    <p:sldId id="373" r:id="rId53"/>
    <p:sldId id="372" r:id="rId54"/>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A5C81"/>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C083E6E3-FA7D-4D7B-A595-EF9225AFEA82}" styleName="Helle Formatvorlage 1 - Akz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2D5ABB26-0587-4C30-8999-92F81FD0307C}" styleName="Keine Formatvorlage, kein Raster">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DA37D80-6434-44D0-A028-1B22A696006F}" styleName="Helle Formatvorlage 3 - Akz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5940675A-B579-460E-94D1-54222C63F5DA}" styleName="Keine Formatvorlage, Tabellenraster">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8799B23B-EC83-4686-B30A-512413B5E67A}" styleName="Helle Formatvorlage 3 - Akz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9D7B26C5-4107-4FEC-AEDC-1716B250A1EF}" styleName="Helle Formatvorlag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08FB837D-C827-4EFA-A057-4D05807E0F7C}" styleName="Designformatvorlage 1 - Akz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775DCB02-9BB8-47FD-8907-85C794F793BA}" styleName="Designformatvorlage 1 - Akz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D7AC3CCA-C797-4891-BE02-D94E43425B78}" styleName="Mittlere Formatvorlag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8A107856-5554-42FB-B03E-39F5DBC370BA}" styleName="Mittlere Formatvorlage 4 - Akz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69CF1AB2-1976-4502-BF36-3FF5EA218861}" styleName="Mittlere Formatvorlage 4 - Akz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C4B1156A-380E-4F78-BDF5-A606A8083BF9}" styleName="Mittlere Formatvorlage 4 - Akz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9060" autoAdjust="0"/>
    <p:restoredTop sz="78164" autoAdjust="0"/>
  </p:normalViewPr>
  <p:slideViewPr>
    <p:cSldViewPr snapToGrid="0">
      <p:cViewPr varScale="1">
        <p:scale>
          <a:sx n="87" d="100"/>
          <a:sy n="87" d="100"/>
        </p:scale>
        <p:origin x="939" y="48"/>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snapToGrid="0">
      <p:cViewPr varScale="1">
        <p:scale>
          <a:sx n="159" d="100"/>
          <a:sy n="159" d="100"/>
        </p:scale>
        <p:origin x="2288" y="20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E13790A-1DA1-4F4B-9AE1-2FBE03F27627}" type="datetimeFigureOut">
              <a:rPr lang="de-DE" smtClean="0"/>
              <a:t>23.06.2026</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DD9ADDB-8933-D04A-AA77-6DF970F39AD5}" type="slidenum">
              <a:rPr lang="de-DE" smtClean="0"/>
              <a:t>‹Nr.›</a:t>
            </a:fld>
            <a:endParaRPr lang="de-DE"/>
          </a:p>
        </p:txBody>
      </p:sp>
    </p:spTree>
    <p:extLst>
      <p:ext uri="{BB962C8B-B14F-4D97-AF65-F5344CB8AC3E}">
        <p14:creationId xmlns:p14="http://schemas.microsoft.com/office/powerpoint/2010/main" val="17310836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p:ext uri="{620B2872-D7B9-4A21-9093-7833F8D536E1}">
      <p15:sldGuideLst xmlns:p15="http://schemas.microsoft.com/office/powerpoint/2012/main">
        <p15:guide id="1" orient="horz" pos="2880" userDrawn="1">
          <p15:clr>
            <a:srgbClr val="F26B43"/>
          </p15:clr>
        </p15:guide>
        <p15:guide id="2" pos="216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7DD9ADDB-8933-D04A-AA77-6DF970F39AD5}" type="slidenum">
              <a:rPr lang="de-DE" smtClean="0"/>
              <a:t>1</a:t>
            </a:fld>
            <a:endParaRPr lang="de-DE"/>
          </a:p>
        </p:txBody>
      </p:sp>
    </p:spTree>
    <p:extLst>
      <p:ext uri="{BB962C8B-B14F-4D97-AF65-F5344CB8AC3E}">
        <p14:creationId xmlns:p14="http://schemas.microsoft.com/office/powerpoint/2010/main" val="10860844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7DD9ADDB-8933-D04A-AA77-6DF970F39AD5}" type="slidenum">
              <a:rPr lang="de-DE" smtClean="0"/>
              <a:t>11</a:t>
            </a:fld>
            <a:endParaRPr lang="de-DE"/>
          </a:p>
        </p:txBody>
      </p:sp>
    </p:spTree>
    <p:extLst>
      <p:ext uri="{BB962C8B-B14F-4D97-AF65-F5344CB8AC3E}">
        <p14:creationId xmlns:p14="http://schemas.microsoft.com/office/powerpoint/2010/main" val="17552755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7DD9ADDB-8933-D04A-AA77-6DF970F39AD5}" type="slidenum">
              <a:rPr lang="de-DE" smtClean="0"/>
              <a:t>13</a:t>
            </a:fld>
            <a:endParaRPr lang="de-DE"/>
          </a:p>
        </p:txBody>
      </p:sp>
    </p:spTree>
    <p:extLst>
      <p:ext uri="{BB962C8B-B14F-4D97-AF65-F5344CB8AC3E}">
        <p14:creationId xmlns:p14="http://schemas.microsoft.com/office/powerpoint/2010/main" val="6934090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16111C-15B6-23CE-C226-5197BB38A001}"/>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48EC67E6-DFD9-A8BB-35ED-72BDD38667AC}"/>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444E921C-4691-88FF-B2FA-5C4FECADB5B8}"/>
              </a:ext>
            </a:extLst>
          </p:cNvPr>
          <p:cNvSpPr>
            <a:spLocks noGrp="1"/>
          </p:cNvSpPr>
          <p:nvPr>
            <p:ph type="body" idx="1"/>
          </p:nvPr>
        </p:nvSpPr>
        <p:spPr/>
        <p:txBody>
          <a:bodyPr/>
          <a:lstStyle/>
          <a:p>
            <a:r>
              <a:rPr lang="de-DE" sz="1200" i="1" kern="100" dirty="0">
                <a:effectLst/>
                <a:latin typeface="Aptos" panose="020B0004020202020204" pitchFamily="34" charset="0"/>
                <a:ea typeface="Aptos" panose="020B0004020202020204" pitchFamily="34" charset="0"/>
                <a:cs typeface="Times New Roman (Textkörper CS)"/>
              </a:rPr>
              <a:t>Dieser Teilschritt endet mit einer Stellungnahme der Schüler/-innen  zum Zitat „Ich werde glücklich sterben…“ unter der Fragestellung: „Carlo hatte ein „gutes Leben“ – was stellst Du Dir darunter vor?“</a:t>
            </a:r>
            <a:r>
              <a:rPr lang="de-DE" sz="1200" i="0" kern="100" dirty="0">
                <a:effectLst/>
                <a:latin typeface="Arial" panose="020B0604020202020204" pitchFamily="34" charset="0"/>
                <a:ea typeface="Aptos" panose="020B0004020202020204" pitchFamily="34" charset="0"/>
                <a:cs typeface="Times New Roman (Textkörper CS)"/>
              </a:rPr>
              <a:t> </a:t>
            </a:r>
            <a:r>
              <a:rPr lang="de-DE" sz="1200" i="1" kern="100" dirty="0">
                <a:effectLst/>
                <a:latin typeface="Aptos" panose="020B0004020202020204" pitchFamily="34" charset="0"/>
                <a:ea typeface="Aptos" panose="020B0004020202020204" pitchFamily="34" charset="0"/>
                <a:cs typeface="Times New Roman (Textkörper CS)"/>
              </a:rPr>
              <a:t>und der Überleitung zu der Frage: Wie lebte Carlo </a:t>
            </a:r>
            <a:r>
              <a:rPr lang="de-DE" sz="1200" i="1" kern="100" dirty="0" err="1">
                <a:effectLst/>
                <a:latin typeface="Aptos" panose="020B0004020202020204" pitchFamily="34" charset="0"/>
                <a:ea typeface="Aptos" panose="020B0004020202020204" pitchFamily="34" charset="0"/>
                <a:cs typeface="Times New Roman (Textkörper CS)"/>
              </a:rPr>
              <a:t>Acutis</a:t>
            </a:r>
            <a:r>
              <a:rPr lang="de-DE" sz="1200" i="1" kern="100" dirty="0">
                <a:effectLst/>
                <a:latin typeface="Aptos" panose="020B0004020202020204" pitchFamily="34" charset="0"/>
                <a:ea typeface="Aptos" panose="020B0004020202020204" pitchFamily="34" charset="0"/>
                <a:cs typeface="Times New Roman (Textkörper CS)"/>
              </a:rPr>
              <a:t> eigentlich?</a:t>
            </a:r>
            <a:endParaRPr lang="de-DE" sz="1200" kern="100" dirty="0">
              <a:effectLst/>
              <a:latin typeface="Arial" panose="020B0604020202020204" pitchFamily="34" charset="0"/>
              <a:ea typeface="Aptos" panose="020B0004020202020204" pitchFamily="34" charset="0"/>
              <a:cs typeface="Times New Roman (Textkörper 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de-DE" sz="1200" kern="100" dirty="0">
              <a:effectLst/>
              <a:latin typeface="Arial" panose="020B0604020202020204" pitchFamily="34" charset="0"/>
              <a:ea typeface="Aptos" panose="020B0004020202020204" pitchFamily="34" charset="0"/>
              <a:cs typeface="Times New Roman (Textkörper CS)"/>
            </a:endParaRPr>
          </a:p>
        </p:txBody>
      </p:sp>
      <p:sp>
        <p:nvSpPr>
          <p:cNvPr id="4" name="Foliennummernplatzhalter 3">
            <a:extLst>
              <a:ext uri="{FF2B5EF4-FFF2-40B4-BE49-F238E27FC236}">
                <a16:creationId xmlns:a16="http://schemas.microsoft.com/office/drawing/2014/main" id="{222B0C1D-6D19-08BB-1285-0A50B0A0FFF9}"/>
              </a:ext>
            </a:extLst>
          </p:cNvPr>
          <p:cNvSpPr>
            <a:spLocks noGrp="1"/>
          </p:cNvSpPr>
          <p:nvPr>
            <p:ph type="sldNum" sz="quarter" idx="5"/>
          </p:nvPr>
        </p:nvSpPr>
        <p:spPr/>
        <p:txBody>
          <a:bodyPr/>
          <a:lstStyle/>
          <a:p>
            <a:fld id="{7DD9ADDB-8933-D04A-AA77-6DF970F39AD5}" type="slidenum">
              <a:rPr lang="de-DE" smtClean="0"/>
              <a:t>14</a:t>
            </a:fld>
            <a:endParaRPr lang="de-DE"/>
          </a:p>
        </p:txBody>
      </p:sp>
    </p:spTree>
    <p:extLst>
      <p:ext uri="{BB962C8B-B14F-4D97-AF65-F5344CB8AC3E}">
        <p14:creationId xmlns:p14="http://schemas.microsoft.com/office/powerpoint/2010/main" val="8968314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322DD9-8667-AAB3-491B-B0CAAFA3FD42}"/>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27626187-15E0-6E72-EF19-BADF8C77114A}"/>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10637D70-6914-BD92-2DEF-AF6E2BF42E27}"/>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kern="100" dirty="0">
                <a:effectLst/>
                <a:latin typeface="Arial" panose="020B0604020202020204" pitchFamily="34" charset="0"/>
                <a:ea typeface="Aptos" panose="020B0004020202020204" pitchFamily="34" charset="0"/>
                <a:cs typeface="Times New Roman (Textkörper CS)"/>
              </a:rPr>
              <a:t>Anknüpfen an die vorgängigen Unterrichtsschritte: </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200" kern="100" dirty="0">
                <a:effectLst/>
                <a:latin typeface="Arial" panose="020B0604020202020204" pitchFamily="34" charset="0"/>
                <a:ea typeface="Aptos" panose="020B0004020202020204" pitchFamily="34" charset="0"/>
                <a:cs typeface="Times New Roman (Textkörper CS)"/>
              </a:rPr>
              <a:t>Carlo sagt von sich, dass er ein Leben hatte, in dem er keine Minute verschwendet hat: Er hatte ein gutes Leben. Wir können heute herausfinden, wie er gelebt hat…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sz="1200" kern="100" dirty="0">
              <a:effectLst/>
              <a:latin typeface="Arial" panose="020B0604020202020204" pitchFamily="34" charset="0"/>
              <a:ea typeface="Aptos" panose="020B0004020202020204" pitchFamily="34" charset="0"/>
              <a:cs typeface="Times New Roman (Textkörper CS)"/>
            </a:endParaRPr>
          </a:p>
        </p:txBody>
      </p:sp>
      <p:sp>
        <p:nvSpPr>
          <p:cNvPr id="4" name="Foliennummernplatzhalter 3">
            <a:extLst>
              <a:ext uri="{FF2B5EF4-FFF2-40B4-BE49-F238E27FC236}">
                <a16:creationId xmlns:a16="http://schemas.microsoft.com/office/drawing/2014/main" id="{FD89BF07-3CE9-8B23-84CA-42F61894ABFD}"/>
              </a:ext>
            </a:extLst>
          </p:cNvPr>
          <p:cNvSpPr>
            <a:spLocks noGrp="1"/>
          </p:cNvSpPr>
          <p:nvPr>
            <p:ph type="sldNum" sz="quarter" idx="5"/>
          </p:nvPr>
        </p:nvSpPr>
        <p:spPr/>
        <p:txBody>
          <a:bodyPr/>
          <a:lstStyle/>
          <a:p>
            <a:fld id="{7DD9ADDB-8933-D04A-AA77-6DF970F39AD5}" type="slidenum">
              <a:rPr lang="de-DE" smtClean="0"/>
              <a:t>16</a:t>
            </a:fld>
            <a:endParaRPr lang="de-DE"/>
          </a:p>
        </p:txBody>
      </p:sp>
    </p:spTree>
    <p:extLst>
      <p:ext uri="{BB962C8B-B14F-4D97-AF65-F5344CB8AC3E}">
        <p14:creationId xmlns:p14="http://schemas.microsoft.com/office/powerpoint/2010/main" val="11167467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dirty="0">
                <a:solidFill>
                  <a:srgbClr val="156082"/>
                </a:solidFill>
                <a:effectLst/>
                <a:latin typeface="Aptos" panose="020B0004020202020204" pitchFamily="34" charset="0"/>
                <a:ea typeface="Aptos" panose="020B0004020202020204" pitchFamily="34" charset="0"/>
                <a:cs typeface="Times New Roman (Textkörper CS)"/>
              </a:rPr>
              <a:t>In diesem Schritt lernen wir diese Personen durch ihre Aussagen über Carlo kennen: Sie erzählen Dir von Carlos gutem Leben</a:t>
            </a:r>
            <a:r>
              <a:rPr lang="de-DE" dirty="0">
                <a:effectLst/>
              </a:rPr>
              <a:t> </a:t>
            </a:r>
            <a:endParaRPr lang="de-DE" dirty="0"/>
          </a:p>
          <a:p>
            <a:endParaRPr lang="de-DE" dirty="0"/>
          </a:p>
        </p:txBody>
      </p:sp>
      <p:sp>
        <p:nvSpPr>
          <p:cNvPr id="4" name="Foliennummernplatzhalter 3"/>
          <p:cNvSpPr>
            <a:spLocks noGrp="1"/>
          </p:cNvSpPr>
          <p:nvPr>
            <p:ph type="sldNum" sz="quarter" idx="5"/>
          </p:nvPr>
        </p:nvSpPr>
        <p:spPr/>
        <p:txBody>
          <a:bodyPr/>
          <a:lstStyle/>
          <a:p>
            <a:fld id="{7DD9ADDB-8933-D04A-AA77-6DF970F39AD5}" type="slidenum">
              <a:rPr lang="de-DE" smtClean="0"/>
              <a:t>17</a:t>
            </a:fld>
            <a:endParaRPr lang="de-DE"/>
          </a:p>
        </p:txBody>
      </p:sp>
    </p:spTree>
    <p:extLst>
      <p:ext uri="{BB962C8B-B14F-4D97-AF65-F5344CB8AC3E}">
        <p14:creationId xmlns:p14="http://schemas.microsoft.com/office/powerpoint/2010/main" val="13653490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848B79-EECE-C6CE-13FA-9B6EE8EF2725}"/>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7308F35D-DB5E-344C-16BC-7D33BED071EA}"/>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83190E74-2681-D621-7F9C-E7F468EA1847}"/>
              </a:ext>
            </a:extLst>
          </p:cNvPr>
          <p:cNvSpPr>
            <a:spLocks noGrp="1"/>
          </p:cNvSpPr>
          <p:nvPr>
            <p:ph type="body" idx="1"/>
          </p:nvPr>
        </p:nvSpPr>
        <p:spPr/>
        <p:txBody>
          <a:bodyPr/>
          <a:lstStyle/>
          <a:p>
            <a:r>
              <a:rPr lang="de-DE" dirty="0"/>
              <a:t>Schau Dir die Bilder an: Welche Personengruppen erkennst Du? Wer könnte das sein? In diesem Schritt lernen wir diese Personen durch ihre Aussagen über Carlo kennen: Sie erzählen Dir von Carlos gutem Leben. </a:t>
            </a:r>
          </a:p>
          <a:p>
            <a:endParaRPr lang="de-DE" dirty="0"/>
          </a:p>
          <a:p>
            <a:r>
              <a:rPr lang="de-DE" dirty="0"/>
              <a:t>Auf der folgenden Folie finden sich einige Aussagen über Carlo </a:t>
            </a:r>
            <a:r>
              <a:rPr lang="de-DE" dirty="0" err="1"/>
              <a:t>Acutis</a:t>
            </a:r>
            <a:r>
              <a:rPr lang="de-DE" dirty="0"/>
              <a:t> als Audio-Datei, im Schüler/-</a:t>
            </a:r>
            <a:r>
              <a:rPr lang="de-DE" dirty="0" err="1"/>
              <a:t>innenarbeitsheft</a:t>
            </a:r>
            <a:r>
              <a:rPr lang="de-DE" dirty="0"/>
              <a:t> ist ein Arbeitsblatt, das die Schüler/-innen bevorzugt in Kleingruppen bearbeiten. Die Schüler/-</a:t>
            </a:r>
            <a:r>
              <a:rPr lang="de-DE" dirty="0" err="1"/>
              <a:t>innnen</a:t>
            </a:r>
            <a:r>
              <a:rPr lang="de-DE" dirty="0"/>
              <a:t> erarbeiten daran eine Stellungnahme zu Carlos Leben („Was war ihm wichtig?“) und formulieren ein Verständnis davon, was sein „gutes“, sein „nicht verschwendetes“ Leben ausmacht. </a:t>
            </a:r>
          </a:p>
        </p:txBody>
      </p:sp>
      <p:sp>
        <p:nvSpPr>
          <p:cNvPr id="4" name="Foliennummernplatzhalter 3">
            <a:extLst>
              <a:ext uri="{FF2B5EF4-FFF2-40B4-BE49-F238E27FC236}">
                <a16:creationId xmlns:a16="http://schemas.microsoft.com/office/drawing/2014/main" id="{8CEDACAB-226E-CA13-9EFE-C46A03B4DA4D}"/>
              </a:ext>
            </a:extLst>
          </p:cNvPr>
          <p:cNvSpPr>
            <a:spLocks noGrp="1"/>
          </p:cNvSpPr>
          <p:nvPr>
            <p:ph type="sldNum" sz="quarter" idx="5"/>
          </p:nvPr>
        </p:nvSpPr>
        <p:spPr/>
        <p:txBody>
          <a:bodyPr/>
          <a:lstStyle/>
          <a:p>
            <a:fld id="{7DD9ADDB-8933-D04A-AA77-6DF970F39AD5}" type="slidenum">
              <a:rPr lang="de-DE" smtClean="0"/>
              <a:t>18</a:t>
            </a:fld>
            <a:endParaRPr lang="de-DE"/>
          </a:p>
        </p:txBody>
      </p:sp>
    </p:spTree>
    <p:extLst>
      <p:ext uri="{BB962C8B-B14F-4D97-AF65-F5344CB8AC3E}">
        <p14:creationId xmlns:p14="http://schemas.microsoft.com/office/powerpoint/2010/main" val="251502825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Es gibt keine Briefe oder Tagebuchaufzeichnungen von Carlo selbst. Es gibt Erzählungen seiner Eltern, von Freunden und Priestern, von seinen Lehrer/-innen und Mitschüler/-innen über ihn. Und ihr wisst ja schon, dass das, was Menschen nach dem Tod von einem anderen Menschen erzählen, immer durch die Beziehung zu ihm geprägt ist – und sich vielleicht auch einiges anders darstellt, als es in Wirklichkeit war. </a:t>
            </a:r>
          </a:p>
        </p:txBody>
      </p:sp>
      <p:sp>
        <p:nvSpPr>
          <p:cNvPr id="4" name="Foliennummernplatzhalter 3"/>
          <p:cNvSpPr>
            <a:spLocks noGrp="1"/>
          </p:cNvSpPr>
          <p:nvPr>
            <p:ph type="sldNum" sz="quarter" idx="5"/>
          </p:nvPr>
        </p:nvSpPr>
        <p:spPr/>
        <p:txBody>
          <a:bodyPr/>
          <a:lstStyle/>
          <a:p>
            <a:fld id="{7DD9ADDB-8933-D04A-AA77-6DF970F39AD5}" type="slidenum">
              <a:rPr lang="de-DE" smtClean="0"/>
              <a:t>19</a:t>
            </a:fld>
            <a:endParaRPr lang="de-DE"/>
          </a:p>
        </p:txBody>
      </p:sp>
    </p:spTree>
    <p:extLst>
      <p:ext uri="{BB962C8B-B14F-4D97-AF65-F5344CB8AC3E}">
        <p14:creationId xmlns:p14="http://schemas.microsoft.com/office/powerpoint/2010/main" val="302152651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kern="100" dirty="0">
                <a:effectLst/>
                <a:latin typeface="Aptos" panose="020B0004020202020204" pitchFamily="34" charset="0"/>
                <a:ea typeface="Aptos" panose="020B0004020202020204" pitchFamily="34" charset="0"/>
                <a:cs typeface="Times New Roman (Textkörper CS)"/>
              </a:rPr>
              <a:t>Wählen Sie bitte die Arbeitsaufträge aus, die zu Ihrer Lerngruppe passen!</a:t>
            </a:r>
            <a:endParaRPr lang="de-DE" sz="1200" kern="100" dirty="0">
              <a:effectLst/>
              <a:latin typeface="Arial" panose="020B0604020202020204" pitchFamily="34" charset="0"/>
              <a:ea typeface="Aptos" panose="020B0004020202020204" pitchFamily="34" charset="0"/>
              <a:cs typeface="Times New Roman (Textkörper CS)"/>
            </a:endParaRPr>
          </a:p>
          <a:p>
            <a:endParaRPr lang="de-DE" dirty="0"/>
          </a:p>
        </p:txBody>
      </p:sp>
      <p:sp>
        <p:nvSpPr>
          <p:cNvPr id="4" name="Foliennummernplatzhalter 3"/>
          <p:cNvSpPr>
            <a:spLocks noGrp="1"/>
          </p:cNvSpPr>
          <p:nvPr>
            <p:ph type="sldNum" sz="quarter" idx="5"/>
          </p:nvPr>
        </p:nvSpPr>
        <p:spPr/>
        <p:txBody>
          <a:bodyPr/>
          <a:lstStyle/>
          <a:p>
            <a:fld id="{7DD9ADDB-8933-D04A-AA77-6DF970F39AD5}" type="slidenum">
              <a:rPr lang="de-DE" smtClean="0"/>
              <a:t>20</a:t>
            </a:fld>
            <a:endParaRPr lang="de-DE"/>
          </a:p>
        </p:txBody>
      </p:sp>
    </p:spTree>
    <p:extLst>
      <p:ext uri="{BB962C8B-B14F-4D97-AF65-F5344CB8AC3E}">
        <p14:creationId xmlns:p14="http://schemas.microsoft.com/office/powerpoint/2010/main" val="157653693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7DD9ADDB-8933-D04A-AA77-6DF970F39AD5}" type="slidenum">
              <a:rPr lang="de-DE" smtClean="0"/>
              <a:t>22</a:t>
            </a:fld>
            <a:endParaRPr lang="de-DE"/>
          </a:p>
        </p:txBody>
      </p:sp>
    </p:spTree>
    <p:extLst>
      <p:ext uri="{BB962C8B-B14F-4D97-AF65-F5344CB8AC3E}">
        <p14:creationId xmlns:p14="http://schemas.microsoft.com/office/powerpoint/2010/main" val="269822394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04FA89-D5F5-7462-9C27-DC501739AFAA}"/>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FDE7BEFC-C97F-FE3B-CA16-31D5192FBD53}"/>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62E96F0C-B40E-3E65-0477-A17C478EADB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i="1" kern="100" dirty="0">
                <a:effectLst/>
                <a:latin typeface="Aptos" panose="020B0004020202020204" pitchFamily="34" charset="0"/>
                <a:ea typeface="Aptos" panose="020B0004020202020204" pitchFamily="34" charset="0"/>
                <a:cs typeface="Times New Roman (Textkörper CS)"/>
              </a:rPr>
              <a:t>Die „besondere Geschichte“ von Carlo und den obdachlosen Menschen “ führt die Frage nach dem Leben von Carlo weiter und vertieft das Kennenlernen des caritativen Handelns von Carlo. Zur Differenzierung liegt der Arbeitstext in zwei unterschiedlichen Bearbeitungen vor, ebenso können Arbeitsform und Arbeitsauftrag (Schülerarbeitsheft AM 2) variiert werden. </a:t>
            </a:r>
            <a:endParaRPr lang="de-DE" sz="1200" kern="100" dirty="0">
              <a:effectLst/>
              <a:latin typeface="Arial" panose="020B0604020202020204" pitchFamily="34" charset="0"/>
              <a:ea typeface="Aptos" panose="020B0004020202020204" pitchFamily="34" charset="0"/>
              <a:cs typeface="Times New Roman (Textkörper CS)"/>
            </a:endParaRPr>
          </a:p>
        </p:txBody>
      </p:sp>
      <p:sp>
        <p:nvSpPr>
          <p:cNvPr id="4" name="Foliennummernplatzhalter 3">
            <a:extLst>
              <a:ext uri="{FF2B5EF4-FFF2-40B4-BE49-F238E27FC236}">
                <a16:creationId xmlns:a16="http://schemas.microsoft.com/office/drawing/2014/main" id="{D159F153-E546-3E27-3A43-E4991CD429C5}"/>
              </a:ext>
            </a:extLst>
          </p:cNvPr>
          <p:cNvSpPr>
            <a:spLocks noGrp="1"/>
          </p:cNvSpPr>
          <p:nvPr>
            <p:ph type="sldNum" sz="quarter" idx="5"/>
          </p:nvPr>
        </p:nvSpPr>
        <p:spPr/>
        <p:txBody>
          <a:bodyPr/>
          <a:lstStyle/>
          <a:p>
            <a:fld id="{7DD9ADDB-8933-D04A-AA77-6DF970F39AD5}" type="slidenum">
              <a:rPr lang="de-DE" smtClean="0"/>
              <a:t>23</a:t>
            </a:fld>
            <a:endParaRPr lang="de-DE"/>
          </a:p>
        </p:txBody>
      </p:sp>
    </p:spTree>
    <p:extLst>
      <p:ext uri="{BB962C8B-B14F-4D97-AF65-F5344CB8AC3E}">
        <p14:creationId xmlns:p14="http://schemas.microsoft.com/office/powerpoint/2010/main" val="36110710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7DD9ADDB-8933-D04A-AA77-6DF970F39AD5}" type="slidenum">
              <a:rPr lang="de-DE" smtClean="0"/>
              <a:t>2</a:t>
            </a:fld>
            <a:endParaRPr lang="de-DE"/>
          </a:p>
        </p:txBody>
      </p:sp>
    </p:spTree>
    <p:extLst>
      <p:ext uri="{BB962C8B-B14F-4D97-AF65-F5344CB8AC3E}">
        <p14:creationId xmlns:p14="http://schemas.microsoft.com/office/powerpoint/2010/main" val="282475648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Du hast nun schon einiges über Carlo Acutis erfahren. Manches ist sehr dunkel und traurig. Manches ist strahlt hell und gibt Hoffnung. </a:t>
            </a:r>
          </a:p>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Erzähle: Was findest Du wichtig? Was beeindruckt Dich? Was wirkt auf Dich merkwürdig oder hinterlässt Fragen bei Dir? </a:t>
            </a:r>
            <a:r>
              <a:rPr lang="de-DE" sz="1800" kern="100" dirty="0">
                <a:effectLst/>
                <a:latin typeface="Aptos" panose="020B0004020202020204" pitchFamily="34" charset="0"/>
                <a:ea typeface="Aptos" panose="020B0004020202020204" pitchFamily="34" charset="0"/>
                <a:cs typeface="Times New Roman (Textkörper CS)"/>
              </a:rPr>
              <a:t>War das Leben von Carlo Acutis in Deinen Augen ein ‚gutes Leben‘?</a:t>
            </a:r>
            <a:endParaRPr lang="de-DE" sz="1800" kern="100" dirty="0">
              <a:effectLst/>
              <a:latin typeface="Arial" panose="020B0604020202020204" pitchFamily="34" charset="0"/>
              <a:ea typeface="Aptos" panose="020B0004020202020204" pitchFamily="34" charset="0"/>
              <a:cs typeface="Times New Roman (Textkörper CS)"/>
            </a:endParaRPr>
          </a:p>
          <a:p>
            <a:endParaRPr lang="de-DE" dirty="0"/>
          </a:p>
          <a:p>
            <a:endParaRPr lang="de-DE" dirty="0"/>
          </a:p>
        </p:txBody>
      </p:sp>
      <p:sp>
        <p:nvSpPr>
          <p:cNvPr id="4" name="Foliennummernplatzhalter 3"/>
          <p:cNvSpPr>
            <a:spLocks noGrp="1"/>
          </p:cNvSpPr>
          <p:nvPr>
            <p:ph type="sldNum" sz="quarter" idx="5"/>
          </p:nvPr>
        </p:nvSpPr>
        <p:spPr/>
        <p:txBody>
          <a:bodyPr/>
          <a:lstStyle/>
          <a:p>
            <a:fld id="{7DD9ADDB-8933-D04A-AA77-6DF970F39AD5}" type="slidenum">
              <a:rPr lang="de-DE" smtClean="0"/>
              <a:t>24</a:t>
            </a:fld>
            <a:endParaRPr lang="de-DE"/>
          </a:p>
        </p:txBody>
      </p:sp>
    </p:spTree>
    <p:extLst>
      <p:ext uri="{BB962C8B-B14F-4D97-AF65-F5344CB8AC3E}">
        <p14:creationId xmlns:p14="http://schemas.microsoft.com/office/powerpoint/2010/main" val="313947052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Du hast nun schon einiges über Carlo </a:t>
            </a:r>
            <a:r>
              <a:rPr lang="de-DE" dirty="0" err="1"/>
              <a:t>Acutis</a:t>
            </a:r>
            <a:r>
              <a:rPr lang="de-DE" dirty="0"/>
              <a:t> erfahren. Manches ist sehr dunkel und traurig. Manches ist strahlt hell und gibt Hoffnung. </a:t>
            </a:r>
          </a:p>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Erzähle: Was findest Du wichtig? Was beeindruckt Dich? Was wirkt auf Dich merkwürdig oder hinterlässt Fragen bei Dir? </a:t>
            </a:r>
            <a:r>
              <a:rPr lang="de-DE" sz="1800" kern="100" dirty="0">
                <a:effectLst/>
                <a:latin typeface="Aptos" panose="020B0004020202020204" pitchFamily="34" charset="0"/>
                <a:ea typeface="Aptos" panose="020B0004020202020204" pitchFamily="34" charset="0"/>
                <a:cs typeface="Times New Roman (Textkörper CS)"/>
              </a:rPr>
              <a:t>War das Leben von Carlo </a:t>
            </a:r>
            <a:r>
              <a:rPr lang="de-DE" sz="1800" kern="100" dirty="0" err="1">
                <a:effectLst/>
                <a:latin typeface="Aptos" panose="020B0004020202020204" pitchFamily="34" charset="0"/>
                <a:ea typeface="Aptos" panose="020B0004020202020204" pitchFamily="34" charset="0"/>
                <a:cs typeface="Times New Roman (Textkörper CS)"/>
              </a:rPr>
              <a:t>Acutis</a:t>
            </a:r>
            <a:r>
              <a:rPr lang="de-DE" sz="1800" kern="100" dirty="0">
                <a:effectLst/>
                <a:latin typeface="Aptos" panose="020B0004020202020204" pitchFamily="34" charset="0"/>
                <a:ea typeface="Aptos" panose="020B0004020202020204" pitchFamily="34" charset="0"/>
                <a:cs typeface="Times New Roman (Textkörper CS)"/>
              </a:rPr>
              <a:t> in Deinen Augen ein ‚gutes Leben‘?</a:t>
            </a:r>
            <a:endParaRPr lang="de-DE" sz="1800" kern="100" dirty="0">
              <a:effectLst/>
              <a:latin typeface="Arial" panose="020B0604020202020204" pitchFamily="34" charset="0"/>
              <a:ea typeface="Aptos" panose="020B0004020202020204" pitchFamily="34" charset="0"/>
              <a:cs typeface="Times New Roman (Textkörper CS)"/>
            </a:endParaRPr>
          </a:p>
        </p:txBody>
      </p:sp>
      <p:sp>
        <p:nvSpPr>
          <p:cNvPr id="4" name="Foliennummernplatzhalter 3"/>
          <p:cNvSpPr>
            <a:spLocks noGrp="1"/>
          </p:cNvSpPr>
          <p:nvPr>
            <p:ph type="sldNum" sz="quarter" idx="5"/>
          </p:nvPr>
        </p:nvSpPr>
        <p:spPr/>
        <p:txBody>
          <a:bodyPr/>
          <a:lstStyle/>
          <a:p>
            <a:fld id="{7DD9ADDB-8933-D04A-AA77-6DF970F39AD5}" type="slidenum">
              <a:rPr lang="de-DE" smtClean="0"/>
              <a:t>25</a:t>
            </a:fld>
            <a:endParaRPr lang="de-DE"/>
          </a:p>
        </p:txBody>
      </p:sp>
    </p:spTree>
    <p:extLst>
      <p:ext uri="{BB962C8B-B14F-4D97-AF65-F5344CB8AC3E}">
        <p14:creationId xmlns:p14="http://schemas.microsoft.com/office/powerpoint/2010/main" val="420297944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kern="100" dirty="0">
                <a:effectLst/>
                <a:latin typeface="Aptos" panose="020B0004020202020204" pitchFamily="34" charset="0"/>
                <a:ea typeface="Aptos" panose="020B0004020202020204" pitchFamily="34" charset="0"/>
                <a:cs typeface="Times New Roman (Textkörper CS)"/>
              </a:rPr>
              <a:t>Der Abschluss des ersten Schritts dieser Unterrichtsskizze motiviert die Schüler/-innen zu einer Stellungnahme: Was denkst Du über das Handeln von Carlo </a:t>
            </a:r>
            <a:r>
              <a:rPr lang="de-DE" sz="1200" kern="100" dirty="0" err="1">
                <a:effectLst/>
                <a:latin typeface="Aptos" panose="020B0004020202020204" pitchFamily="34" charset="0"/>
                <a:ea typeface="Aptos" panose="020B0004020202020204" pitchFamily="34" charset="0"/>
                <a:cs typeface="Times New Roman (Textkörper CS)"/>
              </a:rPr>
              <a:t>Acutis</a:t>
            </a:r>
            <a:r>
              <a:rPr lang="de-DE" sz="1200" kern="100" dirty="0">
                <a:effectLst/>
                <a:latin typeface="Aptos" panose="020B0004020202020204" pitchFamily="34" charset="0"/>
                <a:ea typeface="Aptos" panose="020B0004020202020204" pitchFamily="34" charset="0"/>
                <a:cs typeface="Times New Roman (Textkörper CS)"/>
              </a:rPr>
              <a:t>? Kannst Du Dir vorstellen, auch so ähnlich zu handeln?</a:t>
            </a:r>
            <a:endParaRPr lang="de-DE" sz="1200" kern="100" dirty="0">
              <a:effectLst/>
              <a:latin typeface="Arial" panose="020B0604020202020204" pitchFamily="34" charset="0"/>
              <a:ea typeface="Aptos" panose="020B0004020202020204" pitchFamily="34" charset="0"/>
              <a:cs typeface="Times New Roman (Textkörper CS)"/>
            </a:endParaRPr>
          </a:p>
          <a:p>
            <a:endParaRPr lang="de-DE" dirty="0"/>
          </a:p>
        </p:txBody>
      </p:sp>
      <p:sp>
        <p:nvSpPr>
          <p:cNvPr id="4" name="Foliennummernplatzhalter 3"/>
          <p:cNvSpPr>
            <a:spLocks noGrp="1"/>
          </p:cNvSpPr>
          <p:nvPr>
            <p:ph type="sldNum" sz="quarter" idx="5"/>
          </p:nvPr>
        </p:nvSpPr>
        <p:spPr/>
        <p:txBody>
          <a:bodyPr/>
          <a:lstStyle/>
          <a:p>
            <a:fld id="{7DD9ADDB-8933-D04A-AA77-6DF970F39AD5}" type="slidenum">
              <a:rPr lang="de-DE" smtClean="0"/>
              <a:t>26</a:t>
            </a:fld>
            <a:endParaRPr lang="de-DE"/>
          </a:p>
        </p:txBody>
      </p:sp>
    </p:spTree>
    <p:extLst>
      <p:ext uri="{BB962C8B-B14F-4D97-AF65-F5344CB8AC3E}">
        <p14:creationId xmlns:p14="http://schemas.microsoft.com/office/powerpoint/2010/main" val="80510974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i="1" kern="100" dirty="0">
                <a:effectLst/>
                <a:latin typeface="Aptos" panose="020B0004020202020204" pitchFamily="34" charset="0"/>
                <a:ea typeface="Aptos" panose="020B0004020202020204" pitchFamily="34" charset="0"/>
                <a:cs typeface="Times New Roman (Textkörper CS)"/>
              </a:rPr>
              <a:t>Diese persönliche Stellungnahme gipfelt in der Auseinandersetzung der Schüler/-innen mit der Frage, wie sie selbst leben wollen, damit sie irgendwann sagen können, ihr Leben sei nicht verschwendet. </a:t>
            </a:r>
            <a:endParaRPr lang="de-DE" sz="1200" kern="100" dirty="0">
              <a:effectLst/>
              <a:latin typeface="Arial" panose="020B0604020202020204" pitchFamily="34" charset="0"/>
              <a:ea typeface="Aptos" panose="020B0004020202020204" pitchFamily="34" charset="0"/>
              <a:cs typeface="Times New Roman (Textkörper CS)"/>
            </a:endParaRPr>
          </a:p>
        </p:txBody>
      </p:sp>
      <p:sp>
        <p:nvSpPr>
          <p:cNvPr id="4" name="Foliennummernplatzhalter 3"/>
          <p:cNvSpPr>
            <a:spLocks noGrp="1"/>
          </p:cNvSpPr>
          <p:nvPr>
            <p:ph type="sldNum" sz="quarter" idx="5"/>
          </p:nvPr>
        </p:nvSpPr>
        <p:spPr/>
        <p:txBody>
          <a:bodyPr/>
          <a:lstStyle/>
          <a:p>
            <a:fld id="{7DD9ADDB-8933-D04A-AA77-6DF970F39AD5}" type="slidenum">
              <a:rPr lang="de-DE" smtClean="0"/>
              <a:t>27</a:t>
            </a:fld>
            <a:endParaRPr lang="de-DE"/>
          </a:p>
        </p:txBody>
      </p:sp>
    </p:spTree>
    <p:extLst>
      <p:ext uri="{BB962C8B-B14F-4D97-AF65-F5344CB8AC3E}">
        <p14:creationId xmlns:p14="http://schemas.microsoft.com/office/powerpoint/2010/main" val="266945344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Carlo kannte mit Sicherheit viele biblische Geschichten und viele Texte aus dem Neuen Testament. Das Neue Testament fasst die Botschaft Jesu in ganz verschiedenen Texten zusammen: Manche erzählen davon, wie Jesus mit Menschen umgegangen ist, wie er geheilt hat und Menschen Mut gemacht hat. Andere fassen seine Botschaft vom Reich Gottes in Geschichten und Gleichnisse, manche Texte erinnern an die Predigten von Jesus, an das, was er von Gott geglaubt hat und was er von Jesus erzählt hat. </a:t>
            </a:r>
          </a:p>
          <a:p>
            <a:endParaRPr lang="de-DE" dirty="0"/>
          </a:p>
          <a:p>
            <a:r>
              <a:rPr lang="de-DE" dirty="0"/>
              <a:t>Auch Du kennst viele dieser Geschichten. An welche Sätze erinnerst Du Dich? </a:t>
            </a:r>
          </a:p>
          <a:p>
            <a:r>
              <a:rPr lang="de-DE" dirty="0"/>
              <a:t>Diese Sätze können auf der Folie mitgeschrieben werden, auf der nächsten Folie ergänzen vorbereitete Sätze die Sammlung der Schüler/-innen. </a:t>
            </a:r>
          </a:p>
        </p:txBody>
      </p:sp>
      <p:sp>
        <p:nvSpPr>
          <p:cNvPr id="4" name="Foliennummernplatzhalter 3"/>
          <p:cNvSpPr>
            <a:spLocks noGrp="1"/>
          </p:cNvSpPr>
          <p:nvPr>
            <p:ph type="sldNum" sz="quarter" idx="5"/>
          </p:nvPr>
        </p:nvSpPr>
        <p:spPr/>
        <p:txBody>
          <a:bodyPr/>
          <a:lstStyle/>
          <a:p>
            <a:fld id="{7DD9ADDB-8933-D04A-AA77-6DF970F39AD5}" type="slidenum">
              <a:rPr lang="de-DE" smtClean="0"/>
              <a:t>30</a:t>
            </a:fld>
            <a:endParaRPr lang="de-DE"/>
          </a:p>
        </p:txBody>
      </p:sp>
    </p:spTree>
    <p:extLst>
      <p:ext uri="{BB962C8B-B14F-4D97-AF65-F5344CB8AC3E}">
        <p14:creationId xmlns:p14="http://schemas.microsoft.com/office/powerpoint/2010/main" val="373445128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Auf dieser Folie und auf diesem Arbeitsblatt findest Du einige dieser Sätze. Wähle Dir einen Satz aus. </a:t>
            </a:r>
          </a:p>
          <a:p>
            <a:endParaRPr lang="de-DE" dirty="0"/>
          </a:p>
        </p:txBody>
      </p:sp>
      <p:sp>
        <p:nvSpPr>
          <p:cNvPr id="4" name="Foliennummernplatzhalter 3"/>
          <p:cNvSpPr>
            <a:spLocks noGrp="1"/>
          </p:cNvSpPr>
          <p:nvPr>
            <p:ph type="sldNum" sz="quarter" idx="5"/>
          </p:nvPr>
        </p:nvSpPr>
        <p:spPr/>
        <p:txBody>
          <a:bodyPr/>
          <a:lstStyle/>
          <a:p>
            <a:fld id="{7DD9ADDB-8933-D04A-AA77-6DF970F39AD5}" type="slidenum">
              <a:rPr lang="de-DE" smtClean="0"/>
              <a:t>31</a:t>
            </a:fld>
            <a:endParaRPr lang="de-DE"/>
          </a:p>
        </p:txBody>
      </p:sp>
    </p:spTree>
    <p:extLst>
      <p:ext uri="{BB962C8B-B14F-4D97-AF65-F5344CB8AC3E}">
        <p14:creationId xmlns:p14="http://schemas.microsoft.com/office/powerpoint/2010/main" val="38543145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Eine alternative Aufgabe. Wählen Sie aus den Möglichkeiten aus!</a:t>
            </a:r>
          </a:p>
          <a:p>
            <a:endParaRPr lang="de-DE" dirty="0"/>
          </a:p>
        </p:txBody>
      </p:sp>
      <p:sp>
        <p:nvSpPr>
          <p:cNvPr id="4" name="Foliennummernplatzhalter 3"/>
          <p:cNvSpPr>
            <a:spLocks noGrp="1"/>
          </p:cNvSpPr>
          <p:nvPr>
            <p:ph type="sldNum" sz="quarter" idx="5"/>
          </p:nvPr>
        </p:nvSpPr>
        <p:spPr/>
        <p:txBody>
          <a:bodyPr/>
          <a:lstStyle/>
          <a:p>
            <a:fld id="{7DD9ADDB-8933-D04A-AA77-6DF970F39AD5}" type="slidenum">
              <a:rPr lang="de-DE" smtClean="0"/>
              <a:t>32</a:t>
            </a:fld>
            <a:endParaRPr lang="de-DE"/>
          </a:p>
        </p:txBody>
      </p:sp>
    </p:spTree>
    <p:extLst>
      <p:ext uri="{BB962C8B-B14F-4D97-AF65-F5344CB8AC3E}">
        <p14:creationId xmlns:p14="http://schemas.microsoft.com/office/powerpoint/2010/main" val="385075761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Der Gedanke kann still formuliert werden oder in ein Klassengespräch münden; natürlich kann er auch aufgeschrieben werden. </a:t>
            </a:r>
          </a:p>
        </p:txBody>
      </p:sp>
      <p:sp>
        <p:nvSpPr>
          <p:cNvPr id="4" name="Foliennummernplatzhalter 3"/>
          <p:cNvSpPr>
            <a:spLocks noGrp="1"/>
          </p:cNvSpPr>
          <p:nvPr>
            <p:ph type="sldNum" sz="quarter" idx="5"/>
          </p:nvPr>
        </p:nvSpPr>
        <p:spPr/>
        <p:txBody>
          <a:bodyPr/>
          <a:lstStyle/>
          <a:p>
            <a:fld id="{7DD9ADDB-8933-D04A-AA77-6DF970F39AD5}" type="slidenum">
              <a:rPr lang="de-DE" smtClean="0"/>
              <a:t>33</a:t>
            </a:fld>
            <a:endParaRPr lang="de-DE"/>
          </a:p>
        </p:txBody>
      </p:sp>
    </p:spTree>
    <p:extLst>
      <p:ext uri="{BB962C8B-B14F-4D97-AF65-F5344CB8AC3E}">
        <p14:creationId xmlns:p14="http://schemas.microsoft.com/office/powerpoint/2010/main" val="385970774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i="1" kern="100" dirty="0">
                <a:effectLst/>
                <a:latin typeface="Aptos" panose="020B0004020202020204" pitchFamily="34" charset="0"/>
                <a:ea typeface="Aptos" panose="020B0004020202020204" pitchFamily="34" charset="0"/>
                <a:cs typeface="Times New Roman (Textkörper CS)"/>
              </a:rPr>
              <a:t>Die (kreative) Gestaltung dieses Gedankenexperiments findet in der Gestaltung von </a:t>
            </a:r>
            <a:r>
              <a:rPr lang="de-DE" sz="1200" i="1" kern="100" dirty="0" err="1">
                <a:effectLst/>
                <a:latin typeface="Aptos" panose="020B0004020202020204" pitchFamily="34" charset="0"/>
                <a:ea typeface="Aptos" panose="020B0004020202020204" pitchFamily="34" charset="0"/>
                <a:cs typeface="Times New Roman (Textkörper CS)"/>
              </a:rPr>
              <a:t>Memes</a:t>
            </a:r>
            <a:r>
              <a:rPr lang="de-DE" sz="1200" i="1" kern="100" dirty="0">
                <a:effectLst/>
                <a:latin typeface="Aptos" panose="020B0004020202020204" pitchFamily="34" charset="0"/>
                <a:ea typeface="Aptos" panose="020B0004020202020204" pitchFamily="34" charset="0"/>
                <a:cs typeface="Times New Roman (Textkörper CS)"/>
              </a:rPr>
              <a:t> ihren Ausdruck: Der vom Schüler ausgewählte biblische Satz wird in Verbindung gebracht mit Bildern von Menschen in Notsituationen. Daran erkennen sie die handlungsorientierende Wirkung der Botschaft Jesu. Die Gestaltung kann analog (ausgedruckte Bilder, Schere und Filzstifte) oder digital erfolgen. </a:t>
            </a:r>
            <a:endParaRPr lang="de-DE" sz="1200" kern="100" dirty="0">
              <a:effectLst/>
              <a:latin typeface="Arial" panose="020B0604020202020204" pitchFamily="34" charset="0"/>
              <a:ea typeface="Aptos" panose="020B0004020202020204" pitchFamily="34" charset="0"/>
              <a:cs typeface="Times New Roman (Textkörper CS)"/>
            </a:endParaRPr>
          </a:p>
          <a:p>
            <a:endParaRPr lang="de-DE" dirty="0"/>
          </a:p>
          <a:p>
            <a:endParaRPr lang="de-DE" dirty="0"/>
          </a:p>
        </p:txBody>
      </p:sp>
      <p:sp>
        <p:nvSpPr>
          <p:cNvPr id="4" name="Foliennummernplatzhalter 3"/>
          <p:cNvSpPr>
            <a:spLocks noGrp="1"/>
          </p:cNvSpPr>
          <p:nvPr>
            <p:ph type="sldNum" sz="quarter" idx="5"/>
          </p:nvPr>
        </p:nvSpPr>
        <p:spPr/>
        <p:txBody>
          <a:bodyPr/>
          <a:lstStyle/>
          <a:p>
            <a:fld id="{7DD9ADDB-8933-D04A-AA77-6DF970F39AD5}" type="slidenum">
              <a:rPr lang="de-DE" smtClean="0"/>
              <a:t>34</a:t>
            </a:fld>
            <a:endParaRPr lang="de-DE"/>
          </a:p>
        </p:txBody>
      </p:sp>
    </p:spTree>
    <p:extLst>
      <p:ext uri="{BB962C8B-B14F-4D97-AF65-F5344CB8AC3E}">
        <p14:creationId xmlns:p14="http://schemas.microsoft.com/office/powerpoint/2010/main" val="354500185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Benutze einen der Sätze aus der Kleingruppe und schreibe zu dieser Situation einen Text mit mindestens 50 Worten. </a:t>
            </a:r>
          </a:p>
          <a:p>
            <a:endParaRPr lang="de-DE" dirty="0"/>
          </a:p>
        </p:txBody>
      </p:sp>
      <p:sp>
        <p:nvSpPr>
          <p:cNvPr id="4" name="Foliennummernplatzhalter 3"/>
          <p:cNvSpPr>
            <a:spLocks noGrp="1"/>
          </p:cNvSpPr>
          <p:nvPr>
            <p:ph type="sldNum" sz="quarter" idx="5"/>
          </p:nvPr>
        </p:nvSpPr>
        <p:spPr/>
        <p:txBody>
          <a:bodyPr/>
          <a:lstStyle/>
          <a:p>
            <a:fld id="{7DD9ADDB-8933-D04A-AA77-6DF970F39AD5}" type="slidenum">
              <a:rPr lang="de-DE" smtClean="0"/>
              <a:t>35</a:t>
            </a:fld>
            <a:endParaRPr lang="de-DE"/>
          </a:p>
        </p:txBody>
      </p:sp>
    </p:spTree>
    <p:extLst>
      <p:ext uri="{BB962C8B-B14F-4D97-AF65-F5344CB8AC3E}">
        <p14:creationId xmlns:p14="http://schemas.microsoft.com/office/powerpoint/2010/main" val="26334296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7DD9ADDB-8933-D04A-AA77-6DF970F39AD5}" type="slidenum">
              <a:rPr lang="de-DE" smtClean="0"/>
              <a:t>3</a:t>
            </a:fld>
            <a:endParaRPr lang="de-DE"/>
          </a:p>
        </p:txBody>
      </p:sp>
    </p:spTree>
    <p:extLst>
      <p:ext uri="{BB962C8B-B14F-4D97-AF65-F5344CB8AC3E}">
        <p14:creationId xmlns:p14="http://schemas.microsoft.com/office/powerpoint/2010/main" val="324303956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7DD9ADDB-8933-D04A-AA77-6DF970F39AD5}" type="slidenum">
              <a:rPr lang="de-DE" smtClean="0"/>
              <a:t>36</a:t>
            </a:fld>
            <a:endParaRPr lang="de-DE"/>
          </a:p>
        </p:txBody>
      </p:sp>
    </p:spTree>
    <p:extLst>
      <p:ext uri="{BB962C8B-B14F-4D97-AF65-F5344CB8AC3E}">
        <p14:creationId xmlns:p14="http://schemas.microsoft.com/office/powerpoint/2010/main" val="177610550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FF34A2-1F1A-5B72-1C99-BF0A210C0B9F}"/>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1DF7F585-257E-1B9D-8BCB-B0FACCB069B4}"/>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CA23F250-8345-7D07-D27D-23D500037D52}"/>
              </a:ext>
            </a:extLst>
          </p:cNvPr>
          <p:cNvSpPr>
            <a:spLocks noGrp="1"/>
          </p:cNvSpPr>
          <p:nvPr>
            <p:ph type="body" idx="1"/>
          </p:nvPr>
        </p:nvSpPr>
        <p:spPr/>
        <p:txBody>
          <a:bodyPr/>
          <a:lstStyle/>
          <a:p>
            <a:r>
              <a:rPr lang="de-DE" sz="1800" kern="100" dirty="0">
                <a:effectLst/>
                <a:latin typeface="Aptos" panose="020B0004020202020204" pitchFamily="34" charset="0"/>
                <a:ea typeface="Aptos" panose="020B0004020202020204" pitchFamily="34" charset="0"/>
                <a:cs typeface="Times New Roman (Textkörper CS)"/>
              </a:rPr>
              <a:t>Du kennst dieses Bild ja bereits. </a:t>
            </a:r>
            <a:endParaRPr lang="de-DE" sz="1800" kern="100" dirty="0">
              <a:effectLst/>
              <a:latin typeface="Arial" panose="020B0604020202020204" pitchFamily="34" charset="0"/>
              <a:ea typeface="Aptos" panose="020B0004020202020204" pitchFamily="34" charset="0"/>
              <a:cs typeface="Times New Roman (Textkörper CS)"/>
            </a:endParaRPr>
          </a:p>
          <a:p>
            <a:r>
              <a:rPr lang="de-DE" sz="1800" kern="100" dirty="0">
                <a:effectLst/>
                <a:latin typeface="Aptos" panose="020B0004020202020204" pitchFamily="34" charset="0"/>
                <a:ea typeface="Aptos" panose="020B0004020202020204" pitchFamily="34" charset="0"/>
                <a:cs typeface="Times New Roman (Textkörper CS)"/>
              </a:rPr>
              <a:t>Beschreibe, was Du sehen kannst</a:t>
            </a:r>
            <a:endParaRPr lang="de-DE" sz="1800" kern="100" dirty="0">
              <a:effectLst/>
              <a:latin typeface="Arial" panose="020B0604020202020204" pitchFamily="34" charset="0"/>
              <a:ea typeface="Aptos" panose="020B0004020202020204" pitchFamily="34" charset="0"/>
              <a:cs typeface="Times New Roman (Textkörper CS)"/>
            </a:endParaRPr>
          </a:p>
          <a:p>
            <a:r>
              <a:rPr lang="de-DE" sz="1800" kern="100" dirty="0">
                <a:effectLst/>
                <a:latin typeface="Aptos" panose="020B0004020202020204" pitchFamily="34" charset="0"/>
                <a:ea typeface="Aptos" panose="020B0004020202020204" pitchFamily="34" charset="0"/>
                <a:cs typeface="Times New Roman (Textkörper CS)"/>
              </a:rPr>
              <a:t>(Dunkel, Dreck, Wasser, dazwischen Steinchen, und Goldfarbenes)</a:t>
            </a:r>
            <a:endParaRPr lang="de-DE" sz="1800" kern="100" dirty="0">
              <a:effectLst/>
              <a:latin typeface="Arial" panose="020B0604020202020204" pitchFamily="34" charset="0"/>
              <a:ea typeface="Aptos" panose="020B0004020202020204" pitchFamily="34" charset="0"/>
              <a:cs typeface="Times New Roman (Textkörper CS)"/>
            </a:endParaRPr>
          </a:p>
          <a:p>
            <a:r>
              <a:rPr lang="de-DE" sz="1800" kern="100" dirty="0">
                <a:effectLst/>
                <a:latin typeface="Aptos" panose="020B0004020202020204" pitchFamily="34" charset="0"/>
                <a:ea typeface="Aptos" panose="020B0004020202020204" pitchFamily="34" charset="0"/>
                <a:cs typeface="Times New Roman (Textkörper CS)"/>
              </a:rPr>
              <a:t> </a:t>
            </a:r>
            <a:endParaRPr lang="de-DE" sz="1800" kern="100" dirty="0">
              <a:effectLst/>
              <a:latin typeface="Arial" panose="020B0604020202020204" pitchFamily="34" charset="0"/>
              <a:ea typeface="Aptos" panose="020B0004020202020204" pitchFamily="34" charset="0"/>
              <a:cs typeface="Times New Roman (Textkörper CS)"/>
            </a:endParaRPr>
          </a:p>
          <a:p>
            <a:r>
              <a:rPr lang="de-DE" sz="1800" kern="100" dirty="0">
                <a:solidFill>
                  <a:srgbClr val="156082"/>
                </a:solidFill>
                <a:effectLst/>
                <a:latin typeface="Aptos" panose="020B0004020202020204" pitchFamily="34" charset="0"/>
                <a:ea typeface="Aptos" panose="020B0004020202020204" pitchFamily="34" charset="0"/>
                <a:cs typeface="Times New Roman (Textkörper CS)"/>
              </a:rPr>
              <a:t>Tatsächlich ist das ein Bild davon, wie Gold ausgewaschen wird: Aus dem Flusssand, aus dem Sand am Fluss werden mit einem feinen Sieb die kleinen Gold-Körnchen ausgewaschen, ausgesiebt. Es sind winzige Körnchen mitten im ganz Normalen, mitten im Dreck findet sich Gold. Das geht also nicht von alleine: Die Goldklumpen springen nicht aus dem Wasser. Es ist eine sehr mühsame Sache, Gold zu schürfen und aus dem ganz Normalen, dem oft auch Dreckigem, ein bisschen Gold auszuwaschen, das Gold zu finden, dass da immer darin verborgen ist. </a:t>
            </a:r>
          </a:p>
          <a:p>
            <a:endParaRPr lang="de-DE" sz="1800" kern="100" dirty="0">
              <a:effectLst/>
              <a:latin typeface="Arial" panose="020B0604020202020204" pitchFamily="34" charset="0"/>
              <a:ea typeface="Aptos" panose="020B0004020202020204" pitchFamily="34" charset="0"/>
              <a:cs typeface="Times New Roman (Textkörper CS)"/>
            </a:endParaRPr>
          </a:p>
          <a:p>
            <a:r>
              <a:rPr lang="de-DE" sz="1800" kern="100" dirty="0">
                <a:solidFill>
                  <a:srgbClr val="156082"/>
                </a:solidFill>
                <a:effectLst/>
                <a:latin typeface="Aptos" panose="020B0004020202020204" pitchFamily="34" charset="0"/>
                <a:ea typeface="Aptos" panose="020B0004020202020204" pitchFamily="34" charset="0"/>
                <a:cs typeface="Times New Roman (Textkörper CS)"/>
              </a:rPr>
              <a:t>Ich behaupte, Carlo Acutis ist sowas wie ein Goldwäscher: Er schafft es, mitten im ganz normalen Leben etwas </a:t>
            </a:r>
            <a:r>
              <a:rPr lang="de-DE" sz="1800" kern="100" dirty="0" err="1">
                <a:solidFill>
                  <a:srgbClr val="156082"/>
                </a:solidFill>
                <a:effectLst/>
                <a:latin typeface="Aptos" panose="020B0004020202020204" pitchFamily="34" charset="0"/>
                <a:ea typeface="Aptos" panose="020B0004020202020204" pitchFamily="34" charset="0"/>
                <a:cs typeface="Times New Roman (Textkörper CS)"/>
              </a:rPr>
              <a:t>hervorzuwaschen</a:t>
            </a:r>
            <a:r>
              <a:rPr lang="de-DE" sz="1800" kern="100" dirty="0">
                <a:solidFill>
                  <a:srgbClr val="156082"/>
                </a:solidFill>
                <a:effectLst/>
                <a:latin typeface="Aptos" panose="020B0004020202020204" pitchFamily="34" charset="0"/>
                <a:ea typeface="Aptos" panose="020B0004020202020204" pitchFamily="34" charset="0"/>
                <a:cs typeface="Times New Roman (Textkörper CS)"/>
              </a:rPr>
              <a:t>, dass sehr besonders ist, das heilig ist, das Gott ist. </a:t>
            </a:r>
            <a:endParaRPr lang="de-DE" sz="1800" kern="100" dirty="0">
              <a:effectLst/>
              <a:latin typeface="Arial" panose="020B0604020202020204" pitchFamily="34" charset="0"/>
              <a:ea typeface="Aptos" panose="020B0004020202020204" pitchFamily="34" charset="0"/>
              <a:cs typeface="Times New Roman (Textkörper CS)"/>
            </a:endParaRPr>
          </a:p>
          <a:p>
            <a:endParaRPr lang="de-DE" sz="1800" kern="100" dirty="0">
              <a:effectLst/>
              <a:latin typeface="Arial" panose="020B0604020202020204" pitchFamily="34" charset="0"/>
              <a:ea typeface="Aptos" panose="020B0004020202020204" pitchFamily="34" charset="0"/>
              <a:cs typeface="Times New Roman (Textkörper CS)"/>
            </a:endParaRPr>
          </a:p>
          <a:p>
            <a:r>
              <a:rPr lang="de-DE" sz="1800" kern="100" dirty="0">
                <a:effectLst/>
                <a:latin typeface="Aptos" panose="020B0004020202020204" pitchFamily="34" charset="0"/>
                <a:ea typeface="Aptos" panose="020B0004020202020204" pitchFamily="34" charset="0"/>
                <a:cs typeface="Times New Roman (Textkörper CS)"/>
              </a:rPr>
              <a:t> </a:t>
            </a:r>
            <a:endParaRPr lang="de-DE" sz="1800" kern="100" dirty="0">
              <a:effectLst/>
              <a:latin typeface="Arial" panose="020B0604020202020204" pitchFamily="34" charset="0"/>
              <a:ea typeface="Aptos" panose="020B0004020202020204" pitchFamily="34" charset="0"/>
              <a:cs typeface="Times New Roman (Textkörper CS)"/>
            </a:endParaRPr>
          </a:p>
          <a:p>
            <a:r>
              <a:rPr lang="de-DE" sz="1800" kern="100" dirty="0">
                <a:effectLst/>
                <a:latin typeface="Aptos" panose="020B0004020202020204" pitchFamily="34" charset="0"/>
                <a:ea typeface="Aptos" panose="020B0004020202020204" pitchFamily="34" charset="0"/>
                <a:cs typeface="Times New Roman (Textkörper CS)"/>
              </a:rPr>
              <a:t> </a:t>
            </a:r>
            <a:endParaRPr lang="de-DE" sz="1800" kern="100" dirty="0">
              <a:effectLst/>
              <a:latin typeface="Arial" panose="020B0604020202020204" pitchFamily="34" charset="0"/>
              <a:ea typeface="Aptos" panose="020B0004020202020204" pitchFamily="34" charset="0"/>
              <a:cs typeface="Times New Roman (Textkörper CS)"/>
            </a:endParaRPr>
          </a:p>
          <a:p>
            <a:endParaRPr lang="de-DE" sz="1800" kern="100" dirty="0">
              <a:effectLst/>
              <a:latin typeface="Arial" panose="020B0604020202020204" pitchFamily="34" charset="0"/>
              <a:ea typeface="Aptos" panose="020B0004020202020204" pitchFamily="34" charset="0"/>
              <a:cs typeface="Times New Roman (Textkörper CS)"/>
            </a:endParaRPr>
          </a:p>
          <a:p>
            <a:endParaRPr lang="de-DE" dirty="0"/>
          </a:p>
        </p:txBody>
      </p:sp>
      <p:sp>
        <p:nvSpPr>
          <p:cNvPr id="4" name="Foliennummernplatzhalter 3">
            <a:extLst>
              <a:ext uri="{FF2B5EF4-FFF2-40B4-BE49-F238E27FC236}">
                <a16:creationId xmlns:a16="http://schemas.microsoft.com/office/drawing/2014/main" id="{B29E2ECD-D203-C802-152B-ED3101821A19}"/>
              </a:ext>
            </a:extLst>
          </p:cNvPr>
          <p:cNvSpPr>
            <a:spLocks noGrp="1"/>
          </p:cNvSpPr>
          <p:nvPr>
            <p:ph type="sldNum" sz="quarter" idx="5"/>
          </p:nvPr>
        </p:nvSpPr>
        <p:spPr/>
        <p:txBody>
          <a:bodyPr/>
          <a:lstStyle/>
          <a:p>
            <a:fld id="{7DD9ADDB-8933-D04A-AA77-6DF970F39AD5}" type="slidenum">
              <a:rPr lang="de-DE" smtClean="0"/>
              <a:t>38</a:t>
            </a:fld>
            <a:endParaRPr lang="de-DE"/>
          </a:p>
        </p:txBody>
      </p:sp>
    </p:spTree>
    <p:extLst>
      <p:ext uri="{BB962C8B-B14F-4D97-AF65-F5344CB8AC3E}">
        <p14:creationId xmlns:p14="http://schemas.microsoft.com/office/powerpoint/2010/main" val="60257856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kern="100" dirty="0">
                <a:solidFill>
                  <a:srgbClr val="156082"/>
                </a:solidFill>
                <a:effectLst/>
                <a:latin typeface="Aptos" panose="020B0004020202020204" pitchFamily="34" charset="0"/>
                <a:ea typeface="Aptos" panose="020B0004020202020204" pitchFamily="34" charset="0"/>
                <a:cs typeface="Times New Roman (Textkörper CS)"/>
              </a:rPr>
              <a:t>Ich behaupte, Carlo </a:t>
            </a:r>
            <a:r>
              <a:rPr lang="de-DE" sz="1200" kern="100" dirty="0" err="1">
                <a:solidFill>
                  <a:srgbClr val="156082"/>
                </a:solidFill>
                <a:effectLst/>
                <a:latin typeface="Aptos" panose="020B0004020202020204" pitchFamily="34" charset="0"/>
                <a:ea typeface="Aptos" panose="020B0004020202020204" pitchFamily="34" charset="0"/>
                <a:cs typeface="Times New Roman (Textkörper CS)"/>
              </a:rPr>
              <a:t>Acutis</a:t>
            </a:r>
            <a:r>
              <a:rPr lang="de-DE" sz="1200" kern="100" dirty="0">
                <a:solidFill>
                  <a:srgbClr val="156082"/>
                </a:solidFill>
                <a:effectLst/>
                <a:latin typeface="Aptos" panose="020B0004020202020204" pitchFamily="34" charset="0"/>
                <a:ea typeface="Aptos" panose="020B0004020202020204" pitchFamily="34" charset="0"/>
                <a:cs typeface="Times New Roman (Textkörper CS)"/>
              </a:rPr>
              <a:t> ist sowas wie ein Goldwäscher: Er schafft es, mitten im ganz normalen Leben etwas </a:t>
            </a:r>
            <a:r>
              <a:rPr lang="de-DE" sz="1200" kern="100" dirty="0" err="1">
                <a:solidFill>
                  <a:srgbClr val="156082"/>
                </a:solidFill>
                <a:effectLst/>
                <a:latin typeface="Aptos" panose="020B0004020202020204" pitchFamily="34" charset="0"/>
                <a:ea typeface="Aptos" panose="020B0004020202020204" pitchFamily="34" charset="0"/>
                <a:cs typeface="Times New Roman (Textkörper CS)"/>
              </a:rPr>
              <a:t>hervorzuwaschen</a:t>
            </a:r>
            <a:r>
              <a:rPr lang="de-DE" sz="1200" kern="100" dirty="0">
                <a:solidFill>
                  <a:srgbClr val="156082"/>
                </a:solidFill>
                <a:effectLst/>
                <a:latin typeface="Aptos" panose="020B0004020202020204" pitchFamily="34" charset="0"/>
                <a:ea typeface="Aptos" panose="020B0004020202020204" pitchFamily="34" charset="0"/>
                <a:cs typeface="Times New Roman (Textkörper CS)"/>
              </a:rPr>
              <a:t>, das sehr besonders ist, das heilig ist, das Gott ist. </a:t>
            </a:r>
            <a:endParaRPr lang="de-DE" sz="1200" kern="100" dirty="0">
              <a:effectLst/>
              <a:latin typeface="Arial" panose="020B0604020202020204" pitchFamily="34" charset="0"/>
              <a:ea typeface="Aptos" panose="020B0004020202020204" pitchFamily="34" charset="0"/>
              <a:cs typeface="Times New Roman (Textkörper CS)"/>
            </a:endParaRPr>
          </a:p>
          <a:p>
            <a:r>
              <a:rPr lang="de-DE" dirty="0"/>
              <a:t>v</a:t>
            </a:r>
          </a:p>
        </p:txBody>
      </p:sp>
      <p:sp>
        <p:nvSpPr>
          <p:cNvPr id="4" name="Foliennummernplatzhalter 3"/>
          <p:cNvSpPr>
            <a:spLocks noGrp="1"/>
          </p:cNvSpPr>
          <p:nvPr>
            <p:ph type="sldNum" sz="quarter" idx="5"/>
          </p:nvPr>
        </p:nvSpPr>
        <p:spPr/>
        <p:txBody>
          <a:bodyPr/>
          <a:lstStyle/>
          <a:p>
            <a:fld id="{7DD9ADDB-8933-D04A-AA77-6DF970F39AD5}" type="slidenum">
              <a:rPr lang="de-DE" smtClean="0"/>
              <a:t>39</a:t>
            </a:fld>
            <a:endParaRPr lang="de-DE"/>
          </a:p>
        </p:txBody>
      </p:sp>
    </p:spTree>
    <p:extLst>
      <p:ext uri="{BB962C8B-B14F-4D97-AF65-F5344CB8AC3E}">
        <p14:creationId xmlns:p14="http://schemas.microsoft.com/office/powerpoint/2010/main" val="117514412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7DD9ADDB-8933-D04A-AA77-6DF970F39AD5}" type="slidenum">
              <a:rPr lang="de-DE" smtClean="0"/>
              <a:t>40</a:t>
            </a:fld>
            <a:endParaRPr lang="de-DE"/>
          </a:p>
        </p:txBody>
      </p:sp>
    </p:spTree>
    <p:extLst>
      <p:ext uri="{BB962C8B-B14F-4D97-AF65-F5344CB8AC3E}">
        <p14:creationId xmlns:p14="http://schemas.microsoft.com/office/powerpoint/2010/main" val="175216464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kern="100" dirty="0">
                <a:effectLst/>
                <a:ea typeface="Aptos" panose="020B0004020202020204" pitchFamily="34" charset="0"/>
                <a:cs typeface="Times New Roman (Textkörper CS)"/>
              </a:rPr>
              <a:t>Das ist die Aufgabe für jeden Menschen: An jedem Tag eine Sache finden, die „</a:t>
            </a:r>
            <a:r>
              <a:rPr lang="de-DE" sz="1200" kern="100" dirty="0" err="1">
                <a:effectLst/>
                <a:ea typeface="Aptos" panose="020B0004020202020204" pitchFamily="34" charset="0"/>
                <a:cs typeface="Times New Roman (Textkörper CS)"/>
              </a:rPr>
              <a:t>gold</a:t>
            </a:r>
            <a:r>
              <a:rPr lang="de-DE" sz="1200" kern="100" dirty="0">
                <a:effectLst/>
                <a:ea typeface="Aptos" panose="020B0004020202020204" pitchFamily="34" charset="0"/>
                <a:cs typeface="Times New Roman (Textkörper CS)"/>
              </a:rPr>
              <a:t> wert“ war oder auch: jeden Tag etwas tun, was für eine andere Person Gold wert war. </a:t>
            </a:r>
          </a:p>
          <a:p>
            <a:endParaRPr lang="de-DE" dirty="0"/>
          </a:p>
          <a:p>
            <a:endParaRPr lang="de-DE" dirty="0"/>
          </a:p>
        </p:txBody>
      </p:sp>
      <p:sp>
        <p:nvSpPr>
          <p:cNvPr id="4" name="Foliennummernplatzhalter 3"/>
          <p:cNvSpPr>
            <a:spLocks noGrp="1"/>
          </p:cNvSpPr>
          <p:nvPr>
            <p:ph type="sldNum" sz="quarter" idx="5"/>
          </p:nvPr>
        </p:nvSpPr>
        <p:spPr/>
        <p:txBody>
          <a:bodyPr/>
          <a:lstStyle/>
          <a:p>
            <a:fld id="{7DD9ADDB-8933-D04A-AA77-6DF970F39AD5}" type="slidenum">
              <a:rPr lang="de-DE" smtClean="0"/>
              <a:t>41</a:t>
            </a:fld>
            <a:endParaRPr lang="de-DE"/>
          </a:p>
        </p:txBody>
      </p:sp>
    </p:spTree>
    <p:extLst>
      <p:ext uri="{BB962C8B-B14F-4D97-AF65-F5344CB8AC3E}">
        <p14:creationId xmlns:p14="http://schemas.microsoft.com/office/powerpoint/2010/main" val="56391539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kern="100" dirty="0">
                <a:solidFill>
                  <a:srgbClr val="156082"/>
                </a:solidFill>
                <a:effectLst/>
                <a:latin typeface="Aptos" panose="020B0004020202020204" pitchFamily="34" charset="0"/>
                <a:ea typeface="Aptos" panose="020B0004020202020204" pitchFamily="34" charset="0"/>
                <a:cs typeface="Times New Roman (Textkörper CS)"/>
              </a:rPr>
              <a:t>Der Papst stellt Carlo </a:t>
            </a:r>
            <a:r>
              <a:rPr lang="de-DE" sz="1200" kern="100" dirty="0" err="1">
                <a:solidFill>
                  <a:srgbClr val="156082"/>
                </a:solidFill>
                <a:effectLst/>
                <a:latin typeface="Aptos" panose="020B0004020202020204" pitchFamily="34" charset="0"/>
                <a:ea typeface="Aptos" panose="020B0004020202020204" pitchFamily="34" charset="0"/>
                <a:cs typeface="Times New Roman (Textkörper CS)"/>
              </a:rPr>
              <a:t>Acutis</a:t>
            </a:r>
            <a:r>
              <a:rPr lang="de-DE" sz="1200" kern="100" dirty="0">
                <a:solidFill>
                  <a:srgbClr val="156082"/>
                </a:solidFill>
                <a:effectLst/>
                <a:latin typeface="Aptos" panose="020B0004020202020204" pitchFamily="34" charset="0"/>
                <a:ea typeface="Aptos" panose="020B0004020202020204" pitchFamily="34" charset="0"/>
                <a:cs typeface="Times New Roman (Textkörper CS)"/>
              </a:rPr>
              <a:t> als einen Jugendlichen vor und sagt: So wie dieser Junge gelebt hat, kann er ein Vorbild sein. Er zeigt etwas von Gott. Er lebt so, wie Jesus es gepredigt hat, er handelt so, wie er selbst es am Vorbild Jesu gelernt hat. Carlo </a:t>
            </a:r>
            <a:r>
              <a:rPr lang="de-DE" sz="1200" kern="100" dirty="0" err="1">
                <a:solidFill>
                  <a:srgbClr val="156082"/>
                </a:solidFill>
                <a:effectLst/>
                <a:latin typeface="Aptos" panose="020B0004020202020204" pitchFamily="34" charset="0"/>
                <a:ea typeface="Aptos" panose="020B0004020202020204" pitchFamily="34" charset="0"/>
                <a:cs typeface="Times New Roman (Textkörper CS)"/>
              </a:rPr>
              <a:t>Acutis</a:t>
            </a:r>
            <a:r>
              <a:rPr lang="de-DE" sz="1200" kern="100" dirty="0">
                <a:solidFill>
                  <a:srgbClr val="156082"/>
                </a:solidFill>
                <a:effectLst/>
                <a:latin typeface="Aptos" panose="020B0004020202020204" pitchFamily="34" charset="0"/>
                <a:ea typeface="Aptos" panose="020B0004020202020204" pitchFamily="34" charset="0"/>
                <a:cs typeface="Times New Roman (Textkörper CS)"/>
              </a:rPr>
              <a:t> ist ein Heiliger. </a:t>
            </a:r>
            <a:endParaRPr lang="de-DE" sz="1200" kern="100" dirty="0">
              <a:effectLst/>
              <a:latin typeface="Arial" panose="020B0604020202020204" pitchFamily="34" charset="0"/>
              <a:ea typeface="Aptos" panose="020B0004020202020204" pitchFamily="34" charset="0"/>
              <a:cs typeface="Times New Roman (Textkörper CS)"/>
            </a:endParaRPr>
          </a:p>
        </p:txBody>
      </p:sp>
      <p:sp>
        <p:nvSpPr>
          <p:cNvPr id="4" name="Foliennummernplatzhalter 3"/>
          <p:cNvSpPr>
            <a:spLocks noGrp="1"/>
          </p:cNvSpPr>
          <p:nvPr>
            <p:ph type="sldNum" sz="quarter" idx="5"/>
          </p:nvPr>
        </p:nvSpPr>
        <p:spPr/>
        <p:txBody>
          <a:bodyPr/>
          <a:lstStyle/>
          <a:p>
            <a:fld id="{7DD9ADDB-8933-D04A-AA77-6DF970F39AD5}" type="slidenum">
              <a:rPr lang="de-DE" smtClean="0"/>
              <a:t>42</a:t>
            </a:fld>
            <a:endParaRPr lang="de-DE"/>
          </a:p>
        </p:txBody>
      </p:sp>
    </p:spTree>
    <p:extLst>
      <p:ext uri="{BB962C8B-B14F-4D97-AF65-F5344CB8AC3E}">
        <p14:creationId xmlns:p14="http://schemas.microsoft.com/office/powerpoint/2010/main" val="249922917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7DD9ADDB-8933-D04A-AA77-6DF970F39AD5}" type="slidenum">
              <a:rPr lang="de-DE" smtClean="0"/>
              <a:t>43</a:t>
            </a:fld>
            <a:endParaRPr lang="de-DE"/>
          </a:p>
        </p:txBody>
      </p:sp>
    </p:spTree>
    <p:extLst>
      <p:ext uri="{BB962C8B-B14F-4D97-AF65-F5344CB8AC3E}">
        <p14:creationId xmlns:p14="http://schemas.microsoft.com/office/powerpoint/2010/main" val="18980075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800" kern="100" dirty="0">
                <a:solidFill>
                  <a:srgbClr val="156082"/>
                </a:solidFill>
                <a:effectLst/>
                <a:latin typeface="Aptos" panose="020B0004020202020204" pitchFamily="34" charset="0"/>
                <a:ea typeface="Aptos" panose="020B0004020202020204" pitchFamily="34" charset="0"/>
                <a:cs typeface="Times New Roman (Textkörper CS)"/>
              </a:rPr>
              <a:t>Von Heiligen sagt man, sie könnten Vorbilder sein – Orientierung geben. Man sagt, sie haben eine Botschaft an uns heute. </a:t>
            </a:r>
            <a:endParaRPr lang="de-DE" sz="1800" kern="100" dirty="0">
              <a:effectLst/>
              <a:latin typeface="Arial" panose="020B0604020202020204" pitchFamily="34" charset="0"/>
              <a:ea typeface="Aptos" panose="020B0004020202020204" pitchFamily="34" charset="0"/>
              <a:cs typeface="Times New Roman (Textkörper CS)"/>
            </a:endParaRPr>
          </a:p>
          <a:p>
            <a:r>
              <a:rPr lang="de-DE" sz="1800" kern="100" dirty="0">
                <a:effectLst/>
                <a:latin typeface="Aptos" panose="020B0004020202020204" pitchFamily="34" charset="0"/>
                <a:ea typeface="Aptos" panose="020B0004020202020204" pitchFamily="34" charset="0"/>
                <a:cs typeface="Times New Roman (Textkörper CS)"/>
              </a:rPr>
              <a:t> </a:t>
            </a:r>
            <a:endParaRPr lang="de-DE" sz="1800" kern="100" dirty="0">
              <a:effectLst/>
              <a:latin typeface="Arial" panose="020B0604020202020204" pitchFamily="34" charset="0"/>
              <a:ea typeface="Aptos" panose="020B0004020202020204" pitchFamily="34" charset="0"/>
              <a:cs typeface="Times New Roman (Textkörper CS)"/>
            </a:endParaRPr>
          </a:p>
          <a:p>
            <a:r>
              <a:rPr lang="de-DE" sz="1800" kern="100" dirty="0">
                <a:solidFill>
                  <a:srgbClr val="156082"/>
                </a:solidFill>
                <a:effectLst/>
                <a:latin typeface="Aptos" panose="020B0004020202020204" pitchFamily="34" charset="0"/>
                <a:ea typeface="Aptos" panose="020B0004020202020204" pitchFamily="34" charset="0"/>
                <a:cs typeface="Times New Roman (Textkörper CS)"/>
              </a:rPr>
              <a:t>Diese Sätze soll Carlo </a:t>
            </a:r>
            <a:r>
              <a:rPr lang="de-DE" sz="1800" kern="100" dirty="0" err="1">
                <a:solidFill>
                  <a:srgbClr val="156082"/>
                </a:solidFill>
                <a:effectLst/>
                <a:latin typeface="Aptos" panose="020B0004020202020204" pitchFamily="34" charset="0"/>
                <a:ea typeface="Aptos" panose="020B0004020202020204" pitchFamily="34" charset="0"/>
                <a:cs typeface="Times New Roman (Textkörper CS)"/>
              </a:rPr>
              <a:t>Acutis</a:t>
            </a:r>
            <a:r>
              <a:rPr lang="de-DE" sz="1800" kern="100" dirty="0">
                <a:solidFill>
                  <a:srgbClr val="156082"/>
                </a:solidFill>
                <a:effectLst/>
                <a:latin typeface="Aptos" panose="020B0004020202020204" pitchFamily="34" charset="0"/>
                <a:ea typeface="Aptos" panose="020B0004020202020204" pitchFamily="34" charset="0"/>
                <a:cs typeface="Times New Roman (Textkörper CS)"/>
              </a:rPr>
              <a:t> über sich selbst gesagt haben: </a:t>
            </a:r>
            <a:endParaRPr lang="de-DE" sz="1800" kern="100" dirty="0">
              <a:effectLst/>
              <a:latin typeface="Arial" panose="020B0604020202020204" pitchFamily="34" charset="0"/>
              <a:ea typeface="Aptos" panose="020B0004020202020204" pitchFamily="34" charset="0"/>
              <a:cs typeface="Times New Roman (Textkörper CS)"/>
            </a:endParaRPr>
          </a:p>
          <a:p>
            <a:endParaRPr lang="de-DE" dirty="0"/>
          </a:p>
        </p:txBody>
      </p:sp>
      <p:sp>
        <p:nvSpPr>
          <p:cNvPr id="4" name="Foliennummernplatzhalter 3"/>
          <p:cNvSpPr>
            <a:spLocks noGrp="1"/>
          </p:cNvSpPr>
          <p:nvPr>
            <p:ph type="sldNum" sz="quarter" idx="5"/>
          </p:nvPr>
        </p:nvSpPr>
        <p:spPr/>
        <p:txBody>
          <a:bodyPr/>
          <a:lstStyle/>
          <a:p>
            <a:fld id="{7DD9ADDB-8933-D04A-AA77-6DF970F39AD5}" type="slidenum">
              <a:rPr lang="de-DE" smtClean="0"/>
              <a:t>45</a:t>
            </a:fld>
            <a:endParaRPr lang="de-DE"/>
          </a:p>
        </p:txBody>
      </p:sp>
    </p:spTree>
    <p:extLst>
      <p:ext uri="{BB962C8B-B14F-4D97-AF65-F5344CB8AC3E}">
        <p14:creationId xmlns:p14="http://schemas.microsoft.com/office/powerpoint/2010/main" val="72947680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kern="100" dirty="0">
                <a:effectLst/>
                <a:latin typeface="Aptos" panose="020B0004020202020204" pitchFamily="34" charset="0"/>
                <a:ea typeface="Aptos" panose="020B0004020202020204" pitchFamily="34" charset="0"/>
                <a:cs typeface="Times New Roman (Textkörper CS)"/>
              </a:rPr>
              <a:t>Von Heiligen sagt man, sie könnten Vorbilder sein – Orientierung geben. Man sagt, sie haben eine Botschaft an uns heute. </a:t>
            </a:r>
            <a:endParaRPr lang="de-DE" sz="1200" kern="100" dirty="0">
              <a:effectLst/>
              <a:latin typeface="Arial" panose="020B0604020202020204" pitchFamily="34" charset="0"/>
              <a:ea typeface="Aptos" panose="020B0004020202020204" pitchFamily="34" charset="0"/>
              <a:cs typeface="Times New Roman (Textkörper CS)"/>
            </a:endParaRPr>
          </a:p>
        </p:txBody>
      </p:sp>
      <p:sp>
        <p:nvSpPr>
          <p:cNvPr id="4" name="Foliennummernplatzhalter 3"/>
          <p:cNvSpPr>
            <a:spLocks noGrp="1"/>
          </p:cNvSpPr>
          <p:nvPr>
            <p:ph type="sldNum" sz="quarter" idx="5"/>
          </p:nvPr>
        </p:nvSpPr>
        <p:spPr/>
        <p:txBody>
          <a:bodyPr/>
          <a:lstStyle/>
          <a:p>
            <a:fld id="{7DD9ADDB-8933-D04A-AA77-6DF970F39AD5}" type="slidenum">
              <a:rPr lang="de-DE" smtClean="0"/>
              <a:t>46</a:t>
            </a:fld>
            <a:endParaRPr lang="de-DE"/>
          </a:p>
        </p:txBody>
      </p:sp>
    </p:spTree>
    <p:extLst>
      <p:ext uri="{BB962C8B-B14F-4D97-AF65-F5344CB8AC3E}">
        <p14:creationId xmlns:p14="http://schemas.microsoft.com/office/powerpoint/2010/main" val="373176488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A7493E-585E-512E-E0E8-7693787C2038}"/>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CF746404-5CFC-1FC6-2584-2C63149EDFD7}"/>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E911DAC7-8838-6A20-029D-1768E439BEE2}"/>
              </a:ext>
            </a:extLst>
          </p:cNvPr>
          <p:cNvSpPr>
            <a:spLocks noGrp="1"/>
          </p:cNvSpPr>
          <p:nvPr>
            <p:ph type="body" idx="1"/>
          </p:nvPr>
        </p:nvSpPr>
        <p:spPr/>
        <p:txBody>
          <a:bodyPr/>
          <a:lstStyle/>
          <a:p>
            <a:r>
              <a:rPr lang="de-DE" sz="1200" kern="100" dirty="0">
                <a:effectLst/>
                <a:latin typeface="Aptos" panose="020B0004020202020204" pitchFamily="34" charset="0"/>
                <a:ea typeface="Aptos" panose="020B0004020202020204" pitchFamily="34" charset="0"/>
                <a:cs typeface="Times New Roman (Textkörper CS)"/>
              </a:rPr>
              <a:t>Carlo </a:t>
            </a:r>
            <a:r>
              <a:rPr lang="de-DE" sz="1200" kern="100" dirty="0" err="1">
                <a:effectLst/>
                <a:latin typeface="Aptos" panose="020B0004020202020204" pitchFamily="34" charset="0"/>
                <a:ea typeface="Aptos" panose="020B0004020202020204" pitchFamily="34" charset="0"/>
                <a:cs typeface="Times New Roman (Textkörper CS)"/>
              </a:rPr>
              <a:t>Acutis</a:t>
            </a:r>
            <a:r>
              <a:rPr lang="de-DE" sz="1200" kern="100" dirty="0">
                <a:effectLst/>
                <a:latin typeface="Aptos" panose="020B0004020202020204" pitchFamily="34" charset="0"/>
                <a:ea typeface="Aptos" panose="020B0004020202020204" pitchFamily="34" charset="0"/>
                <a:cs typeface="Times New Roman (Textkörper CS)"/>
              </a:rPr>
              <a:t> wird „Cyber-Apostel“  genannt und „Influencer Gottes“. Du kannst Dir wahrscheinlich vorstellen, weswegen. Ich bin neugierig, wie Du das einschätzt: Kann Carlo </a:t>
            </a:r>
            <a:r>
              <a:rPr lang="de-DE" sz="1200" kern="100" dirty="0" err="1">
                <a:effectLst/>
                <a:latin typeface="Aptos" panose="020B0004020202020204" pitchFamily="34" charset="0"/>
                <a:ea typeface="Aptos" panose="020B0004020202020204" pitchFamily="34" charset="0"/>
                <a:cs typeface="Times New Roman (Textkörper CS)"/>
              </a:rPr>
              <a:t>Acutis</a:t>
            </a:r>
            <a:r>
              <a:rPr lang="de-DE" sz="1200" kern="100" dirty="0">
                <a:effectLst/>
                <a:latin typeface="Aptos" panose="020B0004020202020204" pitchFamily="34" charset="0"/>
                <a:ea typeface="Aptos" panose="020B0004020202020204" pitchFamily="34" charset="0"/>
                <a:cs typeface="Times New Roman (Textkörper CS)"/>
              </a:rPr>
              <a:t> etwas Wichtiges zum Umgang mit </a:t>
            </a:r>
            <a:r>
              <a:rPr lang="de-DE" sz="1200" kern="100" dirty="0" err="1">
                <a:effectLst/>
                <a:latin typeface="Aptos" panose="020B0004020202020204" pitchFamily="34" charset="0"/>
                <a:ea typeface="Aptos" panose="020B0004020202020204" pitchFamily="34" charset="0"/>
                <a:cs typeface="Times New Roman (Textkörper CS)"/>
              </a:rPr>
              <a:t>Social</a:t>
            </a:r>
            <a:r>
              <a:rPr lang="de-DE" sz="1200" kern="100" dirty="0">
                <a:effectLst/>
                <a:latin typeface="Aptos" panose="020B0004020202020204" pitchFamily="34" charset="0"/>
                <a:ea typeface="Aptos" panose="020B0004020202020204" pitchFamily="34" charset="0"/>
                <a:cs typeface="Times New Roman (Textkörper CS)"/>
              </a:rPr>
              <a:t> Media und zu den Inhalten, die da verbreitet werden sagen? </a:t>
            </a:r>
            <a:endParaRPr lang="de-DE" sz="1200" kern="100" dirty="0">
              <a:effectLst/>
              <a:latin typeface="Arial" panose="020B0604020202020204" pitchFamily="34" charset="0"/>
              <a:ea typeface="Aptos" panose="020B0004020202020204" pitchFamily="34" charset="0"/>
              <a:cs typeface="Times New Roman (Textkörper CS)"/>
            </a:endParaRPr>
          </a:p>
          <a:p>
            <a:endParaRPr lang="de-DE"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sz="1200" kern="100" dirty="0">
                <a:effectLst/>
                <a:latin typeface="Aptos" panose="020B0004020202020204" pitchFamily="34" charset="0"/>
                <a:ea typeface="Aptos" panose="020B0004020202020204" pitchFamily="34" charset="0"/>
                <a:cs typeface="Times New Roman (Textkörper CS)"/>
              </a:rPr>
              <a:t>Ich möchte, dass ihr nun erstmal ein paar Minuten nachdenkt über eure Erfahrungen mit </a:t>
            </a:r>
            <a:r>
              <a:rPr lang="de-DE" sz="1200" kern="100" dirty="0" err="1">
                <a:effectLst/>
                <a:latin typeface="Aptos" panose="020B0004020202020204" pitchFamily="34" charset="0"/>
                <a:ea typeface="Aptos" panose="020B0004020202020204" pitchFamily="34" charset="0"/>
                <a:cs typeface="Times New Roman (Textkörper CS)"/>
              </a:rPr>
              <a:t>Social</a:t>
            </a:r>
            <a:r>
              <a:rPr lang="de-DE" sz="1200" kern="100" dirty="0">
                <a:effectLst/>
                <a:latin typeface="Aptos" panose="020B0004020202020204" pitchFamily="34" charset="0"/>
                <a:ea typeface="Aptos" panose="020B0004020202020204" pitchFamily="34" charset="0"/>
                <a:cs typeface="Times New Roman (Textkörper CS)"/>
              </a:rPr>
              <a:t> Media</a:t>
            </a:r>
            <a:endParaRPr lang="de-DE" sz="1200" kern="100" dirty="0">
              <a:effectLst/>
              <a:latin typeface="Arial" panose="020B0604020202020204" pitchFamily="34" charset="0"/>
              <a:ea typeface="Aptos" panose="020B0004020202020204" pitchFamily="34" charset="0"/>
              <a:cs typeface="Times New Roman (Textkörper CS)"/>
            </a:endParaRPr>
          </a:p>
          <a:p>
            <a:endParaRPr lang="de-DE" dirty="0"/>
          </a:p>
        </p:txBody>
      </p:sp>
      <p:sp>
        <p:nvSpPr>
          <p:cNvPr id="4" name="Foliennummernplatzhalter 3">
            <a:extLst>
              <a:ext uri="{FF2B5EF4-FFF2-40B4-BE49-F238E27FC236}">
                <a16:creationId xmlns:a16="http://schemas.microsoft.com/office/drawing/2014/main" id="{CD151195-8EDC-BD3A-17B6-69D89A0962CD}"/>
              </a:ext>
            </a:extLst>
          </p:cNvPr>
          <p:cNvSpPr>
            <a:spLocks noGrp="1"/>
          </p:cNvSpPr>
          <p:nvPr>
            <p:ph type="sldNum" sz="quarter" idx="5"/>
          </p:nvPr>
        </p:nvSpPr>
        <p:spPr/>
        <p:txBody>
          <a:bodyPr/>
          <a:lstStyle/>
          <a:p>
            <a:fld id="{7DD9ADDB-8933-D04A-AA77-6DF970F39AD5}" type="slidenum">
              <a:rPr lang="de-DE" smtClean="0"/>
              <a:t>48</a:t>
            </a:fld>
            <a:endParaRPr lang="de-DE"/>
          </a:p>
        </p:txBody>
      </p:sp>
    </p:spTree>
    <p:extLst>
      <p:ext uri="{BB962C8B-B14F-4D97-AF65-F5344CB8AC3E}">
        <p14:creationId xmlns:p14="http://schemas.microsoft.com/office/powerpoint/2010/main" val="36055278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6ABB2D-7C13-0794-D5E5-6E77EFCF7A0B}"/>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A9503F62-5DB6-424B-39CC-EF46500DDC01}"/>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207FCDFA-A79A-DC88-7DB8-78AFD8C4426E}"/>
              </a:ext>
            </a:extLst>
          </p:cNvPr>
          <p:cNvSpPr>
            <a:spLocks noGrp="1"/>
          </p:cNvSpPr>
          <p:nvPr>
            <p:ph type="body" idx="1"/>
          </p:nvPr>
        </p:nvSpPr>
        <p:spPr/>
        <p:txBody>
          <a:bodyPr/>
          <a:lstStyle/>
          <a:p>
            <a:r>
              <a:rPr lang="de-DE" sz="1800" kern="100" dirty="0">
                <a:effectLst/>
                <a:latin typeface="Aptos" panose="020B0004020202020204" pitchFamily="34" charset="0"/>
                <a:ea typeface="Aptos" panose="020B0004020202020204" pitchFamily="34" charset="0"/>
                <a:cs typeface="Times New Roman (Textkörper CS)"/>
              </a:rPr>
              <a:t>Ich nehme euch – in Gedanken – heute mit in die italienische Stadt Mailand: Es ist der 4. Oktober 2006. Ein 15jähriger Junge, er heißt Carlo, liegt mit fiesen Schmerzen und angeschwollen Lymphknoten in seinem Zimmer und ist zutiefst enttäuscht: Er wäre jetzt so gerne in Rom! Da wird genau in diesem Moment eine Ausstellung eröffnet, die er selbst geplant hat. Seit über zwei Jahren hat er erst an einer Webseite und dann an den Texten und Bildern für diese Ausstellung gearbeitet. </a:t>
            </a:r>
            <a:endParaRPr lang="de-DE" sz="1800" kern="100" dirty="0">
              <a:effectLst/>
              <a:latin typeface="Arial" panose="020B0604020202020204" pitchFamily="34" charset="0"/>
              <a:ea typeface="Aptos" panose="020B0004020202020204" pitchFamily="34" charset="0"/>
              <a:cs typeface="Times New Roman (Textkörper CS)"/>
            </a:endParaRPr>
          </a:p>
          <a:p>
            <a:r>
              <a:rPr lang="de-DE" sz="1800" kern="100" dirty="0">
                <a:effectLst/>
                <a:latin typeface="Aptos" panose="020B0004020202020204" pitchFamily="34" charset="0"/>
                <a:ea typeface="Aptos" panose="020B0004020202020204" pitchFamily="34" charset="0"/>
                <a:cs typeface="Times New Roman (Textkörper CS)"/>
              </a:rPr>
              <a:t> </a:t>
            </a:r>
            <a:endParaRPr lang="de-DE" sz="1800" kern="100" dirty="0">
              <a:effectLst/>
              <a:latin typeface="Arial" panose="020B0604020202020204" pitchFamily="34" charset="0"/>
              <a:ea typeface="Aptos" panose="020B0004020202020204" pitchFamily="34" charset="0"/>
              <a:cs typeface="Times New Roman (Textkörper CS)"/>
            </a:endParaRPr>
          </a:p>
          <a:p>
            <a:r>
              <a:rPr lang="de-DE" sz="1800" kern="100" dirty="0">
                <a:effectLst/>
                <a:latin typeface="Aptos" panose="020B0004020202020204" pitchFamily="34" charset="0"/>
                <a:ea typeface="Aptos" panose="020B0004020202020204" pitchFamily="34" charset="0"/>
                <a:cs typeface="Times New Roman (Textkörper CS)"/>
              </a:rPr>
              <a:t>Außerdem wollte er in dieser Woche in seiner Schule seinen Filmbeitrag für das Freiwilligenprojekt an der Schule vorstellen. So ganz fertig war er mit dem Schnitt noch nicht, aber das Material ist komplett. Es ging darum, wie man Rollstuhlfahrer am besten unterstützen kann. </a:t>
            </a:r>
            <a:endParaRPr lang="de-DE" sz="1800" kern="100" dirty="0">
              <a:effectLst/>
              <a:latin typeface="Arial" panose="020B0604020202020204" pitchFamily="34" charset="0"/>
              <a:ea typeface="Aptos" panose="020B0004020202020204" pitchFamily="34" charset="0"/>
              <a:cs typeface="Times New Roman (Textkörper CS)"/>
            </a:endParaRPr>
          </a:p>
          <a:p>
            <a:r>
              <a:rPr lang="de-DE" sz="1800" kern="100" dirty="0">
                <a:effectLst/>
                <a:latin typeface="Aptos" panose="020B0004020202020204" pitchFamily="34" charset="0"/>
                <a:ea typeface="Aptos" panose="020B0004020202020204" pitchFamily="34" charset="0"/>
                <a:cs typeface="Times New Roman (Textkörper CS)"/>
              </a:rPr>
              <a:t> </a:t>
            </a:r>
            <a:endParaRPr lang="de-DE" sz="1800" kern="100" dirty="0">
              <a:effectLst/>
              <a:latin typeface="Arial" panose="020B0604020202020204" pitchFamily="34" charset="0"/>
              <a:ea typeface="Aptos" panose="020B0004020202020204" pitchFamily="34" charset="0"/>
              <a:cs typeface="Times New Roman (Textkörper CS)"/>
            </a:endParaRPr>
          </a:p>
          <a:p>
            <a:r>
              <a:rPr lang="de-DE" sz="1800" kern="100" dirty="0">
                <a:effectLst/>
                <a:latin typeface="Aptos" panose="020B0004020202020204" pitchFamily="34" charset="0"/>
                <a:ea typeface="Aptos" panose="020B0004020202020204" pitchFamily="34" charset="0"/>
                <a:cs typeface="Times New Roman (Textkörper CS)"/>
              </a:rPr>
              <a:t>Und jetzt liegt er mit einem starken Infekt im Bett und fühlt sich hundeelend. </a:t>
            </a:r>
            <a:endParaRPr lang="de-DE" sz="1800" kern="100" dirty="0">
              <a:effectLst/>
              <a:latin typeface="Arial" panose="020B0604020202020204" pitchFamily="34" charset="0"/>
              <a:ea typeface="Aptos" panose="020B0004020202020204" pitchFamily="34" charset="0"/>
              <a:cs typeface="Times New Roman (Textkörper CS)"/>
            </a:endParaRPr>
          </a:p>
        </p:txBody>
      </p:sp>
      <p:sp>
        <p:nvSpPr>
          <p:cNvPr id="4" name="Foliennummernplatzhalter 3">
            <a:extLst>
              <a:ext uri="{FF2B5EF4-FFF2-40B4-BE49-F238E27FC236}">
                <a16:creationId xmlns:a16="http://schemas.microsoft.com/office/drawing/2014/main" id="{2740A297-FECC-54D8-D7E9-95F68F863016}"/>
              </a:ext>
            </a:extLst>
          </p:cNvPr>
          <p:cNvSpPr>
            <a:spLocks noGrp="1"/>
          </p:cNvSpPr>
          <p:nvPr>
            <p:ph type="sldNum" sz="quarter" idx="5"/>
          </p:nvPr>
        </p:nvSpPr>
        <p:spPr/>
        <p:txBody>
          <a:bodyPr/>
          <a:lstStyle/>
          <a:p>
            <a:fld id="{7DD9ADDB-8933-D04A-AA77-6DF970F39AD5}" type="slidenum">
              <a:rPr lang="de-DE" smtClean="0"/>
              <a:t>4</a:t>
            </a:fld>
            <a:endParaRPr lang="de-DE"/>
          </a:p>
        </p:txBody>
      </p:sp>
    </p:spTree>
    <p:extLst>
      <p:ext uri="{BB962C8B-B14F-4D97-AF65-F5344CB8AC3E}">
        <p14:creationId xmlns:p14="http://schemas.microsoft.com/office/powerpoint/2010/main" val="278174754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kern="100" dirty="0">
                <a:effectLst/>
                <a:latin typeface="Aptos" panose="020B0004020202020204" pitchFamily="34" charset="0"/>
                <a:ea typeface="Aptos" panose="020B0004020202020204" pitchFamily="34" charset="0"/>
                <a:cs typeface="Times New Roman (Textkörper CS)"/>
              </a:rPr>
              <a:t>Und dann gibt es im </a:t>
            </a:r>
            <a:r>
              <a:rPr lang="de-DE" sz="1200" kern="100" dirty="0" err="1">
                <a:effectLst/>
                <a:latin typeface="Aptos" panose="020B0004020202020204" pitchFamily="34" charset="0"/>
                <a:ea typeface="Aptos" panose="020B0004020202020204" pitchFamily="34" charset="0"/>
                <a:cs typeface="Times New Roman (Textkörper CS)"/>
              </a:rPr>
              <a:t>CyberSpace</a:t>
            </a:r>
            <a:r>
              <a:rPr lang="de-DE" sz="1200" kern="100" dirty="0">
                <a:effectLst/>
                <a:latin typeface="Aptos" panose="020B0004020202020204" pitchFamily="34" charset="0"/>
                <a:ea typeface="Aptos" panose="020B0004020202020204" pitchFamily="34" charset="0"/>
                <a:cs typeface="Times New Roman (Textkörper CS)"/>
              </a:rPr>
              <a:t> ja noch eine zweite Seite: Da spricht man vielleicht weniger darüber… Viele Personen wissen, wie sich hate in social </a:t>
            </a:r>
            <a:r>
              <a:rPr lang="de-DE" sz="1200" kern="100" dirty="0" err="1">
                <a:effectLst/>
                <a:latin typeface="Aptos" panose="020B0004020202020204" pitchFamily="34" charset="0"/>
                <a:ea typeface="Aptos" panose="020B0004020202020204" pitchFamily="34" charset="0"/>
                <a:cs typeface="Times New Roman (Textkörper CS)"/>
              </a:rPr>
              <a:t>media</a:t>
            </a:r>
            <a:r>
              <a:rPr lang="de-DE" sz="1200" kern="100" dirty="0">
                <a:effectLst/>
                <a:latin typeface="Aptos" panose="020B0004020202020204" pitchFamily="34" charset="0"/>
                <a:ea typeface="Aptos" panose="020B0004020202020204" pitchFamily="34" charset="0"/>
                <a:cs typeface="Times New Roman (Textkörper CS)"/>
              </a:rPr>
              <a:t> anfühlt, wie böse manche Kommentare sein können; wie sehr manchmal die Grenze zwischen Realität und Fake verschwimmt, wie es zu Gewalt kommt und wie irgendwelche Typen versuchen andere zu Dingen zu verführen, die strafbar oder/und unanständig sind. Du kennst vielleicht Begriffe wie Cyber-Grooming, Sexting, Fake-News, Verschwörungsmythen und vielleicht ja auch verschiedene Formen von Pornografie und sexualisierter Gewalt im Netz. </a:t>
            </a:r>
            <a:r>
              <a:rPr lang="de-DE" sz="1200" kern="100" dirty="0" err="1">
                <a:effectLst/>
                <a:latin typeface="Aptos" panose="020B0004020202020204" pitchFamily="34" charset="0"/>
                <a:ea typeface="Aptos" panose="020B0004020202020204" pitchFamily="34" charset="0"/>
                <a:cs typeface="Times New Roman (Textkörper CS)"/>
              </a:rPr>
              <a:t>BodyShaming</a:t>
            </a:r>
            <a:r>
              <a:rPr lang="de-DE" sz="1200" kern="100" dirty="0">
                <a:effectLst/>
                <a:latin typeface="Aptos" panose="020B0004020202020204" pitchFamily="34" charset="0"/>
                <a:ea typeface="Aptos" panose="020B0004020202020204" pitchFamily="34" charset="0"/>
                <a:cs typeface="Times New Roman (Textkörper CS)"/>
              </a:rPr>
              <a:t> und Mobbing gehören auch in diese Kategorie. </a:t>
            </a:r>
          </a:p>
          <a:p>
            <a:endParaRPr lang="de-DE" sz="1200" kern="100" dirty="0">
              <a:effectLst/>
              <a:latin typeface="Arial" panose="020B0604020202020204" pitchFamily="34" charset="0"/>
              <a:ea typeface="Aptos" panose="020B0004020202020204" pitchFamily="34" charset="0"/>
              <a:cs typeface="Times New Roman (Textkörper CS)"/>
            </a:endParaRPr>
          </a:p>
          <a:p>
            <a:r>
              <a:rPr lang="de-DE" sz="1800" kern="100" dirty="0">
                <a:solidFill>
                  <a:srgbClr val="156082"/>
                </a:solidFill>
                <a:effectLst/>
                <a:latin typeface="Aptos" panose="020B0004020202020204" pitchFamily="34" charset="0"/>
                <a:ea typeface="Aptos" panose="020B0004020202020204" pitchFamily="34" charset="0"/>
                <a:cs typeface="Times New Roman (Textkörper CS)"/>
              </a:rPr>
              <a:t>Ich glaube, es ist wichtig, auch darüber ins Gespräch zu kommen: Erzählt einander, was ihr darüber wisst. Erstellt im Anschluss ein Plakat das von euren Erfahrungen in </a:t>
            </a:r>
            <a:r>
              <a:rPr lang="de-DE" sz="1800" kern="100" dirty="0" err="1">
                <a:solidFill>
                  <a:srgbClr val="156082"/>
                </a:solidFill>
                <a:effectLst/>
                <a:latin typeface="Aptos" panose="020B0004020202020204" pitchFamily="34" charset="0"/>
                <a:ea typeface="Aptos" panose="020B0004020202020204" pitchFamily="34" charset="0"/>
                <a:cs typeface="Times New Roman (Textkörper CS)"/>
              </a:rPr>
              <a:t>Social</a:t>
            </a:r>
            <a:r>
              <a:rPr lang="de-DE" sz="1800" kern="100" dirty="0">
                <a:solidFill>
                  <a:srgbClr val="156082"/>
                </a:solidFill>
                <a:effectLst/>
                <a:latin typeface="Aptos" panose="020B0004020202020204" pitchFamily="34" charset="0"/>
                <a:ea typeface="Aptos" panose="020B0004020202020204" pitchFamily="34" charset="0"/>
                <a:cs typeface="Times New Roman (Textkörper CS)"/>
              </a:rPr>
              <a:t> Media berichtet. </a:t>
            </a:r>
            <a:endParaRPr lang="de-DE" sz="1800" kern="100" dirty="0">
              <a:effectLst/>
              <a:latin typeface="Arial" panose="020B0604020202020204" pitchFamily="34" charset="0"/>
              <a:ea typeface="Aptos" panose="020B0004020202020204" pitchFamily="34" charset="0"/>
              <a:cs typeface="Times New Roman (Textkörper CS)"/>
            </a:endParaRPr>
          </a:p>
          <a:p>
            <a:endParaRPr lang="de-DE" dirty="0"/>
          </a:p>
          <a:p>
            <a:endParaRPr lang="de-DE" dirty="0"/>
          </a:p>
        </p:txBody>
      </p:sp>
      <p:sp>
        <p:nvSpPr>
          <p:cNvPr id="4" name="Foliennummernplatzhalter 3"/>
          <p:cNvSpPr>
            <a:spLocks noGrp="1"/>
          </p:cNvSpPr>
          <p:nvPr>
            <p:ph type="sldNum" sz="quarter" idx="5"/>
          </p:nvPr>
        </p:nvSpPr>
        <p:spPr/>
        <p:txBody>
          <a:bodyPr/>
          <a:lstStyle/>
          <a:p>
            <a:fld id="{7DD9ADDB-8933-D04A-AA77-6DF970F39AD5}" type="slidenum">
              <a:rPr lang="de-DE" smtClean="0"/>
              <a:t>49</a:t>
            </a:fld>
            <a:endParaRPr lang="de-DE"/>
          </a:p>
        </p:txBody>
      </p:sp>
    </p:spTree>
    <p:extLst>
      <p:ext uri="{BB962C8B-B14F-4D97-AF65-F5344CB8AC3E}">
        <p14:creationId xmlns:p14="http://schemas.microsoft.com/office/powerpoint/2010/main" val="156706420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82BD94-0363-3DD9-ED94-F2AC112B28DC}"/>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D69997AF-4DD0-0BF7-F38A-BE46F14FFC2F}"/>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7110FEA2-7D30-EBB0-0978-2AB29B3F6A8D}"/>
              </a:ext>
            </a:extLst>
          </p:cNvPr>
          <p:cNvSpPr>
            <a:spLocks noGrp="1"/>
          </p:cNvSpPr>
          <p:nvPr>
            <p:ph type="body" idx="1"/>
          </p:nvPr>
        </p:nvSpPr>
        <p:spPr/>
        <p:txBody>
          <a:bodyPr/>
          <a:lstStyle/>
          <a:p>
            <a:r>
              <a:rPr lang="de-DE" kern="100" dirty="0">
                <a:effectLst/>
                <a:latin typeface="Aptos" panose="020B0004020202020204" pitchFamily="34" charset="0"/>
                <a:ea typeface="Aptos" panose="020B0004020202020204" pitchFamily="34" charset="0"/>
                <a:cs typeface="Times New Roman (Textkörper CS)"/>
              </a:rPr>
              <a:t>Als Carlo </a:t>
            </a:r>
            <a:r>
              <a:rPr lang="de-DE" kern="100" dirty="0" err="1">
                <a:effectLst/>
                <a:latin typeface="Aptos" panose="020B0004020202020204" pitchFamily="34" charset="0"/>
                <a:ea typeface="Aptos" panose="020B0004020202020204" pitchFamily="34" charset="0"/>
                <a:cs typeface="Times New Roman (Textkörper CS)"/>
              </a:rPr>
              <a:t>Acutis</a:t>
            </a:r>
            <a:r>
              <a:rPr lang="de-DE" kern="100" dirty="0">
                <a:effectLst/>
                <a:latin typeface="Aptos" panose="020B0004020202020204" pitchFamily="34" charset="0"/>
                <a:ea typeface="Aptos" panose="020B0004020202020204" pitchFamily="34" charset="0"/>
                <a:cs typeface="Times New Roman (Textkörper CS)"/>
              </a:rPr>
              <a:t> lebte, war </a:t>
            </a:r>
            <a:r>
              <a:rPr lang="de-DE" kern="100" dirty="0" err="1">
                <a:effectLst/>
                <a:latin typeface="Aptos" panose="020B0004020202020204" pitchFamily="34" charset="0"/>
                <a:ea typeface="Aptos" panose="020B0004020202020204" pitchFamily="34" charset="0"/>
                <a:cs typeface="Times New Roman (Textkörper CS)"/>
              </a:rPr>
              <a:t>Social</a:t>
            </a:r>
            <a:r>
              <a:rPr lang="de-DE" kern="100" dirty="0">
                <a:effectLst/>
                <a:latin typeface="Aptos" panose="020B0004020202020204" pitchFamily="34" charset="0"/>
                <a:ea typeface="Aptos" panose="020B0004020202020204" pitchFamily="34" charset="0"/>
                <a:cs typeface="Times New Roman (Textkörper CS)"/>
              </a:rPr>
              <a:t> Media noch anders als ihr das heute kennt. Instagram wurde z.B. erst 2010 gegründet. YouTube wurde 2005 gegründet, Tik </a:t>
            </a:r>
            <a:r>
              <a:rPr lang="de-DE" kern="100" dirty="0" err="1">
                <a:effectLst/>
                <a:latin typeface="Aptos" panose="020B0004020202020204" pitchFamily="34" charset="0"/>
                <a:ea typeface="Aptos" panose="020B0004020202020204" pitchFamily="34" charset="0"/>
                <a:cs typeface="Times New Roman (Textkörper CS)"/>
              </a:rPr>
              <a:t>Tok</a:t>
            </a:r>
            <a:r>
              <a:rPr lang="de-DE" kern="100" dirty="0">
                <a:effectLst/>
                <a:latin typeface="Aptos" panose="020B0004020202020204" pitchFamily="34" charset="0"/>
                <a:ea typeface="Aptos" panose="020B0004020202020204" pitchFamily="34" charset="0"/>
                <a:cs typeface="Times New Roman (Textkörper CS)"/>
              </a:rPr>
              <a:t> sogar erst 2016. Facebook gab es seit 2004, da hatte Carlo </a:t>
            </a:r>
            <a:r>
              <a:rPr lang="de-DE" kern="100" dirty="0" err="1">
                <a:effectLst/>
                <a:latin typeface="Aptos" panose="020B0004020202020204" pitchFamily="34" charset="0"/>
                <a:ea typeface="Aptos" panose="020B0004020202020204" pitchFamily="34" charset="0"/>
                <a:cs typeface="Times New Roman (Textkörper CS)"/>
              </a:rPr>
              <a:t>Acutis</a:t>
            </a:r>
            <a:r>
              <a:rPr lang="de-DE" kern="100" dirty="0">
                <a:effectLst/>
                <a:latin typeface="Aptos" panose="020B0004020202020204" pitchFamily="34" charset="0"/>
                <a:ea typeface="Aptos" panose="020B0004020202020204" pitchFamily="34" charset="0"/>
                <a:cs typeface="Times New Roman (Textkörper CS)"/>
              </a:rPr>
              <a:t> wohl auch einen Account.</a:t>
            </a:r>
            <a:endParaRPr lang="de-DE" kern="100" dirty="0">
              <a:effectLst/>
              <a:latin typeface="Arial" panose="020B0604020202020204" pitchFamily="34" charset="0"/>
              <a:ea typeface="Aptos" panose="020B0004020202020204" pitchFamily="34" charset="0"/>
              <a:cs typeface="Times New Roman (Textkörper CS)"/>
            </a:endParaRPr>
          </a:p>
          <a:p>
            <a:r>
              <a:rPr lang="de-DE" kern="100" dirty="0">
                <a:effectLst/>
                <a:latin typeface="Aptos" panose="020B0004020202020204" pitchFamily="34" charset="0"/>
                <a:ea typeface="Aptos" panose="020B0004020202020204" pitchFamily="34" charset="0"/>
                <a:cs typeface="Times New Roman (Textkörper CS)"/>
              </a:rPr>
              <a:t> </a:t>
            </a:r>
            <a:endParaRPr lang="de-DE" kern="100" dirty="0">
              <a:effectLst/>
              <a:latin typeface="Arial" panose="020B0604020202020204" pitchFamily="34" charset="0"/>
              <a:ea typeface="Aptos" panose="020B0004020202020204" pitchFamily="34" charset="0"/>
              <a:cs typeface="Times New Roman (Textkörper CS)"/>
            </a:endParaRPr>
          </a:p>
          <a:p>
            <a:r>
              <a:rPr lang="de-DE" kern="100" dirty="0">
                <a:effectLst/>
                <a:latin typeface="Aptos" panose="020B0004020202020204" pitchFamily="34" charset="0"/>
                <a:ea typeface="Aptos" panose="020B0004020202020204" pitchFamily="34" charset="0"/>
                <a:cs typeface="Times New Roman (Textkörper CS)"/>
              </a:rPr>
              <a:t>Auch das Gaming war sehr anders und Webseiten haben überhaupt viel weniger interaktiv funktioniert. </a:t>
            </a:r>
            <a:endParaRPr lang="de-DE" kern="100" dirty="0">
              <a:effectLst/>
              <a:latin typeface="Arial" panose="020B0604020202020204" pitchFamily="34" charset="0"/>
              <a:ea typeface="Aptos" panose="020B0004020202020204" pitchFamily="34" charset="0"/>
              <a:cs typeface="Times New Roman (Textkörper CS)"/>
            </a:endParaRPr>
          </a:p>
          <a:p>
            <a:endParaRPr lang="de-DE"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kern="100" dirty="0">
                <a:effectLst/>
                <a:latin typeface="Aptos" panose="020B0004020202020204" pitchFamily="34" charset="0"/>
                <a:ea typeface="Aptos" panose="020B0004020202020204" pitchFamily="34" charset="0"/>
                <a:cs typeface="Times New Roman (Textkörper CS)"/>
              </a:rPr>
              <a:t>Aber ich mag euch zu einer Gedankenreise einladen: Was wäre, wenn Carlo </a:t>
            </a:r>
            <a:r>
              <a:rPr lang="de-DE" kern="100" dirty="0" err="1">
                <a:effectLst/>
                <a:latin typeface="Aptos" panose="020B0004020202020204" pitchFamily="34" charset="0"/>
                <a:ea typeface="Aptos" panose="020B0004020202020204" pitchFamily="34" charset="0"/>
                <a:cs typeface="Times New Roman (Textkörper CS)"/>
              </a:rPr>
              <a:t>Acutis</a:t>
            </a:r>
            <a:r>
              <a:rPr lang="de-DE" kern="100" dirty="0">
                <a:effectLst/>
                <a:latin typeface="Aptos" panose="020B0004020202020204" pitchFamily="34" charset="0"/>
                <a:ea typeface="Aptos" panose="020B0004020202020204" pitchFamily="34" charset="0"/>
                <a:cs typeface="Times New Roman (Textkörper CS)"/>
              </a:rPr>
              <a:t> bereits einen Insta-Account gehabt hätte. Welche Inhalte hätte er da – vielleicht – online präsentiert. </a:t>
            </a:r>
            <a:r>
              <a:rPr lang="de-DE" sz="1800" kern="100" dirty="0">
                <a:effectLst/>
                <a:latin typeface="Aptos" panose="020B0004020202020204" pitchFamily="34" charset="0"/>
                <a:ea typeface="Aptos" panose="020B0004020202020204" pitchFamily="34" charset="0"/>
                <a:cs typeface="Times New Roman (Textkörper CS)"/>
              </a:rPr>
              <a:t>Wie hätte er kommentiert und was hätte er gelöscht? Vielleicht hätte er sich manches auch gar nicht angeschaut? </a:t>
            </a:r>
            <a:endParaRPr lang="de-DE" sz="1800" kern="100" dirty="0">
              <a:effectLst/>
              <a:latin typeface="Arial" panose="020B0604020202020204" pitchFamily="34" charset="0"/>
              <a:ea typeface="Aptos" panose="020B0004020202020204" pitchFamily="34" charset="0"/>
              <a:cs typeface="Times New Roman (Textkörper CS)"/>
            </a:endParaRPr>
          </a:p>
          <a:p>
            <a:endParaRPr lang="de-DE" kern="100" dirty="0">
              <a:effectLst/>
              <a:latin typeface="Arial" panose="020B0604020202020204" pitchFamily="34" charset="0"/>
              <a:ea typeface="Aptos" panose="020B0004020202020204" pitchFamily="34" charset="0"/>
              <a:cs typeface="Times New Roman (Textkörper CS)"/>
            </a:endParaRPr>
          </a:p>
          <a:p>
            <a:r>
              <a:rPr lang="de-DE" kern="100" dirty="0">
                <a:effectLst/>
                <a:latin typeface="Aptos" panose="020B0004020202020204" pitchFamily="34" charset="0"/>
                <a:ea typeface="Aptos" panose="020B0004020202020204" pitchFamily="34" charset="0"/>
                <a:cs typeface="Times New Roman (Textkörper CS)"/>
              </a:rPr>
              <a:t> </a:t>
            </a:r>
            <a:endParaRPr lang="de-DE" kern="100" dirty="0">
              <a:effectLst/>
              <a:latin typeface="Arial" panose="020B0604020202020204" pitchFamily="34" charset="0"/>
              <a:ea typeface="Aptos" panose="020B0004020202020204" pitchFamily="34" charset="0"/>
              <a:cs typeface="Times New Roman (Textkörper CS)"/>
            </a:endParaRPr>
          </a:p>
          <a:p>
            <a:r>
              <a:rPr lang="de-DE" kern="100" dirty="0">
                <a:effectLst/>
                <a:latin typeface="Aptos" panose="020B0004020202020204" pitchFamily="34" charset="0"/>
                <a:ea typeface="Aptos" panose="020B0004020202020204" pitchFamily="34" charset="0"/>
                <a:cs typeface="Times New Roman (Textkörper CS)"/>
              </a:rPr>
              <a:t>Auf </a:t>
            </a:r>
            <a:r>
              <a:rPr lang="de-DE" kern="100" dirty="0" err="1">
                <a:effectLst/>
                <a:latin typeface="Aptos" panose="020B0004020202020204" pitchFamily="34" charset="0"/>
                <a:ea typeface="Aptos" panose="020B0004020202020204" pitchFamily="34" charset="0"/>
                <a:cs typeface="Times New Roman (Textkörper CS)"/>
              </a:rPr>
              <a:t>Zeoob.com</a:t>
            </a:r>
            <a:r>
              <a:rPr lang="de-DE" kern="100" dirty="0">
                <a:effectLst/>
                <a:latin typeface="Aptos" panose="020B0004020202020204" pitchFamily="34" charset="0"/>
                <a:ea typeface="Aptos" panose="020B0004020202020204" pitchFamily="34" charset="0"/>
                <a:cs typeface="Times New Roman (Textkörper CS)"/>
              </a:rPr>
              <a:t> kannst Du einen Insta-Post nachmachen. Oder auch einen TikTok-Post. </a:t>
            </a:r>
            <a:endParaRPr lang="de-DE" kern="100" dirty="0">
              <a:effectLst/>
              <a:latin typeface="Arial" panose="020B0604020202020204" pitchFamily="34" charset="0"/>
              <a:ea typeface="Aptos" panose="020B0004020202020204" pitchFamily="34" charset="0"/>
              <a:cs typeface="Times New Roman (Textkörper CS)"/>
            </a:endParaRPr>
          </a:p>
          <a:p>
            <a:r>
              <a:rPr lang="de-DE" kern="100" dirty="0">
                <a:effectLst/>
                <a:latin typeface="Aptos" panose="020B0004020202020204" pitchFamily="34" charset="0"/>
                <a:ea typeface="Aptos" panose="020B0004020202020204" pitchFamily="34" charset="0"/>
                <a:cs typeface="Times New Roman (Textkörper CS)"/>
              </a:rPr>
              <a:t> </a:t>
            </a:r>
            <a:endParaRPr lang="de-DE" kern="100" dirty="0">
              <a:effectLst/>
              <a:latin typeface="Arial" panose="020B0604020202020204" pitchFamily="34" charset="0"/>
              <a:ea typeface="Aptos" panose="020B0004020202020204" pitchFamily="34" charset="0"/>
              <a:cs typeface="Times New Roman (Textkörper CS)"/>
            </a:endParaRPr>
          </a:p>
          <a:p>
            <a:r>
              <a:rPr lang="de-DE" kern="100" dirty="0">
                <a:effectLst/>
                <a:latin typeface="Aptos" panose="020B0004020202020204" pitchFamily="34" charset="0"/>
                <a:ea typeface="Aptos" panose="020B0004020202020204" pitchFamily="34" charset="0"/>
                <a:cs typeface="Times New Roman (Textkörper CS)"/>
              </a:rPr>
              <a:t>Überlege Dir, welchen Avatar sich Carlo nehmen würde und welchen Kanalnamen, was seine Kanalbotschaft wäre und welche Hashtags er in die Bio stellen würde. </a:t>
            </a:r>
          </a:p>
          <a:p>
            <a:endParaRPr lang="de-DE" kern="100" dirty="0">
              <a:effectLst/>
              <a:latin typeface="Aptos" panose="020B0004020202020204" pitchFamily="34" charset="0"/>
              <a:ea typeface="Aptos" panose="020B0004020202020204" pitchFamily="34" charset="0"/>
              <a:cs typeface="Times New Roman (Textkörper 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Wie kann man das Internet für etwas Gutes nutzen? </a:t>
            </a:r>
          </a:p>
        </p:txBody>
      </p:sp>
      <p:sp>
        <p:nvSpPr>
          <p:cNvPr id="4" name="Foliennummernplatzhalter 3">
            <a:extLst>
              <a:ext uri="{FF2B5EF4-FFF2-40B4-BE49-F238E27FC236}">
                <a16:creationId xmlns:a16="http://schemas.microsoft.com/office/drawing/2014/main" id="{9F87C40C-0702-8413-563B-4231F4A19E24}"/>
              </a:ext>
            </a:extLst>
          </p:cNvPr>
          <p:cNvSpPr>
            <a:spLocks noGrp="1"/>
          </p:cNvSpPr>
          <p:nvPr>
            <p:ph type="sldNum" sz="quarter" idx="5"/>
          </p:nvPr>
        </p:nvSpPr>
        <p:spPr/>
        <p:txBody>
          <a:bodyPr/>
          <a:lstStyle/>
          <a:p>
            <a:fld id="{7DD9ADDB-8933-D04A-AA77-6DF970F39AD5}" type="slidenum">
              <a:rPr lang="de-DE" smtClean="0"/>
              <a:t>50</a:t>
            </a:fld>
            <a:endParaRPr lang="de-DE"/>
          </a:p>
        </p:txBody>
      </p:sp>
    </p:spTree>
    <p:extLst>
      <p:ext uri="{BB962C8B-B14F-4D97-AF65-F5344CB8AC3E}">
        <p14:creationId xmlns:p14="http://schemas.microsoft.com/office/powerpoint/2010/main" val="377617762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kern="100" dirty="0">
                <a:effectLst/>
                <a:latin typeface="Aptos" panose="020B0004020202020204" pitchFamily="34" charset="0"/>
                <a:ea typeface="Aptos" panose="020B0004020202020204" pitchFamily="34" charset="0"/>
                <a:cs typeface="Times New Roman (Textkörper CS)"/>
              </a:rPr>
              <a:t>Ich habe Dir einige Ideen zusammen gestellt und Gedanken, was Carlo vielleicht posten würde. Du kannst Sie als Anregung nutzen, wenn Du deinen Carlo-Post baust. </a:t>
            </a:r>
          </a:p>
          <a:p>
            <a:r>
              <a:rPr lang="de-DE" kern="100" dirty="0">
                <a:effectLst/>
                <a:latin typeface="Aptos" panose="020B0004020202020204" pitchFamily="34" charset="0"/>
              </a:rPr>
              <a:t>Noch besser ist es, wenn Du Dich in Carlo hineinversetzt und selbst Texte schreibst. </a:t>
            </a:r>
          </a:p>
          <a:p>
            <a:pPr marL="0" marR="0" lvl="0" indent="0" algn="l" defTabSz="914400" rtl="0" eaLnBrk="1" fontAlgn="auto" latinLnBrk="0" hangingPunct="1">
              <a:lnSpc>
                <a:spcPct val="100000"/>
              </a:lnSpc>
              <a:spcBef>
                <a:spcPts val="0"/>
              </a:spcBef>
              <a:spcAft>
                <a:spcPts val="0"/>
              </a:spcAft>
              <a:buClrTx/>
              <a:buSzTx/>
              <a:buFontTx/>
              <a:buNone/>
              <a:tabLst/>
              <a:defRPr/>
            </a:pPr>
            <a:r>
              <a:rPr lang="de-DE" kern="100" dirty="0">
                <a:effectLst/>
                <a:latin typeface="Aptos" panose="020B0004020202020204" pitchFamily="34" charset="0"/>
              </a:rPr>
              <a:t>Erinnere Dich an das, was Carlo in seinem Leben wichtig war, wie er als Heiliger in der Nachfolge Jesu gelebt und gehandelt hat. </a:t>
            </a:r>
            <a:r>
              <a:rPr lang="de-DE" sz="1800" kern="100" dirty="0">
                <a:effectLst/>
                <a:latin typeface="Aptos" panose="020B0004020202020204" pitchFamily="34" charset="0"/>
                <a:ea typeface="Aptos" panose="020B0004020202020204" pitchFamily="34" charset="0"/>
                <a:cs typeface="Times New Roman (Textkörper CS)"/>
              </a:rPr>
              <a:t>Wie kann man das Internet so nutzen, dass es den Menschen und darin Gott ehrt? </a:t>
            </a:r>
            <a:endParaRPr lang="de-DE" sz="1800" kern="100" dirty="0">
              <a:effectLst/>
              <a:latin typeface="Arial" panose="020B0604020202020204" pitchFamily="34" charset="0"/>
              <a:ea typeface="Aptos" panose="020B0004020202020204" pitchFamily="34" charset="0"/>
              <a:cs typeface="Times New Roman (Textkörper CS)"/>
            </a:endParaRPr>
          </a:p>
          <a:p>
            <a:endParaRPr lang="de-DE" dirty="0"/>
          </a:p>
          <a:p>
            <a:endParaRPr lang="de-DE" dirty="0"/>
          </a:p>
        </p:txBody>
      </p:sp>
      <p:sp>
        <p:nvSpPr>
          <p:cNvPr id="4" name="Foliennummernplatzhalter 3"/>
          <p:cNvSpPr>
            <a:spLocks noGrp="1"/>
          </p:cNvSpPr>
          <p:nvPr>
            <p:ph type="sldNum" sz="quarter" idx="5"/>
          </p:nvPr>
        </p:nvSpPr>
        <p:spPr/>
        <p:txBody>
          <a:bodyPr/>
          <a:lstStyle/>
          <a:p>
            <a:fld id="{7DD9ADDB-8933-D04A-AA77-6DF970F39AD5}" type="slidenum">
              <a:rPr lang="de-DE" smtClean="0"/>
              <a:t>51</a:t>
            </a:fld>
            <a:endParaRPr lang="de-DE"/>
          </a:p>
        </p:txBody>
      </p:sp>
    </p:spTree>
    <p:extLst>
      <p:ext uri="{BB962C8B-B14F-4D97-AF65-F5344CB8AC3E}">
        <p14:creationId xmlns:p14="http://schemas.microsoft.com/office/powerpoint/2010/main" val="298457976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3F6018-417A-E28D-5890-9F36E360B4AD}"/>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FDBA2F6B-FFFF-6D0E-ADED-5C048EC0DF9F}"/>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FC159520-F5D8-527D-51D2-CBE2E7AF7323}"/>
              </a:ext>
            </a:extLst>
          </p:cNvPr>
          <p:cNvSpPr>
            <a:spLocks noGrp="1"/>
          </p:cNvSpPr>
          <p:nvPr>
            <p:ph type="body" idx="1"/>
          </p:nvPr>
        </p:nvSpPr>
        <p:spPr/>
        <p:txBody>
          <a:bodyPr/>
          <a:lstStyle/>
          <a:p>
            <a:r>
              <a:rPr lang="de-DE" sz="1200" i="1" kern="100" dirty="0">
                <a:solidFill>
                  <a:srgbClr val="156082"/>
                </a:solidFill>
                <a:effectLst/>
                <a:latin typeface="Aptos" panose="020B0004020202020204" pitchFamily="34" charset="0"/>
                <a:ea typeface="Aptos" panose="020B0004020202020204" pitchFamily="34" charset="0"/>
                <a:cs typeface="Times New Roman (Textkörper CS)"/>
              </a:rPr>
              <a:t>Meinst Du es ist möglich, gemeinsam in der Klasse 10 Gebote zu formulieren, was man postest und wie man kommentiert/interagiert? </a:t>
            </a:r>
            <a:endParaRPr lang="de-DE" sz="1200" kern="100" dirty="0">
              <a:effectLst/>
              <a:latin typeface="Arial" panose="020B0604020202020204" pitchFamily="34" charset="0"/>
              <a:ea typeface="Aptos" panose="020B0004020202020204" pitchFamily="34" charset="0"/>
              <a:cs typeface="Times New Roman (Textkörper CS)"/>
            </a:endParaRPr>
          </a:p>
          <a:p>
            <a:r>
              <a:rPr lang="de-DE" sz="1200" i="1" kern="100" dirty="0">
                <a:solidFill>
                  <a:srgbClr val="156082"/>
                </a:solidFill>
                <a:effectLst/>
                <a:latin typeface="Aptos" panose="020B0004020202020204" pitchFamily="34" charset="0"/>
                <a:ea typeface="Aptos" panose="020B0004020202020204" pitchFamily="34" charset="0"/>
                <a:cs typeface="Times New Roman (Textkörper CS)"/>
              </a:rPr>
              <a:t>Wie könntest ihr dafür vorgehen? </a:t>
            </a:r>
          </a:p>
          <a:p>
            <a:r>
              <a:rPr lang="de-DE" sz="1200" i="1" kern="100" dirty="0">
                <a:solidFill>
                  <a:srgbClr val="156082"/>
                </a:solidFill>
                <a:effectLst/>
                <a:latin typeface="Aptos" panose="020B0004020202020204" pitchFamily="34" charset="0"/>
                <a:ea typeface="Aptos" panose="020B0004020202020204" pitchFamily="34" charset="0"/>
                <a:cs typeface="Times New Roman (Textkörper CS)"/>
              </a:rPr>
              <a:t>Was spricht dagegen solche Regeln gemeinsam zu entwerfen? </a:t>
            </a:r>
            <a:endParaRPr lang="de-DE" sz="1200" kern="100" dirty="0">
              <a:effectLst/>
              <a:latin typeface="Arial" panose="020B0604020202020204" pitchFamily="34" charset="0"/>
              <a:ea typeface="Aptos" panose="020B0004020202020204" pitchFamily="34" charset="0"/>
              <a:cs typeface="Times New Roman (Textkörper CS)"/>
            </a:endParaRPr>
          </a:p>
          <a:p>
            <a:r>
              <a:rPr lang="de-DE" sz="1200" i="1" kern="100" dirty="0">
                <a:solidFill>
                  <a:srgbClr val="156082"/>
                </a:solidFill>
                <a:effectLst/>
                <a:latin typeface="Aptos" panose="020B0004020202020204" pitchFamily="34" charset="0"/>
                <a:ea typeface="Aptos" panose="020B0004020202020204" pitchFamily="34" charset="0"/>
                <a:cs typeface="Times New Roman (Textkörper CS)"/>
              </a:rPr>
              <a:t>Wäre das vielleicht für andere auch interessant? Wie könntet ihr diese Regeln präsentieren?</a:t>
            </a:r>
            <a:endParaRPr lang="de-DE" sz="1200" kern="100" dirty="0">
              <a:effectLst/>
              <a:latin typeface="Arial" panose="020B0604020202020204" pitchFamily="34" charset="0"/>
              <a:ea typeface="Aptos" panose="020B0004020202020204" pitchFamily="34" charset="0"/>
              <a:cs typeface="Times New Roman (Textkörper CS)"/>
            </a:endParaRPr>
          </a:p>
          <a:p>
            <a:endParaRPr lang="de-DE" dirty="0"/>
          </a:p>
        </p:txBody>
      </p:sp>
      <p:sp>
        <p:nvSpPr>
          <p:cNvPr id="4" name="Foliennummernplatzhalter 3">
            <a:extLst>
              <a:ext uri="{FF2B5EF4-FFF2-40B4-BE49-F238E27FC236}">
                <a16:creationId xmlns:a16="http://schemas.microsoft.com/office/drawing/2014/main" id="{C9471E97-0F39-4058-45FF-22DF6B42BCB7}"/>
              </a:ext>
            </a:extLst>
          </p:cNvPr>
          <p:cNvSpPr>
            <a:spLocks noGrp="1"/>
          </p:cNvSpPr>
          <p:nvPr>
            <p:ph type="sldNum" sz="quarter" idx="5"/>
          </p:nvPr>
        </p:nvSpPr>
        <p:spPr/>
        <p:txBody>
          <a:bodyPr/>
          <a:lstStyle/>
          <a:p>
            <a:fld id="{7DD9ADDB-8933-D04A-AA77-6DF970F39AD5}" type="slidenum">
              <a:rPr lang="de-DE" smtClean="0"/>
              <a:t>52</a:t>
            </a:fld>
            <a:endParaRPr lang="de-DE"/>
          </a:p>
        </p:txBody>
      </p:sp>
    </p:spTree>
    <p:extLst>
      <p:ext uri="{BB962C8B-B14F-4D97-AF65-F5344CB8AC3E}">
        <p14:creationId xmlns:p14="http://schemas.microsoft.com/office/powerpoint/2010/main" val="39915989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7DD9ADDB-8933-D04A-AA77-6DF970F39AD5}" type="slidenum">
              <a:rPr lang="de-DE" smtClean="0"/>
              <a:t>53</a:t>
            </a:fld>
            <a:endParaRPr lang="de-DE"/>
          </a:p>
        </p:txBody>
      </p:sp>
    </p:spTree>
    <p:extLst>
      <p:ext uri="{BB962C8B-B14F-4D97-AF65-F5344CB8AC3E}">
        <p14:creationId xmlns:p14="http://schemas.microsoft.com/office/powerpoint/2010/main" val="17128332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7DD9ADDB-8933-D04A-AA77-6DF970F39AD5}" type="slidenum">
              <a:rPr lang="de-DE" smtClean="0"/>
              <a:t>5</a:t>
            </a:fld>
            <a:endParaRPr lang="de-DE"/>
          </a:p>
        </p:txBody>
      </p:sp>
    </p:spTree>
    <p:extLst>
      <p:ext uri="{BB962C8B-B14F-4D97-AF65-F5344CB8AC3E}">
        <p14:creationId xmlns:p14="http://schemas.microsoft.com/office/powerpoint/2010/main" val="6241358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kern="100" dirty="0">
                <a:effectLst/>
                <a:latin typeface="Aptos" panose="020B0004020202020204" pitchFamily="34" charset="0"/>
                <a:ea typeface="Aptos" panose="020B0004020202020204" pitchFamily="34" charset="0"/>
                <a:cs typeface="Times New Roman (Textkörper CS)"/>
              </a:rPr>
              <a:t>Carlo geht es von Tag zu Tag schlechter. So schlecht, dass ihn seine Eltern ins Krankenhaus bringen. Am 8. Oktober ist er so schwach, dass er gar nicht mehr aus dem Bett aufstehen kann. Die Ärzte sind sehr nervös, denn eines ist klar: Eine normale Grippe ist das auf jeden Fall nicht!  Sie verlegten Carlo in ein anderes Krankenhaus. Dort wird er sofort auf die Intensivstation gebracht und an ein Beatmungsgerät angeschlossen. Die Diagnose ist niederschmetternd für Carlos Eltern: Akute </a:t>
            </a:r>
            <a:r>
              <a:rPr lang="de-DE" sz="1200" kern="100" dirty="0" err="1">
                <a:effectLst/>
                <a:latin typeface="Aptos" panose="020B0004020202020204" pitchFamily="34" charset="0"/>
                <a:ea typeface="Aptos" panose="020B0004020202020204" pitchFamily="34" charset="0"/>
                <a:cs typeface="Times New Roman (Textkörper CS)"/>
              </a:rPr>
              <a:t>Promyelozyten</a:t>
            </a:r>
            <a:r>
              <a:rPr lang="de-DE" sz="1200" kern="100" dirty="0">
                <a:effectLst/>
                <a:latin typeface="Aptos" panose="020B0004020202020204" pitchFamily="34" charset="0"/>
                <a:ea typeface="Aptos" panose="020B0004020202020204" pitchFamily="34" charset="0"/>
                <a:cs typeface="Times New Roman (Textkörper CS)"/>
              </a:rPr>
              <a:t>-Leukämie, im Jahr 2006 noch sehr schwer zu behandeln und so gibt es kaum Hoffnung darauf, dass Carlo diese Krankheit überleben wird.. </a:t>
            </a:r>
            <a:endParaRPr lang="de-DE" sz="1200" kern="100" dirty="0">
              <a:effectLst/>
              <a:latin typeface="Arial" panose="020B0604020202020204" pitchFamily="34" charset="0"/>
              <a:ea typeface="Aptos" panose="020B0004020202020204" pitchFamily="34" charset="0"/>
              <a:cs typeface="Times New Roman (Textkörper CS)"/>
            </a:endParaRPr>
          </a:p>
          <a:p>
            <a:endParaRPr lang="de-DE" dirty="0"/>
          </a:p>
        </p:txBody>
      </p:sp>
      <p:sp>
        <p:nvSpPr>
          <p:cNvPr id="4" name="Foliennummernplatzhalter 3"/>
          <p:cNvSpPr>
            <a:spLocks noGrp="1"/>
          </p:cNvSpPr>
          <p:nvPr>
            <p:ph type="sldNum" sz="quarter" idx="5"/>
          </p:nvPr>
        </p:nvSpPr>
        <p:spPr/>
        <p:txBody>
          <a:bodyPr/>
          <a:lstStyle/>
          <a:p>
            <a:fld id="{7DD9ADDB-8933-D04A-AA77-6DF970F39AD5}" type="slidenum">
              <a:rPr lang="de-DE" smtClean="0"/>
              <a:t>6</a:t>
            </a:fld>
            <a:endParaRPr lang="de-DE"/>
          </a:p>
        </p:txBody>
      </p:sp>
    </p:spTree>
    <p:extLst>
      <p:ext uri="{BB962C8B-B14F-4D97-AF65-F5344CB8AC3E}">
        <p14:creationId xmlns:p14="http://schemas.microsoft.com/office/powerpoint/2010/main" val="13311701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31963D-2690-A7D9-F1A6-34A43083EAA6}"/>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A8CAA012-99B9-5C4B-C41A-B3C319F94F42}"/>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3E81E304-EE6C-FF07-2FE1-7FCABFA35663}"/>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kern="100" dirty="0">
                <a:effectLst/>
                <a:latin typeface="Aptos" panose="020B0004020202020204" pitchFamily="34" charset="0"/>
                <a:ea typeface="Aptos" panose="020B0004020202020204" pitchFamily="34" charset="0"/>
                <a:cs typeface="Times New Roman (Textkörper CS)"/>
              </a:rPr>
              <a:t>Carlo hat, wie viele Jugendliche, schon als er noch gesund war, darüber nachgedacht, was der Sinn seines Lebens sei. Wozu er bestimmt sei: Er sagt: „Ich werde glücklich sterben, denn ich habe keine Minute meines Lebens verschwendet.“ Dieser Satz bekommt jetzt eine ganz eigene Bedeutung: Carlo ist bewusst, dass er bald sterben wird. Und dennoch ist er nicht verzweifelt oder voller Angst. </a:t>
            </a:r>
            <a:endParaRPr lang="de-DE" sz="1200" kern="100" dirty="0">
              <a:effectLst/>
              <a:latin typeface="Arial" panose="020B0604020202020204" pitchFamily="34" charset="0"/>
              <a:ea typeface="Aptos" panose="020B0004020202020204" pitchFamily="34" charset="0"/>
              <a:cs typeface="Times New Roman (Textkörper CS)"/>
            </a:endParaRPr>
          </a:p>
          <a:p>
            <a:endParaRPr lang="de-DE" dirty="0"/>
          </a:p>
        </p:txBody>
      </p:sp>
      <p:sp>
        <p:nvSpPr>
          <p:cNvPr id="4" name="Foliennummernplatzhalter 3">
            <a:extLst>
              <a:ext uri="{FF2B5EF4-FFF2-40B4-BE49-F238E27FC236}">
                <a16:creationId xmlns:a16="http://schemas.microsoft.com/office/drawing/2014/main" id="{03CC509C-AC37-E116-3B75-33C0382F2697}"/>
              </a:ext>
            </a:extLst>
          </p:cNvPr>
          <p:cNvSpPr>
            <a:spLocks noGrp="1"/>
          </p:cNvSpPr>
          <p:nvPr>
            <p:ph type="sldNum" sz="quarter" idx="5"/>
          </p:nvPr>
        </p:nvSpPr>
        <p:spPr/>
        <p:txBody>
          <a:bodyPr/>
          <a:lstStyle/>
          <a:p>
            <a:fld id="{7DD9ADDB-8933-D04A-AA77-6DF970F39AD5}" type="slidenum">
              <a:rPr lang="de-DE" smtClean="0"/>
              <a:t>7</a:t>
            </a:fld>
            <a:endParaRPr lang="de-DE"/>
          </a:p>
        </p:txBody>
      </p:sp>
    </p:spTree>
    <p:extLst>
      <p:ext uri="{BB962C8B-B14F-4D97-AF65-F5344CB8AC3E}">
        <p14:creationId xmlns:p14="http://schemas.microsoft.com/office/powerpoint/2010/main" val="39045646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800" i="0" kern="100" dirty="0">
                <a:effectLst/>
                <a:latin typeface="+mn-lt"/>
                <a:ea typeface="Aptos" panose="020B0004020202020204" pitchFamily="34" charset="0"/>
                <a:cs typeface="Times New Roman (Textkörper CS)"/>
              </a:rPr>
              <a:t>Carlo hat starke Schmerzen und wird von Stunde zu Stunde schwächer. Seine Mutter erzählt später, dass er, als er gefragt wurde, wie schlimm die Schmerzen seien, antwortete: „Ich opfere meine Schmerzen auf für </a:t>
            </a:r>
            <a:r>
              <a:rPr lang="de-DE" sz="1800" i="0" kern="100" dirty="0">
                <a:effectLst/>
                <a:latin typeface="+mn-lt"/>
                <a:ea typeface="Aptos" panose="020B0004020202020204" pitchFamily="34" charset="0"/>
                <a:cs typeface="Calibri" panose="020F0502020204030204" pitchFamily="34" charset="0"/>
              </a:rPr>
              <a:t>Gott, für Papst Benedikt XVI. und für die Kirche“.</a:t>
            </a:r>
            <a:endParaRPr lang="de-DE" sz="1800" i="0" kern="100" dirty="0">
              <a:effectLst/>
              <a:latin typeface="+mn-lt"/>
              <a:ea typeface="Aptos" panose="020B0004020202020204" pitchFamily="34" charset="0"/>
              <a:cs typeface="Times New Roman (Textkörper CS)"/>
            </a:endParaRPr>
          </a:p>
          <a:p>
            <a:r>
              <a:rPr lang="de-DE" sz="1800" kern="100" dirty="0">
                <a:effectLst/>
                <a:latin typeface="Aptos" panose="020B0004020202020204" pitchFamily="34" charset="0"/>
                <a:ea typeface="Aptos" panose="020B0004020202020204" pitchFamily="34" charset="0"/>
                <a:cs typeface="Times New Roman (Textkörper CS)"/>
              </a:rPr>
              <a:t> </a:t>
            </a:r>
            <a:endParaRPr lang="de-DE" sz="1800" kern="100" dirty="0">
              <a:effectLst/>
              <a:latin typeface="Arial" panose="020B0604020202020204" pitchFamily="34" charset="0"/>
              <a:ea typeface="Aptos" panose="020B0004020202020204" pitchFamily="34" charset="0"/>
              <a:cs typeface="Times New Roman (Textkörper CS)"/>
            </a:endParaRPr>
          </a:p>
          <a:p>
            <a:r>
              <a:rPr lang="de-DE" sz="1800" kern="100" dirty="0">
                <a:effectLst/>
                <a:latin typeface="Aptos" panose="020B0004020202020204" pitchFamily="34" charset="0"/>
                <a:ea typeface="Aptos" panose="020B0004020202020204" pitchFamily="34" charset="0"/>
                <a:cs typeface="Times New Roman (Textkörper CS)"/>
              </a:rPr>
              <a:t>Am 10. Oktober besucht der Krankenhausseelsorger Pater Sandro Villa den Jungen. Er gibt Carlo die Krankensalbung und die Heilige Kommunion und erinnert sich noch heute daran, wie heiter und gelassen Carlo auf ihn gewirkt hat. Am Tag darauf fiel Carlo nach einer Hirnblutung ins Koma, aus dem er nicht mehr erwachte bis er am 12. Oktober 2006 stirbt. </a:t>
            </a:r>
            <a:endParaRPr lang="de-DE" sz="1800" kern="100" dirty="0">
              <a:effectLst/>
              <a:latin typeface="Arial" panose="020B0604020202020204" pitchFamily="34" charset="0"/>
              <a:ea typeface="Aptos" panose="020B0004020202020204" pitchFamily="34" charset="0"/>
              <a:cs typeface="Times New Roman (Textkörper CS)"/>
            </a:endParaRPr>
          </a:p>
          <a:p>
            <a:endParaRPr lang="de-DE" dirty="0"/>
          </a:p>
        </p:txBody>
      </p:sp>
      <p:sp>
        <p:nvSpPr>
          <p:cNvPr id="4" name="Foliennummernplatzhalter 3"/>
          <p:cNvSpPr>
            <a:spLocks noGrp="1"/>
          </p:cNvSpPr>
          <p:nvPr>
            <p:ph type="sldNum" sz="quarter" idx="5"/>
          </p:nvPr>
        </p:nvSpPr>
        <p:spPr/>
        <p:txBody>
          <a:bodyPr/>
          <a:lstStyle/>
          <a:p>
            <a:fld id="{7DD9ADDB-8933-D04A-AA77-6DF970F39AD5}" type="slidenum">
              <a:rPr lang="de-DE" smtClean="0"/>
              <a:t>9</a:t>
            </a:fld>
            <a:endParaRPr lang="de-DE"/>
          </a:p>
        </p:txBody>
      </p:sp>
    </p:spTree>
    <p:extLst>
      <p:ext uri="{BB962C8B-B14F-4D97-AF65-F5344CB8AC3E}">
        <p14:creationId xmlns:p14="http://schemas.microsoft.com/office/powerpoint/2010/main" val="13104389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800" kern="100" dirty="0">
                <a:effectLst/>
                <a:latin typeface="Aptos" panose="020B0004020202020204" pitchFamily="34" charset="0"/>
                <a:ea typeface="Aptos" panose="020B0004020202020204" pitchFamily="34" charset="0"/>
                <a:cs typeface="Times New Roman (Textkörper CS)"/>
              </a:rPr>
              <a:t>Bei seiner Trauerfeier in der Kirche Santa Maria </a:t>
            </a:r>
            <a:r>
              <a:rPr lang="de-DE" sz="1800" kern="100" dirty="0" err="1">
                <a:effectLst/>
                <a:latin typeface="Aptos" panose="020B0004020202020204" pitchFamily="34" charset="0"/>
                <a:ea typeface="Aptos" panose="020B0004020202020204" pitchFamily="34" charset="0"/>
                <a:cs typeface="Times New Roman (Textkörper CS)"/>
              </a:rPr>
              <a:t>Segreta</a:t>
            </a:r>
            <a:r>
              <a:rPr lang="de-DE" sz="1800" kern="100" dirty="0">
                <a:effectLst/>
                <a:latin typeface="Aptos" panose="020B0004020202020204" pitchFamily="34" charset="0"/>
                <a:ea typeface="Aptos" panose="020B0004020202020204" pitchFamily="34" charset="0"/>
                <a:cs typeface="Times New Roman (Textkörper CS)"/>
              </a:rPr>
              <a:t> sind unglaublich viele Leute: seine Eltern und Großeltern, seine Onkel und Tanten mit ihren Kindern, Geschäftsfreunde seiner Familie, Nachbarn, die Hausangestellten der reichen Familien aus der Nachbarschaft, Leute aus der Pfarrgemeinde, Mitschüler/-innen und Lehrer. Es sind so viele Menschen, dass auch der Vorplatz der Kirche mit Trauernden überfüllt ist. Alle wollen von Carlo Abschied nehmen. Eine Personengruppe fällt besonders auf: Es sind sehr viele obdachlose und arme Menschen anwesend. Alle unterhalten sich über Carlo, seine dramatische Krankheit, den tragischen Tod - und das „gute Leben“, das er geführt hat.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sz="1800" kern="100" dirty="0">
              <a:effectLst/>
              <a:latin typeface="Aptos" panose="020B0004020202020204" pitchFamily="34" charset="0"/>
              <a:ea typeface="Aptos" panose="020B0004020202020204" pitchFamily="34" charset="0"/>
              <a:cs typeface="Times New Roman (Textkörper 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e-DE" sz="1800" kern="100" dirty="0">
                <a:effectLst/>
                <a:latin typeface="Aptos" panose="020B0004020202020204" pitchFamily="34" charset="0"/>
                <a:ea typeface="Aptos" panose="020B0004020202020204" pitchFamily="34" charset="0"/>
                <a:cs typeface="Times New Roman (Textkörper CS)"/>
              </a:rPr>
              <a:t>Möglicher Gesprächsimpuls: Was könnten die Leute miteinander gesprochen haben? Welche Fragen haben sie sich gestellt?</a:t>
            </a:r>
            <a:endParaRPr lang="de-DE" sz="1800" kern="100" dirty="0">
              <a:effectLst/>
              <a:latin typeface="Arial" panose="020B0604020202020204" pitchFamily="34" charset="0"/>
              <a:ea typeface="Aptos" panose="020B0004020202020204" pitchFamily="34" charset="0"/>
              <a:cs typeface="Times New Roman (Textkörper CS)"/>
            </a:endParaRPr>
          </a:p>
        </p:txBody>
      </p:sp>
      <p:sp>
        <p:nvSpPr>
          <p:cNvPr id="4" name="Foliennummernplatzhalter 3"/>
          <p:cNvSpPr>
            <a:spLocks noGrp="1"/>
          </p:cNvSpPr>
          <p:nvPr>
            <p:ph type="sldNum" sz="quarter" idx="5"/>
          </p:nvPr>
        </p:nvSpPr>
        <p:spPr/>
        <p:txBody>
          <a:bodyPr/>
          <a:lstStyle/>
          <a:p>
            <a:fld id="{7DD9ADDB-8933-D04A-AA77-6DF970F39AD5}" type="slidenum">
              <a:rPr lang="de-DE" smtClean="0"/>
              <a:t>10</a:t>
            </a:fld>
            <a:endParaRPr lang="de-DE"/>
          </a:p>
        </p:txBody>
      </p:sp>
    </p:spTree>
    <p:extLst>
      <p:ext uri="{BB962C8B-B14F-4D97-AF65-F5344CB8AC3E}">
        <p14:creationId xmlns:p14="http://schemas.microsoft.com/office/powerpoint/2010/main" val="3885091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woObj" preserve="1">
  <p:cSld name="1_Zwei Inhalte">
    <p:bg>
      <p:bgPr>
        <a:pattFill prst="pct50">
          <a:fgClr>
            <a:schemeClr val="accent6">
              <a:lumMod val="20000"/>
              <a:lumOff val="80000"/>
            </a:schemeClr>
          </a:fgClr>
          <a:bgClr>
            <a:schemeClr val="bg1"/>
          </a:bgClr>
        </a:patt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1F13885-923C-11E9-7383-BCD6487C7E5E}"/>
              </a:ext>
            </a:extLst>
          </p:cNvPr>
          <p:cNvSpPr>
            <a:spLocks noGrp="1"/>
          </p:cNvSpPr>
          <p:nvPr>
            <p:ph type="title"/>
          </p:nvPr>
        </p:nvSpPr>
        <p:spPr/>
        <p:txBody>
          <a:bodyPr/>
          <a:lstStyle/>
          <a:p>
            <a:r>
              <a:rPr lang="de-DE"/>
              <a:t>Mastertitelformat bearbeiten</a:t>
            </a:r>
            <a:endParaRPr lang="de-DE" dirty="0"/>
          </a:p>
        </p:txBody>
      </p:sp>
      <p:sp>
        <p:nvSpPr>
          <p:cNvPr id="3" name="Inhaltsplatzhalter 2">
            <a:extLst>
              <a:ext uri="{FF2B5EF4-FFF2-40B4-BE49-F238E27FC236}">
                <a16:creationId xmlns:a16="http://schemas.microsoft.com/office/drawing/2014/main" id="{11E4D470-C997-3364-FC6F-5B0F2AED9A40}"/>
              </a:ext>
            </a:extLst>
          </p:cNvPr>
          <p:cNvSpPr>
            <a:spLocks noGrp="1"/>
          </p:cNvSpPr>
          <p:nvPr>
            <p:ph sz="half" idx="1"/>
          </p:nvPr>
        </p:nvSpPr>
        <p:spPr>
          <a:xfrm>
            <a:off x="838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a:extLst>
              <a:ext uri="{FF2B5EF4-FFF2-40B4-BE49-F238E27FC236}">
                <a16:creationId xmlns:a16="http://schemas.microsoft.com/office/drawing/2014/main" id="{8DA624C2-84B4-1EAB-8D90-65861DB2D830}"/>
              </a:ext>
            </a:extLst>
          </p:cNvPr>
          <p:cNvSpPr>
            <a:spLocks noGrp="1"/>
          </p:cNvSpPr>
          <p:nvPr>
            <p:ph sz="half" idx="2"/>
          </p:nvPr>
        </p:nvSpPr>
        <p:spPr>
          <a:xfrm>
            <a:off x="6172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16710505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C52913A-1FAC-08BC-1E13-E49AE3E9DF5B}"/>
              </a:ext>
            </a:extLst>
          </p:cNvPr>
          <p:cNvSpPr>
            <a:spLocks noGrp="1"/>
          </p:cNvSpPr>
          <p:nvPr>
            <p:ph type="title"/>
          </p:nvPr>
        </p:nvSpPr>
        <p:spPr>
          <a:xfrm>
            <a:off x="839788" y="365125"/>
            <a:ext cx="10515600" cy="1325563"/>
          </a:xfrm>
        </p:spPr>
        <p:txBody>
          <a:bodyPr/>
          <a:lstStyle/>
          <a:p>
            <a:r>
              <a:rPr lang="de-DE"/>
              <a:t>Mastertitelformat bearbeiten</a:t>
            </a:r>
          </a:p>
        </p:txBody>
      </p:sp>
      <p:sp>
        <p:nvSpPr>
          <p:cNvPr id="3" name="Textplatzhalter 2">
            <a:extLst>
              <a:ext uri="{FF2B5EF4-FFF2-40B4-BE49-F238E27FC236}">
                <a16:creationId xmlns:a16="http://schemas.microsoft.com/office/drawing/2014/main" id="{DBE9BD4C-872C-FE64-9E5C-BED4C80AA0F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a:extLst>
              <a:ext uri="{FF2B5EF4-FFF2-40B4-BE49-F238E27FC236}">
                <a16:creationId xmlns:a16="http://schemas.microsoft.com/office/drawing/2014/main" id="{86413A8A-B921-0391-A39A-939624DFC7AF}"/>
              </a:ext>
            </a:extLst>
          </p:cNvPr>
          <p:cNvSpPr>
            <a:spLocks noGrp="1"/>
          </p:cNvSpPr>
          <p:nvPr>
            <p:ph sz="half" idx="2"/>
          </p:nvPr>
        </p:nvSpPr>
        <p:spPr>
          <a:xfrm>
            <a:off x="839788" y="2505075"/>
            <a:ext cx="5157787"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a:extLst>
              <a:ext uri="{FF2B5EF4-FFF2-40B4-BE49-F238E27FC236}">
                <a16:creationId xmlns:a16="http://schemas.microsoft.com/office/drawing/2014/main" id="{4CC7CF99-F396-C774-8C46-66AD74C9BE9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a:extLst>
              <a:ext uri="{FF2B5EF4-FFF2-40B4-BE49-F238E27FC236}">
                <a16:creationId xmlns:a16="http://schemas.microsoft.com/office/drawing/2014/main" id="{615F85A1-B075-4994-31DE-383CB601DA38}"/>
              </a:ext>
            </a:extLst>
          </p:cNvPr>
          <p:cNvSpPr>
            <a:spLocks noGrp="1"/>
          </p:cNvSpPr>
          <p:nvPr>
            <p:ph sz="quarter" idx="4"/>
          </p:nvPr>
        </p:nvSpPr>
        <p:spPr>
          <a:xfrm>
            <a:off x="6172200" y="2505075"/>
            <a:ext cx="5183188"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a:extLst>
              <a:ext uri="{FF2B5EF4-FFF2-40B4-BE49-F238E27FC236}">
                <a16:creationId xmlns:a16="http://schemas.microsoft.com/office/drawing/2014/main" id="{27E15946-5EEB-2475-2C0C-1F34AF961A07}"/>
              </a:ext>
            </a:extLst>
          </p:cNvPr>
          <p:cNvSpPr>
            <a:spLocks noGrp="1"/>
          </p:cNvSpPr>
          <p:nvPr>
            <p:ph type="dt" sz="half" idx="10"/>
          </p:nvPr>
        </p:nvSpPr>
        <p:spPr/>
        <p:txBody>
          <a:bodyPr/>
          <a:lstStyle/>
          <a:p>
            <a:fld id="{24A5FD3B-B892-C340-B9A4-B2ADB76FB6FB}" type="datetimeFigureOut">
              <a:rPr lang="de-DE" smtClean="0"/>
              <a:t>23.06.2026</a:t>
            </a:fld>
            <a:endParaRPr lang="de-DE"/>
          </a:p>
        </p:txBody>
      </p:sp>
      <p:sp>
        <p:nvSpPr>
          <p:cNvPr id="8" name="Fußzeilenplatzhalter 7">
            <a:extLst>
              <a:ext uri="{FF2B5EF4-FFF2-40B4-BE49-F238E27FC236}">
                <a16:creationId xmlns:a16="http://schemas.microsoft.com/office/drawing/2014/main" id="{064EA2D3-A7E1-1338-7465-F47470C3C03D}"/>
              </a:ext>
            </a:extLst>
          </p:cNvPr>
          <p:cNvSpPr>
            <a:spLocks noGrp="1"/>
          </p:cNvSpPr>
          <p:nvPr>
            <p:ph type="ftr" sz="quarter" idx="11"/>
          </p:nvPr>
        </p:nvSpPr>
        <p:spPr/>
        <p:txBody>
          <a:bodyPr/>
          <a:lstStyle/>
          <a:p>
            <a:endParaRPr lang="de-DE"/>
          </a:p>
        </p:txBody>
      </p:sp>
      <p:sp>
        <p:nvSpPr>
          <p:cNvPr id="9" name="Foliennummernplatzhalter 8">
            <a:extLst>
              <a:ext uri="{FF2B5EF4-FFF2-40B4-BE49-F238E27FC236}">
                <a16:creationId xmlns:a16="http://schemas.microsoft.com/office/drawing/2014/main" id="{D7330AF4-C499-D800-739D-AA1D7D2D470D}"/>
              </a:ext>
            </a:extLst>
          </p:cNvPr>
          <p:cNvSpPr>
            <a:spLocks noGrp="1"/>
          </p:cNvSpPr>
          <p:nvPr>
            <p:ph type="sldNum" sz="quarter" idx="12"/>
          </p:nvPr>
        </p:nvSpPr>
        <p:spPr/>
        <p:txBody>
          <a:bodyPr/>
          <a:lstStyle/>
          <a:p>
            <a:fld id="{82B196B5-810E-D34D-93A6-75E54E20468A}" type="slidenum">
              <a:rPr lang="de-DE" smtClean="0"/>
              <a:t>‹Nr.›</a:t>
            </a:fld>
            <a:endParaRPr lang="de-DE"/>
          </a:p>
        </p:txBody>
      </p:sp>
    </p:spTree>
    <p:extLst>
      <p:ext uri="{BB962C8B-B14F-4D97-AF65-F5344CB8AC3E}">
        <p14:creationId xmlns:p14="http://schemas.microsoft.com/office/powerpoint/2010/main" val="20909921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FF23C72-F5F0-A461-3A41-9021BF6713FC}"/>
              </a:ext>
            </a:extLst>
          </p:cNvPr>
          <p:cNvSpPr>
            <a:spLocks noGrp="1"/>
          </p:cNvSpPr>
          <p:nvPr>
            <p:ph type="title"/>
          </p:nvPr>
        </p:nvSpPr>
        <p:spPr/>
        <p:txBody>
          <a:bodyPr/>
          <a:lstStyle/>
          <a:p>
            <a:r>
              <a:rPr lang="de-DE"/>
              <a:t>Mastertitelformat bearbeiten</a:t>
            </a:r>
            <a:endParaRPr lang="de-DE" dirty="0"/>
          </a:p>
        </p:txBody>
      </p:sp>
      <p:sp>
        <p:nvSpPr>
          <p:cNvPr id="3" name="Datumsplatzhalter 2">
            <a:extLst>
              <a:ext uri="{FF2B5EF4-FFF2-40B4-BE49-F238E27FC236}">
                <a16:creationId xmlns:a16="http://schemas.microsoft.com/office/drawing/2014/main" id="{9B0E91D4-B155-C46C-5D96-6E8F7B2A7EB8}"/>
              </a:ext>
            </a:extLst>
          </p:cNvPr>
          <p:cNvSpPr>
            <a:spLocks noGrp="1"/>
          </p:cNvSpPr>
          <p:nvPr>
            <p:ph type="dt" sz="half" idx="10"/>
          </p:nvPr>
        </p:nvSpPr>
        <p:spPr/>
        <p:txBody>
          <a:bodyPr/>
          <a:lstStyle/>
          <a:p>
            <a:fld id="{24A5FD3B-B892-C340-B9A4-B2ADB76FB6FB}" type="datetimeFigureOut">
              <a:rPr lang="de-DE" smtClean="0"/>
              <a:t>23.06.2026</a:t>
            </a:fld>
            <a:endParaRPr lang="de-DE"/>
          </a:p>
        </p:txBody>
      </p:sp>
      <p:sp>
        <p:nvSpPr>
          <p:cNvPr id="4" name="Fußzeilenplatzhalter 3">
            <a:extLst>
              <a:ext uri="{FF2B5EF4-FFF2-40B4-BE49-F238E27FC236}">
                <a16:creationId xmlns:a16="http://schemas.microsoft.com/office/drawing/2014/main" id="{FD792EE1-27A9-6063-2214-F88162E87C46}"/>
              </a:ext>
            </a:extLst>
          </p:cNvPr>
          <p:cNvSpPr>
            <a:spLocks noGrp="1"/>
          </p:cNvSpPr>
          <p:nvPr>
            <p:ph type="ftr" sz="quarter" idx="11"/>
          </p:nvPr>
        </p:nvSpPr>
        <p:spPr/>
        <p:txBody>
          <a:bodyPr/>
          <a:lstStyle/>
          <a:p>
            <a:endParaRPr lang="de-DE"/>
          </a:p>
        </p:txBody>
      </p:sp>
      <p:sp>
        <p:nvSpPr>
          <p:cNvPr id="5" name="Foliennummernplatzhalter 4">
            <a:extLst>
              <a:ext uri="{FF2B5EF4-FFF2-40B4-BE49-F238E27FC236}">
                <a16:creationId xmlns:a16="http://schemas.microsoft.com/office/drawing/2014/main" id="{85F361D8-6FA6-9A9F-5099-DA2AF3861C9C}"/>
              </a:ext>
            </a:extLst>
          </p:cNvPr>
          <p:cNvSpPr>
            <a:spLocks noGrp="1"/>
          </p:cNvSpPr>
          <p:nvPr>
            <p:ph type="sldNum" sz="quarter" idx="12"/>
          </p:nvPr>
        </p:nvSpPr>
        <p:spPr/>
        <p:txBody>
          <a:bodyPr/>
          <a:lstStyle/>
          <a:p>
            <a:fld id="{82B196B5-810E-D34D-93A6-75E54E20468A}" type="slidenum">
              <a:rPr lang="de-DE" smtClean="0"/>
              <a:t>‹Nr.›</a:t>
            </a:fld>
            <a:endParaRPr lang="de-DE"/>
          </a:p>
        </p:txBody>
      </p:sp>
    </p:spTree>
    <p:extLst>
      <p:ext uri="{BB962C8B-B14F-4D97-AF65-F5344CB8AC3E}">
        <p14:creationId xmlns:p14="http://schemas.microsoft.com/office/powerpoint/2010/main" val="161996310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B566D0A4-35B9-6717-0BEA-E29E5FACC215}"/>
              </a:ext>
            </a:extLst>
          </p:cNvPr>
          <p:cNvSpPr>
            <a:spLocks noGrp="1"/>
          </p:cNvSpPr>
          <p:nvPr>
            <p:ph type="dt" sz="half" idx="10"/>
          </p:nvPr>
        </p:nvSpPr>
        <p:spPr/>
        <p:txBody>
          <a:bodyPr/>
          <a:lstStyle/>
          <a:p>
            <a:fld id="{24A5FD3B-B892-C340-B9A4-B2ADB76FB6FB}" type="datetimeFigureOut">
              <a:rPr lang="de-DE" smtClean="0"/>
              <a:t>23.06.2026</a:t>
            </a:fld>
            <a:endParaRPr lang="de-DE"/>
          </a:p>
        </p:txBody>
      </p:sp>
      <p:sp>
        <p:nvSpPr>
          <p:cNvPr id="3" name="Fußzeilenplatzhalter 2">
            <a:extLst>
              <a:ext uri="{FF2B5EF4-FFF2-40B4-BE49-F238E27FC236}">
                <a16:creationId xmlns:a16="http://schemas.microsoft.com/office/drawing/2014/main" id="{706A4DAD-1991-AB3F-6121-9D3F5FFE1627}"/>
              </a:ext>
            </a:extLst>
          </p:cNvPr>
          <p:cNvSpPr>
            <a:spLocks noGrp="1"/>
          </p:cNvSpPr>
          <p:nvPr>
            <p:ph type="ftr" sz="quarter" idx="11"/>
          </p:nvPr>
        </p:nvSpPr>
        <p:spPr/>
        <p:txBody>
          <a:bodyPr/>
          <a:lstStyle/>
          <a:p>
            <a:endParaRPr lang="de-DE"/>
          </a:p>
        </p:txBody>
      </p:sp>
      <p:sp>
        <p:nvSpPr>
          <p:cNvPr id="4" name="Foliennummernplatzhalter 3">
            <a:extLst>
              <a:ext uri="{FF2B5EF4-FFF2-40B4-BE49-F238E27FC236}">
                <a16:creationId xmlns:a16="http://schemas.microsoft.com/office/drawing/2014/main" id="{8AC90CCB-D03C-4837-C494-B5196D2B8B73}"/>
              </a:ext>
            </a:extLst>
          </p:cNvPr>
          <p:cNvSpPr>
            <a:spLocks noGrp="1"/>
          </p:cNvSpPr>
          <p:nvPr>
            <p:ph type="sldNum" sz="quarter" idx="12"/>
          </p:nvPr>
        </p:nvSpPr>
        <p:spPr/>
        <p:txBody>
          <a:bodyPr/>
          <a:lstStyle/>
          <a:p>
            <a:fld id="{82B196B5-810E-D34D-93A6-75E54E20468A}" type="slidenum">
              <a:rPr lang="de-DE" smtClean="0"/>
              <a:t>‹Nr.›</a:t>
            </a:fld>
            <a:endParaRPr lang="de-DE"/>
          </a:p>
        </p:txBody>
      </p:sp>
    </p:spTree>
    <p:extLst>
      <p:ext uri="{BB962C8B-B14F-4D97-AF65-F5344CB8AC3E}">
        <p14:creationId xmlns:p14="http://schemas.microsoft.com/office/powerpoint/2010/main" val="232246700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D058FAE-1A99-E3EC-0BD3-CBCB097DF41D}"/>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Inhaltsplatzhalter 2">
            <a:extLst>
              <a:ext uri="{FF2B5EF4-FFF2-40B4-BE49-F238E27FC236}">
                <a16:creationId xmlns:a16="http://schemas.microsoft.com/office/drawing/2014/main" id="{F3514D2C-2FA3-3BAD-1237-0BB0F96573D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a:extLst>
              <a:ext uri="{FF2B5EF4-FFF2-40B4-BE49-F238E27FC236}">
                <a16:creationId xmlns:a16="http://schemas.microsoft.com/office/drawing/2014/main" id="{0217EBAC-6CFE-2C7E-11E7-09C422DDB78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02DA75E5-789E-61DF-2620-1DFB34A2D907}"/>
              </a:ext>
            </a:extLst>
          </p:cNvPr>
          <p:cNvSpPr>
            <a:spLocks noGrp="1"/>
          </p:cNvSpPr>
          <p:nvPr>
            <p:ph type="dt" sz="half" idx="10"/>
          </p:nvPr>
        </p:nvSpPr>
        <p:spPr/>
        <p:txBody>
          <a:bodyPr/>
          <a:lstStyle/>
          <a:p>
            <a:fld id="{24A5FD3B-B892-C340-B9A4-B2ADB76FB6FB}" type="datetimeFigureOut">
              <a:rPr lang="de-DE" smtClean="0"/>
              <a:t>23.06.2026</a:t>
            </a:fld>
            <a:endParaRPr lang="de-DE"/>
          </a:p>
        </p:txBody>
      </p:sp>
      <p:sp>
        <p:nvSpPr>
          <p:cNvPr id="6" name="Fußzeilenplatzhalter 5">
            <a:extLst>
              <a:ext uri="{FF2B5EF4-FFF2-40B4-BE49-F238E27FC236}">
                <a16:creationId xmlns:a16="http://schemas.microsoft.com/office/drawing/2014/main" id="{59EF721C-63AB-05BA-E058-84716A22A5DA}"/>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471CB9D9-2F26-BA6B-F217-F0A6E7E76AB3}"/>
              </a:ext>
            </a:extLst>
          </p:cNvPr>
          <p:cNvSpPr>
            <a:spLocks noGrp="1"/>
          </p:cNvSpPr>
          <p:nvPr>
            <p:ph type="sldNum" sz="quarter" idx="12"/>
          </p:nvPr>
        </p:nvSpPr>
        <p:spPr/>
        <p:txBody>
          <a:bodyPr/>
          <a:lstStyle/>
          <a:p>
            <a:fld id="{82B196B5-810E-D34D-93A6-75E54E20468A}" type="slidenum">
              <a:rPr lang="de-DE" smtClean="0"/>
              <a:t>‹Nr.›</a:t>
            </a:fld>
            <a:endParaRPr lang="de-DE"/>
          </a:p>
        </p:txBody>
      </p:sp>
    </p:spTree>
    <p:extLst>
      <p:ext uri="{BB962C8B-B14F-4D97-AF65-F5344CB8AC3E}">
        <p14:creationId xmlns:p14="http://schemas.microsoft.com/office/powerpoint/2010/main" val="103104121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710469F-217E-A67C-6C01-D00347036EC3}"/>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Bildplatzhalter 2">
            <a:extLst>
              <a:ext uri="{FF2B5EF4-FFF2-40B4-BE49-F238E27FC236}">
                <a16:creationId xmlns:a16="http://schemas.microsoft.com/office/drawing/2014/main" id="{E1900712-9192-CDEC-1B81-50E2DF99733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a:t>Bild durch Klicken auf Symbol hinzufügen</a:t>
            </a:r>
          </a:p>
        </p:txBody>
      </p:sp>
      <p:sp>
        <p:nvSpPr>
          <p:cNvPr id="4" name="Textplatzhalter 3">
            <a:extLst>
              <a:ext uri="{FF2B5EF4-FFF2-40B4-BE49-F238E27FC236}">
                <a16:creationId xmlns:a16="http://schemas.microsoft.com/office/drawing/2014/main" id="{2F897C0B-6952-2AEB-F126-9A69B03D1E8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1486906D-A11C-E4F0-57C7-9FA16B5CF3E7}"/>
              </a:ext>
            </a:extLst>
          </p:cNvPr>
          <p:cNvSpPr>
            <a:spLocks noGrp="1"/>
          </p:cNvSpPr>
          <p:nvPr>
            <p:ph type="dt" sz="half" idx="10"/>
          </p:nvPr>
        </p:nvSpPr>
        <p:spPr/>
        <p:txBody>
          <a:bodyPr/>
          <a:lstStyle/>
          <a:p>
            <a:fld id="{24A5FD3B-B892-C340-B9A4-B2ADB76FB6FB}" type="datetimeFigureOut">
              <a:rPr lang="de-DE" smtClean="0"/>
              <a:t>23.06.2026</a:t>
            </a:fld>
            <a:endParaRPr lang="de-DE"/>
          </a:p>
        </p:txBody>
      </p:sp>
      <p:sp>
        <p:nvSpPr>
          <p:cNvPr id="6" name="Fußzeilenplatzhalter 5">
            <a:extLst>
              <a:ext uri="{FF2B5EF4-FFF2-40B4-BE49-F238E27FC236}">
                <a16:creationId xmlns:a16="http://schemas.microsoft.com/office/drawing/2014/main" id="{F4EAED4E-B0AA-E1D3-7D46-8E132E3647D1}"/>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7F58A6D7-AB4A-8AE0-746C-2652340474AA}"/>
              </a:ext>
            </a:extLst>
          </p:cNvPr>
          <p:cNvSpPr>
            <a:spLocks noGrp="1"/>
          </p:cNvSpPr>
          <p:nvPr>
            <p:ph type="sldNum" sz="quarter" idx="12"/>
          </p:nvPr>
        </p:nvSpPr>
        <p:spPr/>
        <p:txBody>
          <a:bodyPr/>
          <a:lstStyle/>
          <a:p>
            <a:fld id="{82B196B5-810E-D34D-93A6-75E54E20468A}" type="slidenum">
              <a:rPr lang="de-DE" smtClean="0"/>
              <a:t>‹Nr.›</a:t>
            </a:fld>
            <a:endParaRPr lang="de-DE"/>
          </a:p>
        </p:txBody>
      </p:sp>
    </p:spTree>
    <p:extLst>
      <p:ext uri="{BB962C8B-B14F-4D97-AF65-F5344CB8AC3E}">
        <p14:creationId xmlns:p14="http://schemas.microsoft.com/office/powerpoint/2010/main" val="290703103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14CF50B-73E0-D6C7-9D44-1B7FDDCE1CA9}"/>
              </a:ext>
            </a:extLst>
          </p:cNvPr>
          <p:cNvSpPr>
            <a:spLocks noGrp="1"/>
          </p:cNvSpPr>
          <p:nvPr>
            <p:ph type="title"/>
          </p:nvPr>
        </p:nvSpPr>
        <p:spPr/>
        <p:txBody>
          <a:bodyPr/>
          <a:lstStyle/>
          <a:p>
            <a:r>
              <a:rPr lang="de-DE"/>
              <a:t>Mastertitelformat bearbeiten</a:t>
            </a:r>
          </a:p>
        </p:txBody>
      </p:sp>
      <p:sp>
        <p:nvSpPr>
          <p:cNvPr id="3" name="Vertikaler Textplatzhalter 2">
            <a:extLst>
              <a:ext uri="{FF2B5EF4-FFF2-40B4-BE49-F238E27FC236}">
                <a16:creationId xmlns:a16="http://schemas.microsoft.com/office/drawing/2014/main" id="{951BBDBF-FD54-2646-4248-E2B7BDC771CD}"/>
              </a:ext>
            </a:extLst>
          </p:cNvPr>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E725AF6E-2021-23FC-88EF-6BC4C7865BC9}"/>
              </a:ext>
            </a:extLst>
          </p:cNvPr>
          <p:cNvSpPr>
            <a:spLocks noGrp="1"/>
          </p:cNvSpPr>
          <p:nvPr>
            <p:ph type="dt" sz="half" idx="10"/>
          </p:nvPr>
        </p:nvSpPr>
        <p:spPr/>
        <p:txBody>
          <a:bodyPr/>
          <a:lstStyle/>
          <a:p>
            <a:fld id="{24A5FD3B-B892-C340-B9A4-B2ADB76FB6FB}" type="datetimeFigureOut">
              <a:rPr lang="de-DE" smtClean="0"/>
              <a:t>23.06.2026</a:t>
            </a:fld>
            <a:endParaRPr lang="de-DE"/>
          </a:p>
        </p:txBody>
      </p:sp>
      <p:sp>
        <p:nvSpPr>
          <p:cNvPr id="5" name="Fußzeilenplatzhalter 4">
            <a:extLst>
              <a:ext uri="{FF2B5EF4-FFF2-40B4-BE49-F238E27FC236}">
                <a16:creationId xmlns:a16="http://schemas.microsoft.com/office/drawing/2014/main" id="{215EC563-724A-57C6-D45C-656A4587D4D5}"/>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0DE3C0C5-9ECB-1709-A5DF-DF9B47043644}"/>
              </a:ext>
            </a:extLst>
          </p:cNvPr>
          <p:cNvSpPr>
            <a:spLocks noGrp="1"/>
          </p:cNvSpPr>
          <p:nvPr>
            <p:ph type="sldNum" sz="quarter" idx="12"/>
          </p:nvPr>
        </p:nvSpPr>
        <p:spPr/>
        <p:txBody>
          <a:bodyPr/>
          <a:lstStyle/>
          <a:p>
            <a:fld id="{82B196B5-810E-D34D-93A6-75E54E20468A}" type="slidenum">
              <a:rPr lang="de-DE" smtClean="0"/>
              <a:t>‹Nr.›</a:t>
            </a:fld>
            <a:endParaRPr lang="de-DE"/>
          </a:p>
        </p:txBody>
      </p:sp>
    </p:spTree>
    <p:extLst>
      <p:ext uri="{BB962C8B-B14F-4D97-AF65-F5344CB8AC3E}">
        <p14:creationId xmlns:p14="http://schemas.microsoft.com/office/powerpoint/2010/main" val="257910512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a:extLst>
              <a:ext uri="{FF2B5EF4-FFF2-40B4-BE49-F238E27FC236}">
                <a16:creationId xmlns:a16="http://schemas.microsoft.com/office/drawing/2014/main" id="{CDEB0243-2D88-DEE5-B773-95A1AEFA6E93}"/>
              </a:ext>
            </a:extLst>
          </p:cNvPr>
          <p:cNvSpPr>
            <a:spLocks noGrp="1"/>
          </p:cNvSpPr>
          <p:nvPr>
            <p:ph type="title" orient="vert"/>
          </p:nvPr>
        </p:nvSpPr>
        <p:spPr>
          <a:xfrm>
            <a:off x="8724900" y="365125"/>
            <a:ext cx="2628900" cy="5811838"/>
          </a:xfrm>
        </p:spPr>
        <p:txBody>
          <a:bodyPr vert="eaVert"/>
          <a:lstStyle/>
          <a:p>
            <a:r>
              <a:rPr lang="de-DE"/>
              <a:t>Mastertitelformat bearbeiten</a:t>
            </a:r>
          </a:p>
        </p:txBody>
      </p:sp>
      <p:sp>
        <p:nvSpPr>
          <p:cNvPr id="3" name="Vertikaler Textplatzhalter 2">
            <a:extLst>
              <a:ext uri="{FF2B5EF4-FFF2-40B4-BE49-F238E27FC236}">
                <a16:creationId xmlns:a16="http://schemas.microsoft.com/office/drawing/2014/main" id="{9B151693-8496-ACC1-169A-BB254BE8303A}"/>
              </a:ext>
            </a:extLst>
          </p:cNvPr>
          <p:cNvSpPr>
            <a:spLocks noGrp="1"/>
          </p:cNvSpPr>
          <p:nvPr>
            <p:ph type="body" orient="vert" idx="1"/>
          </p:nvPr>
        </p:nvSpPr>
        <p:spPr>
          <a:xfrm>
            <a:off x="838200" y="365125"/>
            <a:ext cx="7734300" cy="5811838"/>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8CDC34DC-6172-2C02-80A3-08B88E303099}"/>
              </a:ext>
            </a:extLst>
          </p:cNvPr>
          <p:cNvSpPr>
            <a:spLocks noGrp="1"/>
          </p:cNvSpPr>
          <p:nvPr>
            <p:ph type="dt" sz="half" idx="10"/>
          </p:nvPr>
        </p:nvSpPr>
        <p:spPr/>
        <p:txBody>
          <a:bodyPr/>
          <a:lstStyle/>
          <a:p>
            <a:fld id="{24A5FD3B-B892-C340-B9A4-B2ADB76FB6FB}" type="datetimeFigureOut">
              <a:rPr lang="de-DE" smtClean="0"/>
              <a:t>23.06.2026</a:t>
            </a:fld>
            <a:endParaRPr lang="de-DE"/>
          </a:p>
        </p:txBody>
      </p:sp>
      <p:sp>
        <p:nvSpPr>
          <p:cNvPr id="5" name="Fußzeilenplatzhalter 4">
            <a:extLst>
              <a:ext uri="{FF2B5EF4-FFF2-40B4-BE49-F238E27FC236}">
                <a16:creationId xmlns:a16="http://schemas.microsoft.com/office/drawing/2014/main" id="{80F31BAA-5B4F-2B49-94DB-377236EDD4B5}"/>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B512BF02-792F-03E0-5E56-4390D5F978A1}"/>
              </a:ext>
            </a:extLst>
          </p:cNvPr>
          <p:cNvSpPr>
            <a:spLocks noGrp="1"/>
          </p:cNvSpPr>
          <p:nvPr>
            <p:ph type="sldNum" sz="quarter" idx="12"/>
          </p:nvPr>
        </p:nvSpPr>
        <p:spPr/>
        <p:txBody>
          <a:bodyPr/>
          <a:lstStyle/>
          <a:p>
            <a:fld id="{82B196B5-810E-D34D-93A6-75E54E20468A}" type="slidenum">
              <a:rPr lang="de-DE" smtClean="0"/>
              <a:t>‹Nr.›</a:t>
            </a:fld>
            <a:endParaRPr lang="de-DE"/>
          </a:p>
        </p:txBody>
      </p:sp>
    </p:spTree>
    <p:extLst>
      <p:ext uri="{BB962C8B-B14F-4D97-AF65-F5344CB8AC3E}">
        <p14:creationId xmlns:p14="http://schemas.microsoft.com/office/powerpoint/2010/main" val="26372937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Zwei Inhalte">
    <p:bg>
      <p:bgPr>
        <a:pattFill prst="pct50">
          <a:fgClr>
            <a:schemeClr val="accent6">
              <a:lumMod val="40000"/>
              <a:lumOff val="60000"/>
            </a:schemeClr>
          </a:fgClr>
          <a:bgClr>
            <a:schemeClr val="bg1"/>
          </a:bgClr>
        </a:pattFill>
        <a:effectLst/>
      </p:bgPr>
    </p:bg>
    <p:spTree>
      <p:nvGrpSpPr>
        <p:cNvPr id="1" name=""/>
        <p:cNvGrpSpPr/>
        <p:nvPr/>
      </p:nvGrpSpPr>
      <p:grpSpPr>
        <a:xfrm>
          <a:off x="0" y="0"/>
          <a:ext cx="0" cy="0"/>
          <a:chOff x="0" y="0"/>
          <a:chExt cx="0" cy="0"/>
        </a:xfrm>
      </p:grpSpPr>
      <p:sp>
        <p:nvSpPr>
          <p:cNvPr id="5" name="Inhaltsplatzhalter 2">
            <a:extLst>
              <a:ext uri="{FF2B5EF4-FFF2-40B4-BE49-F238E27FC236}">
                <a16:creationId xmlns:a16="http://schemas.microsoft.com/office/drawing/2014/main" id="{1525CC7D-BD44-B451-6956-C61516910D43}"/>
              </a:ext>
            </a:extLst>
          </p:cNvPr>
          <p:cNvSpPr>
            <a:spLocks noGrp="1"/>
          </p:cNvSpPr>
          <p:nvPr>
            <p:ph idx="1" hasCustomPrompt="1"/>
          </p:nvPr>
        </p:nvSpPr>
        <p:spPr>
          <a:xfrm>
            <a:off x="1928191" y="1520687"/>
            <a:ext cx="8335617" cy="3816625"/>
          </a:xfrm>
          <a:custGeom>
            <a:avLst/>
            <a:gdLst>
              <a:gd name="csX0" fmla="*/ 0 w 8335617"/>
              <a:gd name="csY0" fmla="*/ 0 h 3816625"/>
              <a:gd name="csX1" fmla="*/ 8335617 w 8335617"/>
              <a:gd name="csY1" fmla="*/ 0 h 3816625"/>
              <a:gd name="csX2" fmla="*/ 8335617 w 8335617"/>
              <a:gd name="csY2" fmla="*/ 3816625 h 3816625"/>
              <a:gd name="csX3" fmla="*/ 0 w 8335617"/>
              <a:gd name="csY3" fmla="*/ 3816625 h 3816625"/>
              <a:gd name="csX4" fmla="*/ 0 w 8335617"/>
              <a:gd name="csY4" fmla="*/ 0 h 3816625"/>
            </a:gdLst>
            <a:ahLst/>
            <a:cxnLst>
              <a:cxn ang="0">
                <a:pos x="csX0" y="csY0"/>
              </a:cxn>
              <a:cxn ang="0">
                <a:pos x="csX1" y="csY1"/>
              </a:cxn>
              <a:cxn ang="0">
                <a:pos x="csX2" y="csY2"/>
              </a:cxn>
              <a:cxn ang="0">
                <a:pos x="csX3" y="csY3"/>
              </a:cxn>
              <a:cxn ang="0">
                <a:pos x="csX4" y="csY4"/>
              </a:cxn>
            </a:cxnLst>
            <a:rect l="l" t="t" r="r" b="b"/>
            <a:pathLst>
              <a:path w="8335617" h="3816625" fill="none" extrusionOk="0">
                <a:moveTo>
                  <a:pt x="0" y="0"/>
                </a:moveTo>
                <a:cubicBezTo>
                  <a:pt x="3657802" y="-49533"/>
                  <a:pt x="7434079" y="-14809"/>
                  <a:pt x="8335617" y="0"/>
                </a:cubicBezTo>
                <a:cubicBezTo>
                  <a:pt x="8423256" y="759317"/>
                  <a:pt x="8262938" y="2170011"/>
                  <a:pt x="8335617" y="3816625"/>
                </a:cubicBezTo>
                <a:cubicBezTo>
                  <a:pt x="7237116" y="3768394"/>
                  <a:pt x="3013397" y="3901080"/>
                  <a:pt x="0" y="3816625"/>
                </a:cubicBezTo>
                <a:cubicBezTo>
                  <a:pt x="-38581" y="2981639"/>
                  <a:pt x="63341" y="474304"/>
                  <a:pt x="0" y="0"/>
                </a:cubicBezTo>
                <a:close/>
              </a:path>
              <a:path w="8335617" h="3816625" stroke="0" extrusionOk="0">
                <a:moveTo>
                  <a:pt x="0" y="0"/>
                </a:moveTo>
                <a:cubicBezTo>
                  <a:pt x="1546867" y="118645"/>
                  <a:pt x="5965220" y="116012"/>
                  <a:pt x="8335617" y="0"/>
                </a:cubicBezTo>
                <a:cubicBezTo>
                  <a:pt x="8202735" y="1722524"/>
                  <a:pt x="8420568" y="2911360"/>
                  <a:pt x="8335617" y="3816625"/>
                </a:cubicBezTo>
                <a:cubicBezTo>
                  <a:pt x="4782411" y="3951225"/>
                  <a:pt x="3471648" y="3659429"/>
                  <a:pt x="0" y="3816625"/>
                </a:cubicBezTo>
                <a:cubicBezTo>
                  <a:pt x="-20187" y="2803902"/>
                  <a:pt x="-152480" y="1173206"/>
                  <a:pt x="0" y="0"/>
                </a:cubicBezTo>
                <a:close/>
              </a:path>
            </a:pathLst>
          </a:custGeom>
          <a:solidFill>
            <a:schemeClr val="bg1"/>
          </a:solidFill>
          <a:ln w="0">
            <a:solidFill>
              <a:schemeClr val="accent6">
                <a:lumMod val="20000"/>
                <a:lumOff val="80000"/>
                <a:alpha val="0"/>
              </a:schemeClr>
            </a:solidFill>
            <a:extLst>
              <a:ext uri="{C807C97D-BFC1-408E-A445-0C87EB9F89A2}">
                <ask:lineSketchStyleProps xmlns:ask="http://schemas.microsoft.com/office/drawing/2018/sketchyshapes" sd="1219033472">
                  <ask:type>
                    <ask:lineSketchCurved/>
                  </ask:type>
                </ask:lineSketchStyleProps>
              </a:ext>
            </a:extLst>
          </a:ln>
          <a:effectLst>
            <a:outerShdw blurRad="37885" dist="215899" dir="1680000" sx="96597" sy="96597" algn="ctr" rotWithShape="0">
              <a:schemeClr val="tx2">
                <a:lumMod val="75000"/>
                <a:lumOff val="25000"/>
                <a:alpha val="75000"/>
              </a:schemeClr>
            </a:outerShdw>
          </a:effectLst>
        </p:spPr>
        <p:txBody>
          <a:bodyPr wrap="square" lIns="180000" tIns="180000" anchor="t">
            <a:noAutofit/>
          </a:bodyPr>
          <a:lstStyle>
            <a:lvl1pPr marL="0">
              <a:spcBef>
                <a:spcPts val="1800"/>
              </a:spcBef>
              <a:buNone/>
              <a:defRPr sz="3630" baseline="0"/>
            </a:lvl1pPr>
          </a:lstStyle>
          <a:p>
            <a:r>
              <a:rPr lang="de-DE" sz="3600" dirty="0"/>
              <a:t>Notizzettel…</a:t>
            </a:r>
          </a:p>
          <a:p>
            <a:r>
              <a:rPr lang="de-DE" sz="3600" dirty="0"/>
              <a:t>Notizzettel…</a:t>
            </a:r>
          </a:p>
          <a:p>
            <a:r>
              <a:rPr lang="de-DE" sz="3600" dirty="0"/>
              <a:t>Notizzettel…</a:t>
            </a:r>
          </a:p>
          <a:p>
            <a:endParaRPr lang="de-DE" sz="2000" dirty="0"/>
          </a:p>
        </p:txBody>
      </p:sp>
    </p:spTree>
    <p:extLst>
      <p:ext uri="{BB962C8B-B14F-4D97-AF65-F5344CB8AC3E}">
        <p14:creationId xmlns:p14="http://schemas.microsoft.com/office/powerpoint/2010/main" val="212098830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ahmen">
    <p:bg>
      <p:bgPr>
        <a:pattFill prst="pct50">
          <a:fgClr>
            <a:schemeClr val="accent6">
              <a:lumMod val="40000"/>
              <a:lumOff val="60000"/>
            </a:schemeClr>
          </a:fgClr>
          <a:bgClr>
            <a:schemeClr val="bg1"/>
          </a:bgClr>
        </a:patt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09F763A-A2FF-834A-40AB-2D8616E38786}"/>
              </a:ext>
            </a:extLst>
          </p:cNvPr>
          <p:cNvSpPr>
            <a:spLocks noGrp="1"/>
          </p:cNvSpPr>
          <p:nvPr>
            <p:ph type="title" hasCustomPrompt="1"/>
          </p:nvPr>
        </p:nvSpPr>
        <p:spPr>
          <a:xfrm>
            <a:off x="378373" y="441433"/>
            <a:ext cx="11414234" cy="6053960"/>
          </a:xfrm>
          <a:solidFill>
            <a:schemeClr val="bg1"/>
          </a:solidFill>
        </p:spPr>
        <p:txBody>
          <a:bodyPr lIns="288000" tIns="216000" anchor="t">
            <a:normAutofit/>
          </a:bodyPr>
          <a:lstStyle>
            <a:lvl1pPr algn="l">
              <a:lnSpc>
                <a:spcPct val="100000"/>
              </a:lnSpc>
              <a:defRPr sz="4000">
                <a:latin typeface="Aptos" panose="020B0004020202020204" pitchFamily="34" charset="0"/>
              </a:defRPr>
            </a:lvl1pPr>
          </a:lstStyle>
          <a:p>
            <a:r>
              <a:rPr lang="de-DE" dirty="0"/>
              <a:t>Mastertitelformat bearbeiten</a:t>
            </a:r>
            <a:br>
              <a:rPr lang="de-DE" dirty="0"/>
            </a:br>
            <a:r>
              <a:rPr lang="de-DE" dirty="0">
                <a:latin typeface="+mn-lt"/>
              </a:rPr>
              <a:t>Hier kommt Blindtext</a:t>
            </a:r>
            <a:endParaRPr lang="de-DE" dirty="0"/>
          </a:p>
        </p:txBody>
      </p:sp>
    </p:spTree>
    <p:extLst>
      <p:ext uri="{BB962C8B-B14F-4D97-AF65-F5344CB8AC3E}">
        <p14:creationId xmlns:p14="http://schemas.microsoft.com/office/powerpoint/2010/main" val="405820617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Rahmen">
    <p:bg>
      <p:bgPr>
        <a:pattFill prst="pct50">
          <a:fgClr>
            <a:schemeClr val="accent6">
              <a:lumMod val="40000"/>
              <a:lumOff val="60000"/>
            </a:schemeClr>
          </a:fgClr>
          <a:bgClr>
            <a:schemeClr val="bg1"/>
          </a:bgClr>
        </a:pattFill>
        <a:effectLst/>
      </p:bgPr>
    </p:bg>
    <p:spTree>
      <p:nvGrpSpPr>
        <p:cNvPr id="1" name=""/>
        <p:cNvGrpSpPr/>
        <p:nvPr/>
      </p:nvGrpSpPr>
      <p:grpSpPr>
        <a:xfrm>
          <a:off x="0" y="0"/>
          <a:ext cx="0" cy="0"/>
          <a:chOff x="0" y="0"/>
          <a:chExt cx="0" cy="0"/>
        </a:xfrm>
      </p:grpSpPr>
      <p:sp>
        <p:nvSpPr>
          <p:cNvPr id="3" name="Bildplatzhalter 2">
            <a:extLst>
              <a:ext uri="{FF2B5EF4-FFF2-40B4-BE49-F238E27FC236}">
                <a16:creationId xmlns:a16="http://schemas.microsoft.com/office/drawing/2014/main" id="{B6BF5D03-294C-CFE8-4EA4-E39BE7DD19B1}"/>
              </a:ext>
            </a:extLst>
          </p:cNvPr>
          <p:cNvSpPr>
            <a:spLocks noGrp="1"/>
          </p:cNvSpPr>
          <p:nvPr>
            <p:ph type="pic" idx="1"/>
          </p:nvPr>
        </p:nvSpPr>
        <p:spPr>
          <a:xfrm>
            <a:off x="357189" y="351692"/>
            <a:ext cx="11456438" cy="6143701"/>
          </a:xfrm>
          <a:solidFill>
            <a:schemeClr val="bg1"/>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a:t>Bild durch Klicken auf Symbol hinzufügen</a:t>
            </a:r>
          </a:p>
        </p:txBody>
      </p:sp>
    </p:spTree>
    <p:extLst>
      <p:ext uri="{BB962C8B-B14F-4D97-AF65-F5344CB8AC3E}">
        <p14:creationId xmlns:p14="http://schemas.microsoft.com/office/powerpoint/2010/main" val="102000341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rennseite">
    <p:bg>
      <p:bgPr>
        <a:pattFill prst="pct90">
          <a:fgClr>
            <a:schemeClr val="accent1">
              <a:lumMod val="40000"/>
              <a:lumOff val="60000"/>
            </a:schemeClr>
          </a:fgClr>
          <a:bgClr>
            <a:schemeClr val="bg1"/>
          </a:bgClr>
        </a:patt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2394586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5ABCE3D-11BC-E087-8F19-5B13D8AC3660}"/>
              </a:ext>
            </a:extLst>
          </p:cNvPr>
          <p:cNvSpPr>
            <a:spLocks noGrp="1"/>
          </p:cNvSpPr>
          <p:nvPr>
            <p:ph type="ctrTitle"/>
          </p:nvPr>
        </p:nvSpPr>
        <p:spPr>
          <a:xfrm>
            <a:off x="1524000" y="1122363"/>
            <a:ext cx="9144000" cy="2387600"/>
          </a:xfrm>
        </p:spPr>
        <p:txBody>
          <a:bodyPr anchor="b"/>
          <a:lstStyle>
            <a:lvl1pPr algn="ctr">
              <a:defRPr sz="6000"/>
            </a:lvl1pPr>
          </a:lstStyle>
          <a:p>
            <a:r>
              <a:rPr lang="de-DE"/>
              <a:t>Mastertitelformat bearbeiten</a:t>
            </a:r>
          </a:p>
        </p:txBody>
      </p:sp>
      <p:sp>
        <p:nvSpPr>
          <p:cNvPr id="3" name="Untertitel 2">
            <a:extLst>
              <a:ext uri="{FF2B5EF4-FFF2-40B4-BE49-F238E27FC236}">
                <a16:creationId xmlns:a16="http://schemas.microsoft.com/office/drawing/2014/main" id="{EFE38DA4-4BED-FCC0-E938-1A7161D9CD9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p>
        </p:txBody>
      </p:sp>
      <p:sp>
        <p:nvSpPr>
          <p:cNvPr id="4" name="Datumsplatzhalter 3">
            <a:extLst>
              <a:ext uri="{FF2B5EF4-FFF2-40B4-BE49-F238E27FC236}">
                <a16:creationId xmlns:a16="http://schemas.microsoft.com/office/drawing/2014/main" id="{6111A2B7-970C-9248-A224-A78BF5FCAB3C}"/>
              </a:ext>
            </a:extLst>
          </p:cNvPr>
          <p:cNvSpPr>
            <a:spLocks noGrp="1"/>
          </p:cNvSpPr>
          <p:nvPr>
            <p:ph type="dt" sz="half" idx="10"/>
          </p:nvPr>
        </p:nvSpPr>
        <p:spPr/>
        <p:txBody>
          <a:bodyPr/>
          <a:lstStyle/>
          <a:p>
            <a:fld id="{24A5FD3B-B892-C340-B9A4-B2ADB76FB6FB}" type="datetimeFigureOut">
              <a:rPr lang="de-DE" smtClean="0"/>
              <a:t>23.06.2026</a:t>
            </a:fld>
            <a:endParaRPr lang="de-DE"/>
          </a:p>
        </p:txBody>
      </p:sp>
      <p:sp>
        <p:nvSpPr>
          <p:cNvPr id="5" name="Fußzeilenplatzhalter 4">
            <a:extLst>
              <a:ext uri="{FF2B5EF4-FFF2-40B4-BE49-F238E27FC236}">
                <a16:creationId xmlns:a16="http://schemas.microsoft.com/office/drawing/2014/main" id="{88E548E2-FA15-D5A9-9DD0-FB55548D7334}"/>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CBBFFC1E-BAB1-1D91-FA60-9D5F5BD9E5C3}"/>
              </a:ext>
            </a:extLst>
          </p:cNvPr>
          <p:cNvSpPr>
            <a:spLocks noGrp="1"/>
          </p:cNvSpPr>
          <p:nvPr>
            <p:ph type="sldNum" sz="quarter" idx="12"/>
          </p:nvPr>
        </p:nvSpPr>
        <p:spPr/>
        <p:txBody>
          <a:bodyPr/>
          <a:lstStyle/>
          <a:p>
            <a:fld id="{82B196B5-810E-D34D-93A6-75E54E20468A}" type="slidenum">
              <a:rPr lang="de-DE" smtClean="0"/>
              <a:t>‹Nr.›</a:t>
            </a:fld>
            <a:endParaRPr lang="de-DE"/>
          </a:p>
        </p:txBody>
      </p:sp>
    </p:spTree>
    <p:extLst>
      <p:ext uri="{BB962C8B-B14F-4D97-AF65-F5344CB8AC3E}">
        <p14:creationId xmlns:p14="http://schemas.microsoft.com/office/powerpoint/2010/main" val="3098153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868F20E-0464-4797-6C18-703F0A63FCD5}"/>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65DB1381-6660-D344-51E9-FCB88E4AF01C}"/>
              </a:ext>
            </a:extLst>
          </p:cNvPr>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A0CD1DEB-1E1F-B033-9CCB-B8AC8E1D6A37}"/>
              </a:ext>
            </a:extLst>
          </p:cNvPr>
          <p:cNvSpPr>
            <a:spLocks noGrp="1"/>
          </p:cNvSpPr>
          <p:nvPr>
            <p:ph type="dt" sz="half" idx="10"/>
          </p:nvPr>
        </p:nvSpPr>
        <p:spPr/>
        <p:txBody>
          <a:bodyPr/>
          <a:lstStyle/>
          <a:p>
            <a:fld id="{24A5FD3B-B892-C340-B9A4-B2ADB76FB6FB}" type="datetimeFigureOut">
              <a:rPr lang="de-DE" smtClean="0"/>
              <a:t>23.06.2026</a:t>
            </a:fld>
            <a:endParaRPr lang="de-DE"/>
          </a:p>
        </p:txBody>
      </p:sp>
      <p:sp>
        <p:nvSpPr>
          <p:cNvPr id="5" name="Fußzeilenplatzhalter 4">
            <a:extLst>
              <a:ext uri="{FF2B5EF4-FFF2-40B4-BE49-F238E27FC236}">
                <a16:creationId xmlns:a16="http://schemas.microsoft.com/office/drawing/2014/main" id="{0037EAE5-E97F-4EE3-FEBD-30952196473D}"/>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A654ED7A-A1AB-339A-CBD2-6DF4D5382433}"/>
              </a:ext>
            </a:extLst>
          </p:cNvPr>
          <p:cNvSpPr>
            <a:spLocks noGrp="1"/>
          </p:cNvSpPr>
          <p:nvPr>
            <p:ph type="sldNum" sz="quarter" idx="12"/>
          </p:nvPr>
        </p:nvSpPr>
        <p:spPr/>
        <p:txBody>
          <a:bodyPr/>
          <a:lstStyle/>
          <a:p>
            <a:fld id="{82B196B5-810E-D34D-93A6-75E54E20468A}" type="slidenum">
              <a:rPr lang="de-DE" smtClean="0"/>
              <a:t>‹Nr.›</a:t>
            </a:fld>
            <a:endParaRPr lang="de-DE"/>
          </a:p>
        </p:txBody>
      </p:sp>
    </p:spTree>
    <p:extLst>
      <p:ext uri="{BB962C8B-B14F-4D97-AF65-F5344CB8AC3E}">
        <p14:creationId xmlns:p14="http://schemas.microsoft.com/office/powerpoint/2010/main" val="297116407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385E2F2-59F5-5E54-CF75-77A0C623B426}"/>
              </a:ext>
            </a:extLst>
          </p:cNvPr>
          <p:cNvSpPr>
            <a:spLocks noGrp="1"/>
          </p:cNvSpPr>
          <p:nvPr>
            <p:ph type="title"/>
          </p:nvPr>
        </p:nvSpPr>
        <p:spPr>
          <a:xfrm>
            <a:off x="831850" y="1709738"/>
            <a:ext cx="10515600" cy="2852737"/>
          </a:xfrm>
        </p:spPr>
        <p:txBody>
          <a:bodyPr anchor="b"/>
          <a:lstStyle>
            <a:lvl1pPr>
              <a:defRPr sz="6000"/>
            </a:lvl1pPr>
          </a:lstStyle>
          <a:p>
            <a:r>
              <a:rPr lang="de-DE"/>
              <a:t>Mastertitelformat bearbeiten</a:t>
            </a:r>
          </a:p>
        </p:txBody>
      </p:sp>
      <p:sp>
        <p:nvSpPr>
          <p:cNvPr id="3" name="Textplatzhalter 2">
            <a:extLst>
              <a:ext uri="{FF2B5EF4-FFF2-40B4-BE49-F238E27FC236}">
                <a16:creationId xmlns:a16="http://schemas.microsoft.com/office/drawing/2014/main" id="{8E473384-91CE-5C7E-B9F3-DE033B19E2D5}"/>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de-DE"/>
              <a:t>Mastertextformat bearbeiten</a:t>
            </a:r>
          </a:p>
        </p:txBody>
      </p:sp>
      <p:sp>
        <p:nvSpPr>
          <p:cNvPr id="4" name="Datumsplatzhalter 3">
            <a:extLst>
              <a:ext uri="{FF2B5EF4-FFF2-40B4-BE49-F238E27FC236}">
                <a16:creationId xmlns:a16="http://schemas.microsoft.com/office/drawing/2014/main" id="{2F7FA1AE-CFE8-1694-A5CB-4E9DA606F350}"/>
              </a:ext>
            </a:extLst>
          </p:cNvPr>
          <p:cNvSpPr>
            <a:spLocks noGrp="1"/>
          </p:cNvSpPr>
          <p:nvPr>
            <p:ph type="dt" sz="half" idx="10"/>
          </p:nvPr>
        </p:nvSpPr>
        <p:spPr/>
        <p:txBody>
          <a:bodyPr/>
          <a:lstStyle/>
          <a:p>
            <a:fld id="{24A5FD3B-B892-C340-B9A4-B2ADB76FB6FB}" type="datetimeFigureOut">
              <a:rPr lang="de-DE" smtClean="0"/>
              <a:t>23.06.2026</a:t>
            </a:fld>
            <a:endParaRPr lang="de-DE"/>
          </a:p>
        </p:txBody>
      </p:sp>
      <p:sp>
        <p:nvSpPr>
          <p:cNvPr id="5" name="Fußzeilenplatzhalter 4">
            <a:extLst>
              <a:ext uri="{FF2B5EF4-FFF2-40B4-BE49-F238E27FC236}">
                <a16:creationId xmlns:a16="http://schemas.microsoft.com/office/drawing/2014/main" id="{6089732C-746C-CE9D-EFC9-39C33107B0A9}"/>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7CE24C3B-F09A-03FB-B79D-8BBCD2DCEF9E}"/>
              </a:ext>
            </a:extLst>
          </p:cNvPr>
          <p:cNvSpPr>
            <a:spLocks noGrp="1"/>
          </p:cNvSpPr>
          <p:nvPr>
            <p:ph type="sldNum" sz="quarter" idx="12"/>
          </p:nvPr>
        </p:nvSpPr>
        <p:spPr/>
        <p:txBody>
          <a:bodyPr/>
          <a:lstStyle/>
          <a:p>
            <a:fld id="{82B196B5-810E-D34D-93A6-75E54E20468A}" type="slidenum">
              <a:rPr lang="de-DE" smtClean="0"/>
              <a:t>‹Nr.›</a:t>
            </a:fld>
            <a:endParaRPr lang="de-DE"/>
          </a:p>
        </p:txBody>
      </p:sp>
    </p:spTree>
    <p:extLst>
      <p:ext uri="{BB962C8B-B14F-4D97-AF65-F5344CB8AC3E}">
        <p14:creationId xmlns:p14="http://schemas.microsoft.com/office/powerpoint/2010/main" val="31359405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1F13885-923C-11E9-7383-BCD6487C7E5E}"/>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11E4D470-C997-3364-FC6F-5B0F2AED9A40}"/>
              </a:ext>
            </a:extLst>
          </p:cNvPr>
          <p:cNvSpPr>
            <a:spLocks noGrp="1"/>
          </p:cNvSpPr>
          <p:nvPr>
            <p:ph sz="half" idx="1"/>
          </p:nvPr>
        </p:nvSpPr>
        <p:spPr>
          <a:xfrm>
            <a:off x="838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a:extLst>
              <a:ext uri="{FF2B5EF4-FFF2-40B4-BE49-F238E27FC236}">
                <a16:creationId xmlns:a16="http://schemas.microsoft.com/office/drawing/2014/main" id="{8DA624C2-84B4-1EAB-8D90-65861DB2D830}"/>
              </a:ext>
            </a:extLst>
          </p:cNvPr>
          <p:cNvSpPr>
            <a:spLocks noGrp="1"/>
          </p:cNvSpPr>
          <p:nvPr>
            <p:ph sz="half" idx="2"/>
          </p:nvPr>
        </p:nvSpPr>
        <p:spPr>
          <a:xfrm>
            <a:off x="6172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a:extLst>
              <a:ext uri="{FF2B5EF4-FFF2-40B4-BE49-F238E27FC236}">
                <a16:creationId xmlns:a16="http://schemas.microsoft.com/office/drawing/2014/main" id="{23FB37EF-199A-3C8C-29C1-497DF1362B35}"/>
              </a:ext>
            </a:extLst>
          </p:cNvPr>
          <p:cNvSpPr>
            <a:spLocks noGrp="1"/>
          </p:cNvSpPr>
          <p:nvPr>
            <p:ph type="dt" sz="half" idx="10"/>
          </p:nvPr>
        </p:nvSpPr>
        <p:spPr/>
        <p:txBody>
          <a:bodyPr/>
          <a:lstStyle/>
          <a:p>
            <a:fld id="{24A5FD3B-B892-C340-B9A4-B2ADB76FB6FB}" type="datetimeFigureOut">
              <a:rPr lang="de-DE" smtClean="0"/>
              <a:t>23.06.2026</a:t>
            </a:fld>
            <a:endParaRPr lang="de-DE"/>
          </a:p>
        </p:txBody>
      </p:sp>
      <p:sp>
        <p:nvSpPr>
          <p:cNvPr id="6" name="Fußzeilenplatzhalter 5">
            <a:extLst>
              <a:ext uri="{FF2B5EF4-FFF2-40B4-BE49-F238E27FC236}">
                <a16:creationId xmlns:a16="http://schemas.microsoft.com/office/drawing/2014/main" id="{0200B988-E338-BDAB-5CA6-0BF5B1FB8276}"/>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A64C4C4B-DE5A-8141-F05B-4E5AEB82BF01}"/>
              </a:ext>
            </a:extLst>
          </p:cNvPr>
          <p:cNvSpPr>
            <a:spLocks noGrp="1"/>
          </p:cNvSpPr>
          <p:nvPr>
            <p:ph type="sldNum" sz="quarter" idx="12"/>
          </p:nvPr>
        </p:nvSpPr>
        <p:spPr/>
        <p:txBody>
          <a:bodyPr/>
          <a:lstStyle/>
          <a:p>
            <a:fld id="{82B196B5-810E-D34D-93A6-75E54E20468A}" type="slidenum">
              <a:rPr lang="de-DE" smtClean="0"/>
              <a:t>‹Nr.›</a:t>
            </a:fld>
            <a:endParaRPr lang="de-DE"/>
          </a:p>
        </p:txBody>
      </p:sp>
    </p:spTree>
    <p:extLst>
      <p:ext uri="{BB962C8B-B14F-4D97-AF65-F5344CB8AC3E}">
        <p14:creationId xmlns:p14="http://schemas.microsoft.com/office/powerpoint/2010/main" val="40619544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95CCF99A-78FB-9B70-1C64-7C5D67FF839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a:t>Mastertitelformat bearbeiten</a:t>
            </a:r>
          </a:p>
        </p:txBody>
      </p:sp>
      <p:sp>
        <p:nvSpPr>
          <p:cNvPr id="3" name="Textplatzhalter 2">
            <a:extLst>
              <a:ext uri="{FF2B5EF4-FFF2-40B4-BE49-F238E27FC236}">
                <a16:creationId xmlns:a16="http://schemas.microsoft.com/office/drawing/2014/main" id="{FF22CE1E-FE8B-3215-3B34-8C2DB1CB458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8DA68457-3C19-8799-BDC6-9B0B04788D8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24A5FD3B-B892-C340-B9A4-B2ADB76FB6FB}" type="datetimeFigureOut">
              <a:rPr lang="de-DE" smtClean="0"/>
              <a:t>23.06.2026</a:t>
            </a:fld>
            <a:endParaRPr lang="de-DE"/>
          </a:p>
        </p:txBody>
      </p:sp>
      <p:sp>
        <p:nvSpPr>
          <p:cNvPr id="5" name="Fußzeilenplatzhalter 4">
            <a:extLst>
              <a:ext uri="{FF2B5EF4-FFF2-40B4-BE49-F238E27FC236}">
                <a16:creationId xmlns:a16="http://schemas.microsoft.com/office/drawing/2014/main" id="{F93DFCEA-85F6-C7BE-234E-FA6804B221C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de-DE"/>
          </a:p>
        </p:txBody>
      </p:sp>
      <p:sp>
        <p:nvSpPr>
          <p:cNvPr id="6" name="Foliennummernplatzhalter 5">
            <a:extLst>
              <a:ext uri="{FF2B5EF4-FFF2-40B4-BE49-F238E27FC236}">
                <a16:creationId xmlns:a16="http://schemas.microsoft.com/office/drawing/2014/main" id="{EC3F255B-608B-3934-32A6-B59B7C69033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82B196B5-810E-D34D-93A6-75E54E20468A}" type="slidenum">
              <a:rPr lang="de-DE" smtClean="0"/>
              <a:t>‹Nr.›</a:t>
            </a:fld>
            <a:endParaRPr lang="de-DE"/>
          </a:p>
        </p:txBody>
      </p:sp>
    </p:spTree>
    <p:extLst>
      <p:ext uri="{BB962C8B-B14F-4D97-AF65-F5344CB8AC3E}">
        <p14:creationId xmlns:p14="http://schemas.microsoft.com/office/powerpoint/2010/main" val="1790834111"/>
      </p:ext>
    </p:extLst>
  </p:cSld>
  <p:clrMap bg1="lt1" tx1="dk1" bg2="lt2" tx2="dk2" accent1="accent1" accent2="accent2" accent3="accent3" accent4="accent4" accent5="accent5" accent6="accent6" hlink="hlink" folHlink="folHlink"/>
  <p:sldLayoutIdLst>
    <p:sldLayoutId id="2147483660" r:id="rId1"/>
    <p:sldLayoutId id="2147483661" r:id="rId2"/>
    <p:sldLayoutId id="2147483663" r:id="rId3"/>
    <p:sldLayoutId id="2147483664" r:id="rId4"/>
    <p:sldLayoutId id="2147483662" r:id="rId5"/>
    <p:sldLayoutId id="2147483649" r:id="rId6"/>
    <p:sldLayoutId id="2147483650" r:id="rId7"/>
    <p:sldLayoutId id="2147483651" r:id="rId8"/>
    <p:sldLayoutId id="2147483652" r:id="rId9"/>
    <p:sldLayoutId id="2147483653" r:id="rId10"/>
    <p:sldLayoutId id="2147483654" r:id="rId11"/>
    <p:sldLayoutId id="2147483655" r:id="rId12"/>
    <p:sldLayoutId id="2147483656" r:id="rId13"/>
    <p:sldLayoutId id="2147483657" r:id="rId14"/>
    <p:sldLayoutId id="2147483658" r:id="rId15"/>
    <p:sldLayoutId id="2147483659" r:id="rId1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hyperlink" Target="https://commons.wikimedia.org/wiki/File:Santa_Maria_Segreta_%28Milano%29_1918_Arch._Brusconi.jpg" TargetMode="External"/><Relationship Id="rId4" Type="http://schemas.microsoft.com/office/2007/relationships/hdphoto" Target="../media/hdphoto3.wdp"/></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microsoft.com/office/2007/relationships/hdphoto" Target="../media/hdphoto2.wdp"/></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microsoft.com/office/2007/relationships/hdphoto" Target="../media/hdphoto2.wdp"/></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image" Target="../media/image10.jpeg"/><Relationship Id="rId7" Type="http://schemas.openxmlformats.org/officeDocument/2006/relationships/image" Target="../media/image14.jpeg"/><Relationship Id="rId2" Type="http://schemas.openxmlformats.org/officeDocument/2006/relationships/notesSlide" Target="../notesSlides/notesSlide15.xml"/><Relationship Id="rId1" Type="http://schemas.openxmlformats.org/officeDocument/2006/relationships/slideLayout" Target="../slideLayouts/slideLayout4.xml"/><Relationship Id="rId6" Type="http://schemas.openxmlformats.org/officeDocument/2006/relationships/image" Target="../media/image13.jpeg"/><Relationship Id="rId11" Type="http://schemas.openxmlformats.org/officeDocument/2006/relationships/image" Target="../media/image9.png"/><Relationship Id="rId5" Type="http://schemas.openxmlformats.org/officeDocument/2006/relationships/image" Target="../media/image12.jpeg"/><Relationship Id="rId10" Type="http://schemas.openxmlformats.org/officeDocument/2006/relationships/image" Target="../media/image17.jpeg"/><Relationship Id="rId4" Type="http://schemas.openxmlformats.org/officeDocument/2006/relationships/image" Target="../media/image11.jpeg"/><Relationship Id="rId9" Type="http://schemas.openxmlformats.org/officeDocument/2006/relationships/image" Target="../media/image16.jpeg"/></Relationships>
</file>

<file path=ppt/slides/_rels/slide19.xml.rels><?xml version="1.0" encoding="UTF-8" standalone="yes"?>
<Relationships xmlns="http://schemas.openxmlformats.org/package/2006/relationships"><Relationship Id="rId8" Type="http://schemas.openxmlformats.org/officeDocument/2006/relationships/audio" Target="../media/media4.mp3"/><Relationship Id="rId13" Type="http://schemas.microsoft.com/office/2007/relationships/media" Target="../media/media7.mp3"/><Relationship Id="rId18" Type="http://schemas.openxmlformats.org/officeDocument/2006/relationships/notesSlide" Target="../notesSlides/notesSlide16.xml"/><Relationship Id="rId26" Type="http://schemas.openxmlformats.org/officeDocument/2006/relationships/image" Target="../media/image25.jpeg"/><Relationship Id="rId3" Type="http://schemas.microsoft.com/office/2007/relationships/media" Target="../media/media2.mp3"/><Relationship Id="rId21" Type="http://schemas.openxmlformats.org/officeDocument/2006/relationships/image" Target="../media/image20.jpeg"/><Relationship Id="rId7" Type="http://schemas.microsoft.com/office/2007/relationships/media" Target="../media/media4.mp3"/><Relationship Id="rId12" Type="http://schemas.openxmlformats.org/officeDocument/2006/relationships/audio" Target="../media/media6.mp3"/><Relationship Id="rId17" Type="http://schemas.openxmlformats.org/officeDocument/2006/relationships/slideLayout" Target="../slideLayouts/slideLayout3.xml"/><Relationship Id="rId25" Type="http://schemas.openxmlformats.org/officeDocument/2006/relationships/image" Target="../media/image24.png"/><Relationship Id="rId2" Type="http://schemas.openxmlformats.org/officeDocument/2006/relationships/audio" Target="../media/media1.mp3"/><Relationship Id="rId16" Type="http://schemas.openxmlformats.org/officeDocument/2006/relationships/audio" Target="../media/media8.mp3"/><Relationship Id="rId20" Type="http://schemas.openxmlformats.org/officeDocument/2006/relationships/image" Target="../media/image19.jpeg"/><Relationship Id="rId1" Type="http://schemas.microsoft.com/office/2007/relationships/media" Target="../media/media1.mp3"/><Relationship Id="rId6" Type="http://schemas.openxmlformats.org/officeDocument/2006/relationships/audio" Target="../media/media3.mp3"/><Relationship Id="rId11" Type="http://schemas.microsoft.com/office/2007/relationships/media" Target="../media/media6.mp3"/><Relationship Id="rId24" Type="http://schemas.openxmlformats.org/officeDocument/2006/relationships/image" Target="../media/image23.jpeg"/><Relationship Id="rId5" Type="http://schemas.microsoft.com/office/2007/relationships/media" Target="../media/media3.mp3"/><Relationship Id="rId15" Type="http://schemas.microsoft.com/office/2007/relationships/media" Target="../media/media8.mp3"/><Relationship Id="rId23" Type="http://schemas.openxmlformats.org/officeDocument/2006/relationships/image" Target="../media/image22.jpeg"/><Relationship Id="rId10" Type="http://schemas.openxmlformats.org/officeDocument/2006/relationships/audio" Target="../media/media5.mp3"/><Relationship Id="rId19" Type="http://schemas.openxmlformats.org/officeDocument/2006/relationships/image" Target="../media/image18.jpeg"/><Relationship Id="rId4" Type="http://schemas.openxmlformats.org/officeDocument/2006/relationships/audio" Target="../media/media2.mp3"/><Relationship Id="rId9" Type="http://schemas.microsoft.com/office/2007/relationships/media" Target="../media/media5.mp3"/><Relationship Id="rId14" Type="http://schemas.openxmlformats.org/officeDocument/2006/relationships/audio" Target="../media/media7.mp3"/><Relationship Id="rId22" Type="http://schemas.openxmlformats.org/officeDocument/2006/relationships/image" Target="../media/image21.jpeg"/><Relationship Id="rId27" Type="http://schemas.openxmlformats.org/officeDocument/2006/relationships/image" Target="../media/image26.jpeg"/></Relationships>
</file>

<file path=ppt/slides/_rels/slide2.xml.rels><?xml version="1.0" encoding="UTF-8" standalone="yes"?>
<Relationships xmlns="http://schemas.openxmlformats.org/package/2006/relationships"><Relationship Id="rId3" Type="http://schemas.openxmlformats.org/officeDocument/2006/relationships/hyperlink" Target="https://creativecommons.org/licenses/by-nc-sa/4.0/deed.de" TargetMode="External"/><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hyperlink" Target="https://irl-bayern.de/index.php?id=60"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microsoft.com/office/2007/relationships/hdphoto" Target="../media/hdphoto4.wdp"/><Relationship Id="rId4" Type="http://schemas.openxmlformats.org/officeDocument/2006/relationships/image" Target="../media/image28.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24.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0.xml"/><Relationship Id="rId1" Type="http://schemas.openxmlformats.org/officeDocument/2006/relationships/slideLayout" Target="../slideLayouts/slideLayout12.xml"/><Relationship Id="rId4" Type="http://schemas.openxmlformats.org/officeDocument/2006/relationships/image" Target="file:////Users/Heike/Library/Group%20Containers/UBF8T346G9.ms/WebArchiveCopyPasteTempFiles/com.microsoft.Word/goldwaschpfanne.jpg" TargetMode="External"/></Relationships>
</file>

<file path=ppt/slides/_rels/slide2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file:////Users/Heike/Library/Group%20Containers/UBF8T346G9.ms/WebArchiveCopyPasteTempFiles/com.microsoft.Word/goldwaschpfanne.jpg"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3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microsoft.com/office/2007/relationships/hdphoto" Target="../media/hdphoto4.wdp"/></Relationships>
</file>

<file path=ppt/slides/_rels/slide3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microsoft.com/office/2007/relationships/hdphoto" Target="../media/hdphoto4.wdp"/></Relationships>
</file>

<file path=ppt/slides/_rels/slide3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31.xml"/><Relationship Id="rId1" Type="http://schemas.openxmlformats.org/officeDocument/2006/relationships/slideLayout" Target="../slideLayouts/slideLayout12.xml"/><Relationship Id="rId5" Type="http://schemas.openxmlformats.org/officeDocument/2006/relationships/hyperlink" Target="https://www.gold.de/goldwaschen" TargetMode="External"/><Relationship Id="rId4" Type="http://schemas.openxmlformats.org/officeDocument/2006/relationships/image" Target="file:////Users/Heike/Library/Group%20Containers/UBF8T346G9.ms/WebArchiveCopyPasteTempFiles/com.microsoft.Word/goldwaschpfanne.jpg" TargetMode="Externa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hyperlink" Target="https://www.pexels.com/de-de/foto/stadt-wahrzeichen-skyline-gebaude-8430364/" TargetMode="Externa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hyperlink" Target="https://ki.alp.dillingen.de/" TargetMode="Externa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hyperlink" Target="https://www.youtube.com/watch?v=ELPtYxMc90o" TargetMode="External"/><Relationship Id="rId4" Type="http://schemas.microsoft.com/office/2007/relationships/hdphoto" Target="../media/hdphoto1.wdp"/></Relationships>
</file>

<file path=ppt/slides/_rels/slide5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8" Type="http://schemas.openxmlformats.org/officeDocument/2006/relationships/hyperlink" Target="https://ki.alp.dillingen.de/" TargetMode="External"/><Relationship Id="rId3" Type="http://schemas.openxmlformats.org/officeDocument/2006/relationships/hyperlink" Target="https://www.pexels.com/de-de/foto/stadt-wahrzeichen-skyline-gebaude-8430364" TargetMode="External"/><Relationship Id="rId7" Type="http://schemas.openxmlformats.org/officeDocument/2006/relationships/hyperlink" Target="https://www.gold.de/medien/artikel/goldwaschpfanne.jpg" TargetMode="External"/><Relationship Id="rId2" Type="http://schemas.openxmlformats.org/officeDocument/2006/relationships/notesSlide" Target="../notesSlides/notesSlide44.xml"/><Relationship Id="rId1" Type="http://schemas.openxmlformats.org/officeDocument/2006/relationships/slideLayout" Target="../slideLayouts/slideLayout3.xml"/><Relationship Id="rId6" Type="http://schemas.openxmlformats.org/officeDocument/2006/relationships/hyperlink" Target="https://commons.wikimedia.org/wiki/" TargetMode="External"/><Relationship Id="rId5" Type="http://schemas.openxmlformats.org/officeDocument/2006/relationships/hyperlink" Target="https://www.pexels.com/de-de/foto/zimmer-raum-krankenhaus-drinnen-4966406/" TargetMode="External"/><Relationship Id="rId4" Type="http://schemas.openxmlformats.org/officeDocument/2006/relationships/hyperlink" Target="https://www.pexels.com/de-de/foto/stadt-wahrzeichen-skyline-gebaude-8430364/" TargetMode="External"/><Relationship Id="rId9" Type="http://schemas.openxmlformats.org/officeDocument/2006/relationships/hyperlink" Target="http://www.heidigruber.de/" TargetMode="External"/></Relationships>
</file>

<file path=ppt/slides/_rels/slide6.xml.rels><?xml version="1.0" encoding="UTF-8" standalone="yes"?>
<Relationships xmlns="http://schemas.openxmlformats.org/package/2006/relationships"><Relationship Id="rId3" Type="http://schemas.openxmlformats.org/officeDocument/2006/relationships/hyperlink" Target="https://www.youtube.com/watch?v=ELPtYxMc90o"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hyperlink" Target="https://www.youtube.com/watch?v=ELPtYxMc90o"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microsoft.com/office/2007/relationships/hdphoto" Target="../media/hdphoto2.wdp"/><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hyperlink" Target="https://www.pexels.com/de-de/foto/zimmer-raum-krankenhaus-drinnen-4966406/" TargetMode="External"/></Relationships>
</file>

<file path=ppt/slides/slide1.xml><?xml version="1.0" encoding="utf-8"?>
<p:sld xmlns:a="http://schemas.openxmlformats.org/drawingml/2006/main" xmlns:r="http://schemas.openxmlformats.org/officeDocument/2006/relationships" xmlns:p="http://schemas.openxmlformats.org/presentationml/2006/main">
  <p:cSld>
    <p:bg>
      <p:bgPr>
        <a:pattFill prst="pct60">
          <a:fgClr>
            <a:srgbClr val="92D050"/>
          </a:fgClr>
          <a:bgClr>
            <a:schemeClr val="bg1"/>
          </a:bgClr>
        </a:pattFill>
        <a:effectLst/>
      </p:bgPr>
    </p:bg>
    <p:spTree>
      <p:nvGrpSpPr>
        <p:cNvPr id="1" name=""/>
        <p:cNvGrpSpPr/>
        <p:nvPr/>
      </p:nvGrpSpPr>
      <p:grpSpPr>
        <a:xfrm>
          <a:off x="0" y="0"/>
          <a:ext cx="0" cy="0"/>
          <a:chOff x="0" y="0"/>
          <a:chExt cx="0" cy="0"/>
        </a:xfrm>
      </p:grpSpPr>
      <p:sp>
        <p:nvSpPr>
          <p:cNvPr id="24" name="Rechteck 23">
            <a:extLst>
              <a:ext uri="{FF2B5EF4-FFF2-40B4-BE49-F238E27FC236}">
                <a16:creationId xmlns:a16="http://schemas.microsoft.com/office/drawing/2014/main" id="{C5A95387-81C9-4161-EA22-B7BEBB6E9E33}"/>
              </a:ext>
            </a:extLst>
          </p:cNvPr>
          <p:cNvSpPr/>
          <p:nvPr/>
        </p:nvSpPr>
        <p:spPr>
          <a:xfrm>
            <a:off x="342900" y="298450"/>
            <a:ext cx="11537950" cy="6223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2" name="Textfeld 11">
            <a:extLst>
              <a:ext uri="{FF2B5EF4-FFF2-40B4-BE49-F238E27FC236}">
                <a16:creationId xmlns:a16="http://schemas.microsoft.com/office/drawing/2014/main" id="{9479D712-6B21-2368-C628-24C16CA47B81}"/>
              </a:ext>
            </a:extLst>
          </p:cNvPr>
          <p:cNvSpPr txBox="1"/>
          <p:nvPr/>
        </p:nvSpPr>
        <p:spPr>
          <a:xfrm>
            <a:off x="2841466" y="4076090"/>
            <a:ext cx="6270784" cy="707886"/>
          </a:xfrm>
          <a:prstGeom prst="rect">
            <a:avLst/>
          </a:prstGeom>
          <a:noFill/>
        </p:spPr>
        <p:txBody>
          <a:bodyPr wrap="square" rtlCol="0">
            <a:spAutoFit/>
          </a:bodyPr>
          <a:lstStyle/>
          <a:p>
            <a:pPr algn="ctr"/>
            <a:r>
              <a:rPr lang="de-DE" sz="2000" dirty="0">
                <a:latin typeface="72 Monospace" panose="020B0509030603020204" pitchFamily="49" charset="0"/>
                <a:cs typeface="72 Monospace" panose="020B0509030603020204" pitchFamily="49" charset="0"/>
              </a:rPr>
              <a:t>Präsentation zum Unterrichtsmaterial </a:t>
            </a:r>
            <a:br>
              <a:rPr lang="de-DE" sz="2000" dirty="0">
                <a:latin typeface="72 Monospace" panose="020B0509030603020204" pitchFamily="49" charset="0"/>
                <a:cs typeface="72 Monospace" panose="020B0509030603020204" pitchFamily="49" charset="0"/>
              </a:rPr>
            </a:br>
            <a:r>
              <a:rPr lang="de-DE" sz="2000" dirty="0">
                <a:latin typeface="72 Monospace" panose="020B0509030603020204" pitchFamily="49" charset="0"/>
                <a:cs typeface="72 Monospace" panose="020B0509030603020204" pitchFamily="49" charset="0"/>
              </a:rPr>
              <a:t>für Mittelschule</a:t>
            </a:r>
          </a:p>
        </p:txBody>
      </p:sp>
      <p:pic>
        <p:nvPicPr>
          <p:cNvPr id="23" name="Grafik 22">
            <a:extLst>
              <a:ext uri="{FF2B5EF4-FFF2-40B4-BE49-F238E27FC236}">
                <a16:creationId xmlns:a16="http://schemas.microsoft.com/office/drawing/2014/main" id="{EB122F67-E292-EB1E-D105-3F62F3F22B19}"/>
              </a:ext>
            </a:extLst>
          </p:cNvPr>
          <p:cNvPicPr>
            <a:picLocks noChangeAspect="1"/>
          </p:cNvPicPr>
          <p:nvPr/>
        </p:nvPicPr>
        <p:blipFill>
          <a:blip r:embed="rId3"/>
          <a:stretch>
            <a:fillRect/>
          </a:stretch>
        </p:blipFill>
        <p:spPr>
          <a:xfrm>
            <a:off x="1873993" y="1275601"/>
            <a:ext cx="8586850" cy="2357455"/>
          </a:xfrm>
          <a:prstGeom prst="rect">
            <a:avLst/>
          </a:prstGeom>
        </p:spPr>
      </p:pic>
      <p:sp>
        <p:nvSpPr>
          <p:cNvPr id="5" name="Textfeld 4">
            <a:extLst>
              <a:ext uri="{FF2B5EF4-FFF2-40B4-BE49-F238E27FC236}">
                <a16:creationId xmlns:a16="http://schemas.microsoft.com/office/drawing/2014/main" id="{536B9CDD-D64A-3C0A-DAD8-0B946CBCE930}"/>
              </a:ext>
            </a:extLst>
          </p:cNvPr>
          <p:cNvSpPr txBox="1"/>
          <p:nvPr/>
        </p:nvSpPr>
        <p:spPr>
          <a:xfrm>
            <a:off x="629929" y="5646628"/>
            <a:ext cx="3126690" cy="646331"/>
          </a:xfrm>
          <a:prstGeom prst="rect">
            <a:avLst/>
          </a:prstGeom>
          <a:noFill/>
        </p:spPr>
        <p:txBody>
          <a:bodyPr wrap="none" rtlCol="0">
            <a:spAutoFit/>
          </a:bodyPr>
          <a:lstStyle/>
          <a:p>
            <a:r>
              <a:rPr lang="de-DE" dirty="0"/>
              <a:t>Heike Kellner-Rauch</a:t>
            </a:r>
          </a:p>
          <a:p>
            <a:r>
              <a:rPr lang="de-DE" dirty="0" err="1"/>
              <a:t>Hkellner-rauch@irl-bayern.de</a:t>
            </a:r>
            <a:endParaRPr lang="de-DE" dirty="0"/>
          </a:p>
        </p:txBody>
      </p:sp>
      <p:pic>
        <p:nvPicPr>
          <p:cNvPr id="3" name="Grafik 2" descr="Ein Bild, das Mond enthält.&#10;&#10;KI-generierte Inhalte können fehlerhaft sein.">
            <a:extLst>
              <a:ext uri="{FF2B5EF4-FFF2-40B4-BE49-F238E27FC236}">
                <a16:creationId xmlns:a16="http://schemas.microsoft.com/office/drawing/2014/main" id="{EA62A4D0-64B3-BC79-3BC7-0633BC392601}"/>
              </a:ext>
            </a:extLst>
          </p:cNvPr>
          <p:cNvPicPr>
            <a:picLocks noChangeAspect="1"/>
          </p:cNvPicPr>
          <p:nvPr/>
        </p:nvPicPr>
        <p:blipFill>
          <a:blip r:embed="rId4"/>
          <a:stretch>
            <a:fillRect/>
          </a:stretch>
        </p:blipFill>
        <p:spPr>
          <a:xfrm>
            <a:off x="8636000" y="5414883"/>
            <a:ext cx="2825750" cy="828058"/>
          </a:xfrm>
          <a:prstGeom prst="rect">
            <a:avLst/>
          </a:prstGeom>
        </p:spPr>
      </p:pic>
    </p:spTree>
    <p:extLst>
      <p:ext uri="{BB962C8B-B14F-4D97-AF65-F5344CB8AC3E}">
        <p14:creationId xmlns:p14="http://schemas.microsoft.com/office/powerpoint/2010/main" val="116744477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Inhaltsplatzhalter 4" descr="https://commons.wikimedia.org/wiki/File:Santa_Maria_Segreta_%28Milano%29_1918_Arch._Brusconi.jpg">
            <a:extLst>
              <a:ext uri="{FF2B5EF4-FFF2-40B4-BE49-F238E27FC236}">
                <a16:creationId xmlns:a16="http://schemas.microsoft.com/office/drawing/2014/main" id="{570E6A0E-9616-E921-5C7F-3CCBFD327351}"/>
              </a:ext>
            </a:extLst>
          </p:cNvPr>
          <p:cNvPicPr>
            <a:picLocks noGrp="1" noChangeAspect="1"/>
          </p:cNvPicPr>
          <p:nvPr>
            <p:ph idx="1"/>
          </p:nvPr>
        </p:nvPicPr>
        <p:blipFill>
          <a:blip r:embed="rId3" cstate="screen">
            <a:extLst>
              <a:ext uri="{BEBA8EAE-BF5A-486C-A8C5-ECC9F3942E4B}">
                <a14:imgProps xmlns:a14="http://schemas.microsoft.com/office/drawing/2010/main">
                  <a14:imgLayer r:embed="rId4">
                    <a14:imgEffect>
                      <a14:colorTemperature colorTemp="5300"/>
                    </a14:imgEffect>
                    <a14:imgEffect>
                      <a14:saturation sat="134000"/>
                    </a14:imgEffect>
                    <a14:imgEffect>
                      <a14:brightnessContrast bright="12000" contrast="5000"/>
                    </a14:imgEffect>
                  </a14:imgLayer>
                </a14:imgProps>
              </a:ext>
              <a:ext uri="{28A0092B-C50C-407E-A947-70E740481C1C}">
                <a14:useLocalDpi xmlns:a14="http://schemas.microsoft.com/office/drawing/2010/main"/>
              </a:ext>
            </a:extLst>
          </a:blip>
          <a:srcRect/>
          <a:stretch/>
        </p:blipFill>
        <p:spPr>
          <a:xfrm>
            <a:off x="20" y="1282"/>
            <a:ext cx="12191980" cy="6856718"/>
          </a:xfrm>
          <a:prstGeom prst="rect">
            <a:avLst/>
          </a:prstGeom>
          <a:effectLst>
            <a:glow rad="63500">
              <a:srgbClr val="92D050">
                <a:alpha val="40000"/>
              </a:srgbClr>
            </a:glow>
          </a:effectLst>
        </p:spPr>
      </p:pic>
      <p:sp>
        <p:nvSpPr>
          <p:cNvPr id="3" name="Textfeld 2">
            <a:extLst>
              <a:ext uri="{FF2B5EF4-FFF2-40B4-BE49-F238E27FC236}">
                <a16:creationId xmlns:a16="http://schemas.microsoft.com/office/drawing/2014/main" id="{29CBBEE8-1E97-A60D-A1F5-F6F3D083223D}"/>
              </a:ext>
            </a:extLst>
          </p:cNvPr>
          <p:cNvSpPr txBox="1"/>
          <p:nvPr/>
        </p:nvSpPr>
        <p:spPr>
          <a:xfrm>
            <a:off x="4644805" y="6479629"/>
            <a:ext cx="11243733" cy="276999"/>
          </a:xfrm>
          <a:prstGeom prst="rect">
            <a:avLst/>
          </a:prstGeom>
          <a:noFill/>
        </p:spPr>
        <p:txBody>
          <a:bodyPr wrap="square">
            <a:spAutoFit/>
          </a:bodyPr>
          <a:lstStyle/>
          <a:p>
            <a:r>
              <a:rPr lang="en-US" sz="1200" kern="100" dirty="0">
                <a:solidFill>
                  <a:schemeClr val="bg2">
                    <a:lumMod val="90000"/>
                  </a:schemeClr>
                </a:solidFill>
                <a:effectLst/>
                <a:latin typeface="Aptos" panose="020B0004020202020204" pitchFamily="34" charset="0"/>
                <a:ea typeface="Aptos" panose="020B0004020202020204" pitchFamily="34" charset="0"/>
                <a:cs typeface="Times New Roman (Textkörper CS)"/>
              </a:rPr>
              <a:t>Abb. 5: </a:t>
            </a:r>
            <a:r>
              <a:rPr lang="en-US" sz="1200" kern="100" dirty="0">
                <a:solidFill>
                  <a:schemeClr val="bg1"/>
                </a:solidFill>
                <a:effectLst/>
                <a:latin typeface="Aptos" panose="020B0004020202020204" pitchFamily="34" charset="0"/>
                <a:ea typeface="Aptos" panose="020B0004020202020204" pitchFamily="34" charset="0"/>
                <a:cs typeface="Times New Roman (Textkörper CS)"/>
                <a:hlinkClick r:id="rId5">
                  <a:extLst>
                    <a:ext uri="{A12FA001-AC4F-418D-AE19-62706E023703}">
                      <ahyp:hlinkClr xmlns:ahyp="http://schemas.microsoft.com/office/drawing/2018/hyperlinkcolor" val="tx"/>
                    </a:ext>
                  </a:extLst>
                </a:hlinkClick>
              </a:rPr>
              <a:t>https://commons.wikimedia.org/wiki/File:Santa_Maria_Segreta_%28Milano%29_1918_Arch._Brusconi.jpg</a:t>
            </a:r>
            <a:endParaRPr lang="de-DE" sz="1200" kern="100" dirty="0">
              <a:solidFill>
                <a:schemeClr val="bg1"/>
              </a:solidFill>
              <a:effectLst/>
              <a:latin typeface="Arial" panose="020B0604020202020204" pitchFamily="34" charset="0"/>
              <a:ea typeface="Aptos" panose="020B0004020202020204" pitchFamily="34" charset="0"/>
              <a:cs typeface="Times New Roman (Textkörper CS)"/>
            </a:endParaRPr>
          </a:p>
        </p:txBody>
      </p:sp>
    </p:spTree>
    <p:extLst>
      <p:ext uri="{BB962C8B-B14F-4D97-AF65-F5344CB8AC3E}">
        <p14:creationId xmlns:p14="http://schemas.microsoft.com/office/powerpoint/2010/main" val="3886521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8E8944E5-3BD2-9307-4ABB-C06E4685B8FC}"/>
              </a:ext>
            </a:extLst>
          </p:cNvPr>
          <p:cNvSpPr>
            <a:spLocks noGrp="1"/>
          </p:cNvSpPr>
          <p:nvPr>
            <p:ph idx="1"/>
          </p:nvPr>
        </p:nvSpPr>
        <p:spPr>
          <a:xfrm>
            <a:off x="2249459" y="1520687"/>
            <a:ext cx="8335617" cy="3816625"/>
          </a:xfrm>
        </p:spPr>
        <p:txBody>
          <a:bodyPr/>
          <a:lstStyle/>
          <a:p>
            <a:r>
              <a:rPr lang="de-DE" sz="4000" kern="100" dirty="0">
                <a:latin typeface="Aptos" panose="020B0004020202020204" pitchFamily="34" charset="0"/>
                <a:ea typeface="Aptos" panose="020B0004020202020204" pitchFamily="34" charset="0"/>
                <a:cs typeface="Times New Roman (Textkörper CS)"/>
              </a:rPr>
              <a:t>Was könnten die Leute miteinander gesprochen haben?</a:t>
            </a:r>
          </a:p>
          <a:p>
            <a:endParaRPr lang="de-DE" sz="4000" kern="100" dirty="0">
              <a:latin typeface="Aptos" panose="020B0004020202020204" pitchFamily="34" charset="0"/>
              <a:ea typeface="Aptos" panose="020B0004020202020204" pitchFamily="34" charset="0"/>
              <a:cs typeface="Times New Roman (Textkörper CS)"/>
            </a:endParaRPr>
          </a:p>
          <a:p>
            <a:r>
              <a:rPr lang="de-DE" sz="4000" kern="100" dirty="0">
                <a:latin typeface="Aptos" panose="020B0004020202020204" pitchFamily="34" charset="0"/>
                <a:ea typeface="Aptos" panose="020B0004020202020204" pitchFamily="34" charset="0"/>
                <a:cs typeface="Times New Roman (Textkörper CS)"/>
              </a:rPr>
              <a:t>Welche Geschichten haben sie sich erzählt? </a:t>
            </a:r>
            <a:endParaRPr lang="de-DE" sz="4000" kern="100" dirty="0">
              <a:latin typeface="Arial" panose="020B0604020202020204" pitchFamily="34" charset="0"/>
              <a:ea typeface="Aptos" panose="020B0004020202020204" pitchFamily="34" charset="0"/>
              <a:cs typeface="Times New Roman (Textkörper CS)"/>
            </a:endParaRPr>
          </a:p>
        </p:txBody>
      </p:sp>
      <p:pic>
        <p:nvPicPr>
          <p:cNvPr id="3" name="Grafik 2">
            <a:extLst>
              <a:ext uri="{FF2B5EF4-FFF2-40B4-BE49-F238E27FC236}">
                <a16:creationId xmlns:a16="http://schemas.microsoft.com/office/drawing/2014/main" id="{51B6DBB0-1C27-CECF-9E0D-9CBC3B76550B}"/>
              </a:ext>
            </a:extLst>
          </p:cNvPr>
          <p:cNvPicPr>
            <a:picLocks noChangeAspect="1"/>
          </p:cNvPicPr>
          <p:nvPr/>
        </p:nvPicPr>
        <p:blipFill>
          <a:blip r:embed="rId3"/>
          <a:stretch>
            <a:fillRect/>
          </a:stretch>
        </p:blipFill>
        <p:spPr>
          <a:xfrm>
            <a:off x="633393" y="596185"/>
            <a:ext cx="1462753" cy="1432102"/>
          </a:xfrm>
          <a:prstGeom prst="rect">
            <a:avLst/>
          </a:prstGeom>
        </p:spPr>
      </p:pic>
    </p:spTree>
    <p:extLst>
      <p:ext uri="{BB962C8B-B14F-4D97-AF65-F5344CB8AC3E}">
        <p14:creationId xmlns:p14="http://schemas.microsoft.com/office/powerpoint/2010/main" val="163952043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pattFill prst="pct90">
          <a:fgClr>
            <a:srgbClr val="92D050"/>
          </a:fgClr>
          <a:bgClr>
            <a:schemeClr val="bg1"/>
          </a:bgClr>
        </a:patt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9296929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72E8F441-294F-1AEA-AAB7-F433EEAA4CCE}"/>
              </a:ext>
            </a:extLst>
          </p:cNvPr>
          <p:cNvSpPr>
            <a:spLocks noGrp="1"/>
          </p:cNvSpPr>
          <p:nvPr>
            <p:ph idx="1"/>
          </p:nvPr>
        </p:nvSpPr>
        <p:spPr>
          <a:xfrm>
            <a:off x="2344325" y="995569"/>
            <a:ext cx="8335617" cy="4866861"/>
          </a:xfrm>
        </p:spPr>
        <p:txBody>
          <a:bodyPr/>
          <a:lstStyle/>
          <a:p>
            <a:r>
              <a:rPr lang="de-DE" sz="4000" kern="100" dirty="0">
                <a:latin typeface="Aptos" panose="020B0004020202020204" pitchFamily="34" charset="0"/>
                <a:ea typeface="Aptos" panose="020B0004020202020204" pitchFamily="34" charset="0"/>
                <a:cs typeface="Times New Roman (Textkörper CS)"/>
              </a:rPr>
              <a:t>Was fällt Dir auf? </a:t>
            </a:r>
            <a:br>
              <a:rPr lang="de-DE" sz="4000" kern="100" dirty="0">
                <a:latin typeface="Arial" panose="020B0604020202020204" pitchFamily="34" charset="0"/>
                <a:ea typeface="Aptos" panose="020B0004020202020204" pitchFamily="34" charset="0"/>
                <a:cs typeface="Times New Roman (Textkörper CS)"/>
              </a:rPr>
            </a:br>
            <a:r>
              <a:rPr lang="de-DE" sz="4000" kern="100" dirty="0">
                <a:latin typeface="Aptos" panose="020B0004020202020204" pitchFamily="34" charset="0"/>
                <a:ea typeface="Aptos" panose="020B0004020202020204" pitchFamily="34" charset="0"/>
                <a:cs typeface="Times New Roman (Textkörper CS)"/>
              </a:rPr>
              <a:t>Was sind Deine Gedanken?  </a:t>
            </a:r>
            <a:br>
              <a:rPr lang="de-DE" sz="4000" kern="100" dirty="0">
                <a:latin typeface="Aptos" panose="020B0004020202020204" pitchFamily="34" charset="0"/>
                <a:ea typeface="Aptos" panose="020B0004020202020204" pitchFamily="34" charset="0"/>
                <a:cs typeface="Times New Roman (Textkörper CS)"/>
              </a:rPr>
            </a:br>
            <a:endParaRPr lang="de-DE" sz="4000" kern="100" dirty="0">
              <a:latin typeface="Arial" panose="020B0604020202020204" pitchFamily="34" charset="0"/>
              <a:ea typeface="Aptos" panose="020B0004020202020204" pitchFamily="34" charset="0"/>
              <a:cs typeface="Times New Roman (Textkörper CS)"/>
            </a:endParaRPr>
          </a:p>
          <a:p>
            <a:r>
              <a:rPr lang="de-DE" sz="4000" kern="100" dirty="0">
                <a:latin typeface="Aptos" panose="020B0004020202020204" pitchFamily="34" charset="0"/>
                <a:ea typeface="Aptos" panose="020B0004020202020204" pitchFamily="34" charset="0"/>
                <a:cs typeface="Times New Roman (Textkörper CS)"/>
              </a:rPr>
              <a:t>Welche Fragen beschäftigen Dich, wenn Du diese Geschichte hörst? </a:t>
            </a:r>
            <a:br>
              <a:rPr lang="de-DE" sz="4000" kern="100" dirty="0">
                <a:latin typeface="Aptos" panose="020B0004020202020204" pitchFamily="34" charset="0"/>
                <a:ea typeface="Aptos" panose="020B0004020202020204" pitchFamily="34" charset="0"/>
                <a:cs typeface="Times New Roman (Textkörper CS)"/>
              </a:rPr>
            </a:br>
            <a:br>
              <a:rPr lang="de-DE" sz="4000" kern="100" dirty="0">
                <a:latin typeface="Aptos" panose="020B0004020202020204" pitchFamily="34" charset="0"/>
                <a:ea typeface="Aptos" panose="020B0004020202020204" pitchFamily="34" charset="0"/>
                <a:cs typeface="Times New Roman (Textkörper CS)"/>
              </a:rPr>
            </a:br>
            <a:r>
              <a:rPr lang="de-DE" sz="4000" kern="100" dirty="0">
                <a:latin typeface="Aptos" panose="020B0004020202020204" pitchFamily="34" charset="0"/>
                <a:ea typeface="Aptos" panose="020B0004020202020204" pitchFamily="34" charset="0"/>
                <a:cs typeface="Times New Roman (Textkörper CS)"/>
              </a:rPr>
              <a:t>Was meinst Du, steckt dahinter?</a:t>
            </a:r>
            <a:endParaRPr lang="de-DE" sz="4000" kern="100" dirty="0">
              <a:latin typeface="Arial" panose="020B0604020202020204" pitchFamily="34" charset="0"/>
              <a:ea typeface="Aptos" panose="020B0004020202020204" pitchFamily="34" charset="0"/>
              <a:cs typeface="Times New Roman (Textkörper CS)"/>
            </a:endParaRPr>
          </a:p>
        </p:txBody>
      </p:sp>
      <p:sp>
        <p:nvSpPr>
          <p:cNvPr id="4" name="Textfeld 3">
            <a:extLst>
              <a:ext uri="{FF2B5EF4-FFF2-40B4-BE49-F238E27FC236}">
                <a16:creationId xmlns:a16="http://schemas.microsoft.com/office/drawing/2014/main" id="{8E3114A2-525E-A22A-52D3-AEF7F4AC0DC4}"/>
              </a:ext>
            </a:extLst>
          </p:cNvPr>
          <p:cNvSpPr txBox="1"/>
          <p:nvPr/>
        </p:nvSpPr>
        <p:spPr>
          <a:xfrm>
            <a:off x="11451515" y="236996"/>
            <a:ext cx="492443" cy="400110"/>
          </a:xfrm>
          <a:prstGeom prst="rect">
            <a:avLst/>
          </a:prstGeom>
          <a:noFill/>
        </p:spPr>
        <p:txBody>
          <a:bodyPr wrap="none" rtlCol="0">
            <a:spAutoFit/>
          </a:bodyPr>
          <a:lstStyle/>
          <a:p>
            <a:r>
              <a:rPr lang="de-DE" sz="2000" dirty="0">
                <a:latin typeface="72 Monospace" panose="020B0509030603020204" pitchFamily="49" charset="0"/>
                <a:cs typeface="72 Monospace" panose="020B0509030603020204" pitchFamily="49" charset="0"/>
              </a:rPr>
              <a:t>M2</a:t>
            </a:r>
          </a:p>
        </p:txBody>
      </p:sp>
      <p:pic>
        <p:nvPicPr>
          <p:cNvPr id="9" name="Grafik 8">
            <a:extLst>
              <a:ext uri="{FF2B5EF4-FFF2-40B4-BE49-F238E27FC236}">
                <a16:creationId xmlns:a16="http://schemas.microsoft.com/office/drawing/2014/main" id="{0EFEFABB-6353-B610-EF98-87782C21FEC6}"/>
              </a:ext>
            </a:extLst>
          </p:cNvPr>
          <p:cNvPicPr>
            <a:picLocks noChangeAspect="1"/>
          </p:cNvPicPr>
          <p:nvPr/>
        </p:nvPicPr>
        <p:blipFill>
          <a:blip r:embed="rId3"/>
          <a:stretch>
            <a:fillRect/>
          </a:stretch>
        </p:blipFill>
        <p:spPr>
          <a:xfrm>
            <a:off x="722758" y="236996"/>
            <a:ext cx="1423617" cy="1393786"/>
          </a:xfrm>
          <a:prstGeom prst="rect">
            <a:avLst/>
          </a:prstGeom>
        </p:spPr>
      </p:pic>
    </p:spTree>
    <p:extLst>
      <p:ext uri="{BB962C8B-B14F-4D97-AF65-F5344CB8AC3E}">
        <p14:creationId xmlns:p14="http://schemas.microsoft.com/office/powerpoint/2010/main" val="3561412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77A166-1D95-0D98-0E97-279C9E0036DE}"/>
            </a:ext>
          </a:extLst>
        </p:cNvPr>
        <p:cNvGrpSpPr/>
        <p:nvPr/>
      </p:nvGrpSpPr>
      <p:grpSpPr>
        <a:xfrm>
          <a:off x="0" y="0"/>
          <a:ext cx="0" cy="0"/>
          <a:chOff x="0" y="0"/>
          <a:chExt cx="0" cy="0"/>
        </a:xfrm>
      </p:grpSpPr>
      <p:sp>
        <p:nvSpPr>
          <p:cNvPr id="2" name="Inhaltsplatzhalter 1">
            <a:extLst>
              <a:ext uri="{FF2B5EF4-FFF2-40B4-BE49-F238E27FC236}">
                <a16:creationId xmlns:a16="http://schemas.microsoft.com/office/drawing/2014/main" id="{353B03C8-3E2E-F930-64AA-1DF876893D63}"/>
              </a:ext>
            </a:extLst>
          </p:cNvPr>
          <p:cNvSpPr>
            <a:spLocks noGrp="1"/>
          </p:cNvSpPr>
          <p:nvPr>
            <p:ph idx="1"/>
          </p:nvPr>
        </p:nvSpPr>
        <p:spPr>
          <a:xfrm>
            <a:off x="6964425" y="4404565"/>
            <a:ext cx="4520993" cy="1386635"/>
          </a:xfrm>
        </p:spPr>
        <p:txBody>
          <a:bodyPr/>
          <a:lstStyle/>
          <a:p>
            <a:pPr>
              <a:lnSpc>
                <a:spcPct val="100000"/>
              </a:lnSpc>
            </a:pPr>
            <a:r>
              <a:rPr lang="de-DE" sz="2400" dirty="0"/>
              <a:t>Carlo hatte ein „gutes Leben“:</a:t>
            </a:r>
          </a:p>
          <a:p>
            <a:pPr>
              <a:lnSpc>
                <a:spcPct val="100000"/>
              </a:lnSpc>
            </a:pPr>
            <a:r>
              <a:rPr lang="de-DE" sz="2400" dirty="0"/>
              <a:t>was stellst Du Dir darunter vor? </a:t>
            </a:r>
          </a:p>
        </p:txBody>
      </p:sp>
      <p:sp>
        <p:nvSpPr>
          <p:cNvPr id="10" name="Textfeld 9">
            <a:extLst>
              <a:ext uri="{FF2B5EF4-FFF2-40B4-BE49-F238E27FC236}">
                <a16:creationId xmlns:a16="http://schemas.microsoft.com/office/drawing/2014/main" id="{914D6E91-B1BB-075F-4554-7BDC40D8F27F}"/>
              </a:ext>
            </a:extLst>
          </p:cNvPr>
          <p:cNvSpPr txBox="1"/>
          <p:nvPr/>
        </p:nvSpPr>
        <p:spPr>
          <a:xfrm>
            <a:off x="127797" y="6424506"/>
            <a:ext cx="5267596" cy="461665"/>
          </a:xfrm>
          <a:prstGeom prst="rect">
            <a:avLst/>
          </a:prstGeom>
          <a:noFill/>
        </p:spPr>
        <p:txBody>
          <a:bodyPr wrap="none" rtlCol="0">
            <a:spAutoFit/>
          </a:bodyPr>
          <a:lstStyle/>
          <a:p>
            <a:r>
              <a:rPr lang="de-DE" sz="1200" kern="100" dirty="0">
                <a:effectLst/>
                <a:ea typeface="Aptos" panose="020B0004020202020204" pitchFamily="34" charset="0"/>
                <a:cs typeface="Times New Roman (Textkörper CS)"/>
              </a:rPr>
              <a:t>Abb. 3: Bildzitat aus https://www.youtube.com/watch?v=ELPtYxMc90o (4:05) </a:t>
            </a:r>
          </a:p>
          <a:p>
            <a:endParaRPr lang="de-DE" sz="1200" dirty="0"/>
          </a:p>
        </p:txBody>
      </p:sp>
      <p:pic>
        <p:nvPicPr>
          <p:cNvPr id="4" name="Grafik 3" descr="Ein Bild, das Menschliches Gesicht, Kleidung, Person, Screenshot enthält.&#10;&#10;KI-generierte Inhalte können fehlerhaft sein.">
            <a:extLst>
              <a:ext uri="{FF2B5EF4-FFF2-40B4-BE49-F238E27FC236}">
                <a16:creationId xmlns:a16="http://schemas.microsoft.com/office/drawing/2014/main" id="{A97EEC48-0752-2667-16BC-6E93B10B572B}"/>
              </a:ext>
            </a:extLst>
          </p:cNvPr>
          <p:cNvPicPr>
            <a:picLocks noChangeAspect="1"/>
          </p:cNvPicPr>
          <p:nvPr/>
        </p:nvPicPr>
        <p:blipFill rotWithShape="1">
          <a:blip r:embed="rId3">
            <a:extLst>
              <a:ext uri="{BEBA8EAE-BF5A-486C-A8C5-ECC9F3942E4B}">
                <a14:imgProps xmlns:a14="http://schemas.microsoft.com/office/drawing/2010/main">
                  <a14:imgLayer r:embed="rId4">
                    <a14:imgEffect>
                      <a14:sharpenSoften amount="10000"/>
                    </a14:imgEffect>
                    <a14:imgEffect>
                      <a14:brightnessContrast bright="29000"/>
                    </a14:imgEffect>
                  </a14:imgLayer>
                </a14:imgProps>
              </a:ext>
            </a:extLst>
          </a:blip>
          <a:srcRect l="24311" r="19775"/>
          <a:stretch>
            <a:fillRect/>
          </a:stretch>
        </p:blipFill>
        <p:spPr>
          <a:xfrm>
            <a:off x="1793134" y="2875997"/>
            <a:ext cx="3125230" cy="3125230"/>
          </a:xfrm>
          <a:prstGeom prst="ellipse">
            <a:avLst/>
          </a:prstGeom>
        </p:spPr>
      </p:pic>
      <p:sp>
        <p:nvSpPr>
          <p:cNvPr id="6" name="Ovale Legende 5">
            <a:extLst>
              <a:ext uri="{FF2B5EF4-FFF2-40B4-BE49-F238E27FC236}">
                <a16:creationId xmlns:a16="http://schemas.microsoft.com/office/drawing/2014/main" id="{4E77B11F-8613-5C72-4D30-B1FB39444B77}"/>
              </a:ext>
            </a:extLst>
          </p:cNvPr>
          <p:cNvSpPr/>
          <p:nvPr/>
        </p:nvSpPr>
        <p:spPr>
          <a:xfrm>
            <a:off x="2037365" y="318657"/>
            <a:ext cx="7439464" cy="3110343"/>
          </a:xfrm>
          <a:prstGeom prst="wedgeEllipseCallout">
            <a:avLst/>
          </a:prstGeom>
          <a:solidFill>
            <a:schemeClr val="bg1"/>
          </a:solidFill>
          <a:ln w="38100">
            <a:solidFill>
              <a:srgbClr val="92D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8" name="Textfeld 7">
            <a:extLst>
              <a:ext uri="{FF2B5EF4-FFF2-40B4-BE49-F238E27FC236}">
                <a16:creationId xmlns:a16="http://schemas.microsoft.com/office/drawing/2014/main" id="{7EC2B973-9938-928F-D4EF-A24D0EB24823}"/>
              </a:ext>
            </a:extLst>
          </p:cNvPr>
          <p:cNvSpPr txBox="1"/>
          <p:nvPr/>
        </p:nvSpPr>
        <p:spPr>
          <a:xfrm>
            <a:off x="2612966" y="938444"/>
            <a:ext cx="6738425" cy="1754326"/>
          </a:xfrm>
          <a:prstGeom prst="rect">
            <a:avLst/>
          </a:prstGeom>
          <a:noFill/>
        </p:spPr>
        <p:txBody>
          <a:bodyPr wrap="square" rtlCol="0">
            <a:spAutoFit/>
          </a:bodyPr>
          <a:lstStyle/>
          <a:p>
            <a:r>
              <a:rPr lang="de-DE" sz="3600" b="1" i="1" dirty="0">
                <a:solidFill>
                  <a:srgbClr val="2A5C81"/>
                </a:solidFill>
              </a:rPr>
              <a:t>„Ich werde glücklich sterben, </a:t>
            </a:r>
            <a:br>
              <a:rPr lang="de-DE" sz="3600" b="1" i="1" dirty="0">
                <a:solidFill>
                  <a:srgbClr val="2A5C81"/>
                </a:solidFill>
              </a:rPr>
            </a:br>
            <a:r>
              <a:rPr lang="de-DE" sz="3600" b="1" i="1" dirty="0">
                <a:solidFill>
                  <a:srgbClr val="2A5C81"/>
                </a:solidFill>
              </a:rPr>
              <a:t>denn ich habe keine Minute </a:t>
            </a:r>
            <a:br>
              <a:rPr lang="de-DE" sz="3600" b="1" i="1" dirty="0">
                <a:solidFill>
                  <a:srgbClr val="2A5C81"/>
                </a:solidFill>
              </a:rPr>
            </a:br>
            <a:r>
              <a:rPr lang="de-DE" sz="3600" b="1" i="1" dirty="0">
                <a:solidFill>
                  <a:srgbClr val="2A5C81"/>
                </a:solidFill>
              </a:rPr>
              <a:t>meines Lebens verschwendet“</a:t>
            </a:r>
          </a:p>
        </p:txBody>
      </p:sp>
      <p:sp>
        <p:nvSpPr>
          <p:cNvPr id="3" name="Textfeld 2">
            <a:extLst>
              <a:ext uri="{FF2B5EF4-FFF2-40B4-BE49-F238E27FC236}">
                <a16:creationId xmlns:a16="http://schemas.microsoft.com/office/drawing/2014/main" id="{A9160B16-2D30-5A58-AC86-2EE9EE1D60D8}"/>
              </a:ext>
            </a:extLst>
          </p:cNvPr>
          <p:cNvSpPr txBox="1"/>
          <p:nvPr/>
        </p:nvSpPr>
        <p:spPr>
          <a:xfrm>
            <a:off x="11451515" y="236996"/>
            <a:ext cx="492443" cy="400110"/>
          </a:xfrm>
          <a:prstGeom prst="rect">
            <a:avLst/>
          </a:prstGeom>
          <a:noFill/>
        </p:spPr>
        <p:txBody>
          <a:bodyPr wrap="none" rtlCol="0">
            <a:spAutoFit/>
          </a:bodyPr>
          <a:lstStyle/>
          <a:p>
            <a:r>
              <a:rPr lang="de-DE" sz="2000" dirty="0">
                <a:latin typeface="72 Monospace" panose="020B0509030603020204" pitchFamily="49" charset="0"/>
                <a:cs typeface="72 Monospace" panose="020B0509030603020204" pitchFamily="49" charset="0"/>
              </a:rPr>
              <a:t>M3</a:t>
            </a:r>
          </a:p>
        </p:txBody>
      </p:sp>
    </p:spTree>
    <p:extLst>
      <p:ext uri="{BB962C8B-B14F-4D97-AF65-F5344CB8AC3E}">
        <p14:creationId xmlns:p14="http://schemas.microsoft.com/office/powerpoint/2010/main" val="315034542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pattFill prst="pct90">
          <a:fgClr>
            <a:srgbClr val="92D050"/>
          </a:fgClr>
          <a:bgClr>
            <a:schemeClr val="bg1"/>
          </a:bgClr>
        </a:patt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1193143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DB4CDB-C42B-28C4-51E8-881773A1E9DB}"/>
            </a:ext>
          </a:extLst>
        </p:cNvPr>
        <p:cNvGrpSpPr/>
        <p:nvPr/>
      </p:nvGrpSpPr>
      <p:grpSpPr>
        <a:xfrm>
          <a:off x="0" y="0"/>
          <a:ext cx="0" cy="0"/>
          <a:chOff x="0" y="0"/>
          <a:chExt cx="0" cy="0"/>
        </a:xfrm>
      </p:grpSpPr>
      <p:sp>
        <p:nvSpPr>
          <p:cNvPr id="2" name="Inhaltsplatzhalter 1">
            <a:extLst>
              <a:ext uri="{FF2B5EF4-FFF2-40B4-BE49-F238E27FC236}">
                <a16:creationId xmlns:a16="http://schemas.microsoft.com/office/drawing/2014/main" id="{96853EB3-4BCC-7C25-61E8-BF3E359852A4}"/>
              </a:ext>
            </a:extLst>
          </p:cNvPr>
          <p:cNvSpPr>
            <a:spLocks noGrp="1"/>
          </p:cNvSpPr>
          <p:nvPr>
            <p:ph idx="1"/>
          </p:nvPr>
        </p:nvSpPr>
        <p:spPr>
          <a:xfrm>
            <a:off x="6964425" y="4404565"/>
            <a:ext cx="4520993" cy="1386635"/>
          </a:xfrm>
        </p:spPr>
        <p:txBody>
          <a:bodyPr/>
          <a:lstStyle/>
          <a:p>
            <a:pPr>
              <a:lnSpc>
                <a:spcPct val="100000"/>
              </a:lnSpc>
            </a:pPr>
            <a:r>
              <a:rPr lang="de-DE" sz="2400" dirty="0"/>
              <a:t>Carlo hatte ein „gutes Leben“:</a:t>
            </a:r>
          </a:p>
          <a:p>
            <a:pPr>
              <a:lnSpc>
                <a:spcPct val="100000"/>
              </a:lnSpc>
            </a:pPr>
            <a:r>
              <a:rPr lang="de-DE" sz="2400" dirty="0"/>
              <a:t>was stellst Du Dir darunter vor? </a:t>
            </a:r>
          </a:p>
        </p:txBody>
      </p:sp>
      <p:sp>
        <p:nvSpPr>
          <p:cNvPr id="10" name="Textfeld 9">
            <a:extLst>
              <a:ext uri="{FF2B5EF4-FFF2-40B4-BE49-F238E27FC236}">
                <a16:creationId xmlns:a16="http://schemas.microsoft.com/office/drawing/2014/main" id="{01188688-B94D-6CBD-128A-50B9AD66854C}"/>
              </a:ext>
            </a:extLst>
          </p:cNvPr>
          <p:cNvSpPr txBox="1"/>
          <p:nvPr/>
        </p:nvSpPr>
        <p:spPr>
          <a:xfrm>
            <a:off x="127797" y="6424506"/>
            <a:ext cx="5267596" cy="461665"/>
          </a:xfrm>
          <a:prstGeom prst="rect">
            <a:avLst/>
          </a:prstGeom>
          <a:noFill/>
        </p:spPr>
        <p:txBody>
          <a:bodyPr wrap="none" rtlCol="0">
            <a:spAutoFit/>
          </a:bodyPr>
          <a:lstStyle/>
          <a:p>
            <a:r>
              <a:rPr lang="de-DE" sz="1200" kern="100" dirty="0">
                <a:effectLst/>
                <a:ea typeface="Aptos" panose="020B0004020202020204" pitchFamily="34" charset="0"/>
                <a:cs typeface="Times New Roman (Textkörper CS)"/>
              </a:rPr>
              <a:t>Abb. 3: Bildzitat aus https://www.youtube.com/watch?v=ELPtYxMc90o (4:05) </a:t>
            </a:r>
          </a:p>
          <a:p>
            <a:endParaRPr lang="de-DE" sz="1200" dirty="0"/>
          </a:p>
        </p:txBody>
      </p:sp>
      <p:pic>
        <p:nvPicPr>
          <p:cNvPr id="3" name="Grafik 2" descr="Ein Bild, das Menschliches Gesicht, Kleidung, Person, Screenshot enthält.&#10;&#10;KI-generierte Inhalte können fehlerhaft sein.">
            <a:extLst>
              <a:ext uri="{FF2B5EF4-FFF2-40B4-BE49-F238E27FC236}">
                <a16:creationId xmlns:a16="http://schemas.microsoft.com/office/drawing/2014/main" id="{B3654D89-9D42-1652-01D3-A49B7B61AFAB}"/>
              </a:ext>
            </a:extLst>
          </p:cNvPr>
          <p:cNvPicPr>
            <a:picLocks noChangeAspect="1"/>
          </p:cNvPicPr>
          <p:nvPr/>
        </p:nvPicPr>
        <p:blipFill rotWithShape="1">
          <a:blip r:embed="rId3">
            <a:extLst>
              <a:ext uri="{BEBA8EAE-BF5A-486C-A8C5-ECC9F3942E4B}">
                <a14:imgProps xmlns:a14="http://schemas.microsoft.com/office/drawing/2010/main">
                  <a14:imgLayer r:embed="rId4">
                    <a14:imgEffect>
                      <a14:sharpenSoften amount="10000"/>
                    </a14:imgEffect>
                    <a14:imgEffect>
                      <a14:brightnessContrast bright="29000"/>
                    </a14:imgEffect>
                  </a14:imgLayer>
                </a14:imgProps>
              </a:ext>
            </a:extLst>
          </a:blip>
          <a:srcRect l="24311" r="19775"/>
          <a:stretch>
            <a:fillRect/>
          </a:stretch>
        </p:blipFill>
        <p:spPr>
          <a:xfrm>
            <a:off x="1793134" y="2875997"/>
            <a:ext cx="3125230" cy="3125230"/>
          </a:xfrm>
          <a:prstGeom prst="ellipse">
            <a:avLst/>
          </a:prstGeom>
        </p:spPr>
      </p:pic>
      <p:sp>
        <p:nvSpPr>
          <p:cNvPr id="6" name="Ovale Legende 5">
            <a:extLst>
              <a:ext uri="{FF2B5EF4-FFF2-40B4-BE49-F238E27FC236}">
                <a16:creationId xmlns:a16="http://schemas.microsoft.com/office/drawing/2014/main" id="{AE5FDD02-A30C-E213-6EED-399ED6A8603C}"/>
              </a:ext>
            </a:extLst>
          </p:cNvPr>
          <p:cNvSpPr/>
          <p:nvPr/>
        </p:nvSpPr>
        <p:spPr>
          <a:xfrm>
            <a:off x="2037365" y="318657"/>
            <a:ext cx="7439464" cy="3110343"/>
          </a:xfrm>
          <a:prstGeom prst="wedgeEllipseCallout">
            <a:avLst/>
          </a:prstGeom>
          <a:solidFill>
            <a:schemeClr val="bg1"/>
          </a:solidFill>
          <a:ln w="38100">
            <a:solidFill>
              <a:srgbClr val="92D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8" name="Textfeld 7">
            <a:extLst>
              <a:ext uri="{FF2B5EF4-FFF2-40B4-BE49-F238E27FC236}">
                <a16:creationId xmlns:a16="http://schemas.microsoft.com/office/drawing/2014/main" id="{50BC8253-6D38-DDFA-68A0-EC86F2F3F7A9}"/>
              </a:ext>
            </a:extLst>
          </p:cNvPr>
          <p:cNvSpPr txBox="1"/>
          <p:nvPr/>
        </p:nvSpPr>
        <p:spPr>
          <a:xfrm>
            <a:off x="2612966" y="938444"/>
            <a:ext cx="6738425" cy="1754326"/>
          </a:xfrm>
          <a:prstGeom prst="rect">
            <a:avLst/>
          </a:prstGeom>
          <a:noFill/>
        </p:spPr>
        <p:txBody>
          <a:bodyPr wrap="square" rtlCol="0">
            <a:spAutoFit/>
          </a:bodyPr>
          <a:lstStyle/>
          <a:p>
            <a:r>
              <a:rPr lang="de-DE" sz="3600" b="1" i="1" dirty="0">
                <a:solidFill>
                  <a:srgbClr val="2A5C81"/>
                </a:solidFill>
              </a:rPr>
              <a:t>„Ich werde glücklich sterben, </a:t>
            </a:r>
            <a:br>
              <a:rPr lang="de-DE" sz="3600" b="1" i="1" dirty="0">
                <a:solidFill>
                  <a:srgbClr val="2A5C81"/>
                </a:solidFill>
              </a:rPr>
            </a:br>
            <a:r>
              <a:rPr lang="de-DE" sz="3600" b="1" i="1" dirty="0">
                <a:solidFill>
                  <a:srgbClr val="2A5C81"/>
                </a:solidFill>
              </a:rPr>
              <a:t>denn ich habe keine Minute </a:t>
            </a:r>
            <a:br>
              <a:rPr lang="de-DE" sz="3600" b="1" i="1" dirty="0">
                <a:solidFill>
                  <a:srgbClr val="2A5C81"/>
                </a:solidFill>
              </a:rPr>
            </a:br>
            <a:r>
              <a:rPr lang="de-DE" sz="3600" b="1" i="1" dirty="0">
                <a:solidFill>
                  <a:srgbClr val="2A5C81"/>
                </a:solidFill>
              </a:rPr>
              <a:t>meines Lebens verschwendet“</a:t>
            </a:r>
          </a:p>
        </p:txBody>
      </p:sp>
      <p:sp>
        <p:nvSpPr>
          <p:cNvPr id="5" name="Textfeld 4">
            <a:extLst>
              <a:ext uri="{FF2B5EF4-FFF2-40B4-BE49-F238E27FC236}">
                <a16:creationId xmlns:a16="http://schemas.microsoft.com/office/drawing/2014/main" id="{EB79591A-37D3-0B3F-C396-8EA6BDF704A8}"/>
              </a:ext>
            </a:extLst>
          </p:cNvPr>
          <p:cNvSpPr txBox="1"/>
          <p:nvPr/>
        </p:nvSpPr>
        <p:spPr>
          <a:xfrm>
            <a:off x="11451515" y="236996"/>
            <a:ext cx="492443" cy="400110"/>
          </a:xfrm>
          <a:prstGeom prst="rect">
            <a:avLst/>
          </a:prstGeom>
          <a:noFill/>
        </p:spPr>
        <p:txBody>
          <a:bodyPr wrap="none" rtlCol="0">
            <a:spAutoFit/>
          </a:bodyPr>
          <a:lstStyle/>
          <a:p>
            <a:r>
              <a:rPr lang="de-DE" sz="2000" dirty="0">
                <a:latin typeface="72 Monospace" panose="020B0509030603020204" pitchFamily="49" charset="0"/>
                <a:cs typeface="72 Monospace" panose="020B0509030603020204" pitchFamily="49" charset="0"/>
              </a:rPr>
              <a:t>M3</a:t>
            </a:r>
          </a:p>
        </p:txBody>
      </p:sp>
    </p:spTree>
    <p:extLst>
      <p:ext uri="{BB962C8B-B14F-4D97-AF65-F5344CB8AC3E}">
        <p14:creationId xmlns:p14="http://schemas.microsoft.com/office/powerpoint/2010/main" val="124362676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ildplatzhalter 1">
            <a:extLst>
              <a:ext uri="{FF2B5EF4-FFF2-40B4-BE49-F238E27FC236}">
                <a16:creationId xmlns:a16="http://schemas.microsoft.com/office/drawing/2014/main" id="{85860FCD-B597-1D09-8C2E-548A4272AC92}"/>
              </a:ext>
            </a:extLst>
          </p:cNvPr>
          <p:cNvSpPr>
            <a:spLocks noGrp="1"/>
          </p:cNvSpPr>
          <p:nvPr>
            <p:ph type="pic" idx="1"/>
          </p:nvPr>
        </p:nvSpPr>
        <p:spPr/>
        <p:txBody>
          <a:bodyPr/>
          <a:lstStyle/>
          <a:p>
            <a:endParaRPr lang="de-DE"/>
          </a:p>
        </p:txBody>
      </p:sp>
      <p:sp>
        <p:nvSpPr>
          <p:cNvPr id="3" name="Titel 1">
            <a:extLst>
              <a:ext uri="{FF2B5EF4-FFF2-40B4-BE49-F238E27FC236}">
                <a16:creationId xmlns:a16="http://schemas.microsoft.com/office/drawing/2014/main" id="{F06F0EDA-8F6D-D8A9-BA5E-F9782065A1CE}"/>
              </a:ext>
            </a:extLst>
          </p:cNvPr>
          <p:cNvSpPr txBox="1">
            <a:spLocks/>
          </p:cNvSpPr>
          <p:nvPr/>
        </p:nvSpPr>
        <p:spPr>
          <a:xfrm>
            <a:off x="1524000" y="1664436"/>
            <a:ext cx="9144000" cy="98779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de-DE" sz="4800" dirty="0"/>
              <a:t>Wie lebte Carlo </a:t>
            </a:r>
            <a:r>
              <a:rPr lang="de-DE" sz="4800" dirty="0" err="1"/>
              <a:t>Acutis</a:t>
            </a:r>
            <a:r>
              <a:rPr lang="de-DE" sz="4800" dirty="0"/>
              <a:t> eigentlich?</a:t>
            </a:r>
          </a:p>
        </p:txBody>
      </p:sp>
      <p:sp>
        <p:nvSpPr>
          <p:cNvPr id="4" name="Untertitel 2">
            <a:extLst>
              <a:ext uri="{FF2B5EF4-FFF2-40B4-BE49-F238E27FC236}">
                <a16:creationId xmlns:a16="http://schemas.microsoft.com/office/drawing/2014/main" id="{407EA8DF-4504-6046-CD54-E617C91ADD44}"/>
              </a:ext>
            </a:extLst>
          </p:cNvPr>
          <p:cNvSpPr txBox="1">
            <a:spLocks/>
          </p:cNvSpPr>
          <p:nvPr/>
        </p:nvSpPr>
        <p:spPr>
          <a:xfrm>
            <a:off x="1524000" y="3602038"/>
            <a:ext cx="9144000" cy="1655762"/>
          </a:xfrm>
          <a:prstGeom prst="rect">
            <a:avLst/>
          </a:prstGeom>
          <a:solidFill>
            <a:schemeClr val="bg1"/>
          </a:solidFill>
        </p:spPr>
        <p:txBody>
          <a:bodyPr vert="horz" lIns="91440" tIns="45720" rIns="91440" bIns="45720" rtlCol="0">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32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8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9pPr>
          </a:lstStyle>
          <a:p>
            <a:pPr algn="ctr"/>
            <a:endParaRPr lang="de-DE" dirty="0"/>
          </a:p>
          <a:p>
            <a:pPr algn="ctr"/>
            <a:r>
              <a:rPr lang="de-DE" dirty="0"/>
              <a:t>Was hat Carlo in seinem Leben erlebt? </a:t>
            </a:r>
          </a:p>
          <a:p>
            <a:pPr algn="ctr"/>
            <a:r>
              <a:rPr lang="de-DE" dirty="0"/>
              <a:t>Was sagen die Leute über ihn?</a:t>
            </a:r>
          </a:p>
        </p:txBody>
      </p:sp>
      <p:pic>
        <p:nvPicPr>
          <p:cNvPr id="8" name="Grafik 7" descr="Ein Bild, das Kreativität enthält.&#10;&#10;KI-generierte Inhalte können fehlerhaft sein.">
            <a:extLst>
              <a:ext uri="{FF2B5EF4-FFF2-40B4-BE49-F238E27FC236}">
                <a16:creationId xmlns:a16="http://schemas.microsoft.com/office/drawing/2014/main" id="{573ABEFD-67C6-3C8A-EC5C-51A4BA120A95}"/>
              </a:ext>
            </a:extLst>
          </p:cNvPr>
          <p:cNvPicPr>
            <a:picLocks noChangeAspect="1"/>
          </p:cNvPicPr>
          <p:nvPr/>
        </p:nvPicPr>
        <p:blipFill>
          <a:blip r:embed="rId3"/>
          <a:stretch>
            <a:fillRect/>
          </a:stretch>
        </p:blipFill>
        <p:spPr>
          <a:xfrm>
            <a:off x="5713149" y="2652227"/>
            <a:ext cx="1453353" cy="1415936"/>
          </a:xfrm>
          <a:prstGeom prst="rect">
            <a:avLst/>
          </a:prstGeom>
        </p:spPr>
      </p:pic>
    </p:spTree>
    <p:extLst>
      <p:ext uri="{BB962C8B-B14F-4D97-AF65-F5344CB8AC3E}">
        <p14:creationId xmlns:p14="http://schemas.microsoft.com/office/powerpoint/2010/main" val="155385852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F72017-24B2-781D-5248-F96C4F89458E}"/>
            </a:ext>
          </a:extLst>
        </p:cNvPr>
        <p:cNvGrpSpPr/>
        <p:nvPr/>
      </p:nvGrpSpPr>
      <p:grpSpPr>
        <a:xfrm>
          <a:off x="0" y="0"/>
          <a:ext cx="0" cy="0"/>
          <a:chOff x="0" y="0"/>
          <a:chExt cx="0" cy="0"/>
        </a:xfrm>
      </p:grpSpPr>
      <p:sp>
        <p:nvSpPr>
          <p:cNvPr id="2" name="Bildplatzhalter 1">
            <a:extLst>
              <a:ext uri="{FF2B5EF4-FFF2-40B4-BE49-F238E27FC236}">
                <a16:creationId xmlns:a16="http://schemas.microsoft.com/office/drawing/2014/main" id="{8CF4B4F2-7687-A650-0CDE-A4168B0DC76A}"/>
              </a:ext>
            </a:extLst>
          </p:cNvPr>
          <p:cNvSpPr>
            <a:spLocks noGrp="1"/>
          </p:cNvSpPr>
          <p:nvPr>
            <p:ph type="pic" idx="1"/>
          </p:nvPr>
        </p:nvSpPr>
        <p:spPr/>
        <p:txBody>
          <a:bodyPr/>
          <a:lstStyle/>
          <a:p>
            <a:endParaRPr lang="de-DE"/>
          </a:p>
        </p:txBody>
      </p:sp>
      <p:sp>
        <p:nvSpPr>
          <p:cNvPr id="6" name="Titel 1">
            <a:extLst>
              <a:ext uri="{FF2B5EF4-FFF2-40B4-BE49-F238E27FC236}">
                <a16:creationId xmlns:a16="http://schemas.microsoft.com/office/drawing/2014/main" id="{D1C6E432-1493-0DE3-9E30-FD863AC1E182}"/>
              </a:ext>
            </a:extLst>
          </p:cNvPr>
          <p:cNvSpPr txBox="1">
            <a:spLocks/>
          </p:cNvSpPr>
          <p:nvPr/>
        </p:nvSpPr>
        <p:spPr>
          <a:xfrm>
            <a:off x="1252025" y="690142"/>
            <a:ext cx="9622301" cy="98779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de-DE" sz="4800" dirty="0"/>
              <a:t>Das sagen die Leute über Carlo </a:t>
            </a:r>
            <a:r>
              <a:rPr lang="de-DE" sz="4800" dirty="0" err="1"/>
              <a:t>Acutis</a:t>
            </a:r>
            <a:endParaRPr lang="de-DE" sz="4800" dirty="0"/>
          </a:p>
        </p:txBody>
      </p:sp>
      <p:pic>
        <p:nvPicPr>
          <p:cNvPr id="8" name="Grafik 7" descr="Ein Bild, das Menschliches Gesicht, Cartoon, Kleidung, Lächeln enthält.&#10;&#10;Automatisch generierte Beschreibung">
            <a:extLst>
              <a:ext uri="{FF2B5EF4-FFF2-40B4-BE49-F238E27FC236}">
                <a16:creationId xmlns:a16="http://schemas.microsoft.com/office/drawing/2014/main" id="{EB9682C1-4043-1A7A-34FB-667C6B8B2FD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260029" y="1827912"/>
            <a:ext cx="1669473" cy="1669473"/>
          </a:xfrm>
          <a:prstGeom prst="rect">
            <a:avLst/>
          </a:prstGeom>
          <a:ln w="12700">
            <a:solidFill>
              <a:schemeClr val="accent1">
                <a:shade val="15000"/>
              </a:schemeClr>
            </a:solidFill>
            <a:prstDash val="sysDot"/>
          </a:ln>
        </p:spPr>
      </p:pic>
      <p:pic>
        <p:nvPicPr>
          <p:cNvPr id="9" name="Grafik 8" descr="Ein Bild, das Mann, Menschliches Gesicht, Kleidung, Cartoon enthält.&#10;&#10;Automatisch generierte Beschreibung">
            <a:extLst>
              <a:ext uri="{FF2B5EF4-FFF2-40B4-BE49-F238E27FC236}">
                <a16:creationId xmlns:a16="http://schemas.microsoft.com/office/drawing/2014/main" id="{DCA93C02-9807-68BE-F8EF-382A2550431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077777" y="4693323"/>
            <a:ext cx="1474535" cy="1474535"/>
          </a:xfrm>
          <a:prstGeom prst="rect">
            <a:avLst/>
          </a:prstGeom>
          <a:ln w="12700">
            <a:solidFill>
              <a:schemeClr val="accent1">
                <a:shade val="15000"/>
              </a:schemeClr>
            </a:solidFill>
            <a:prstDash val="sysDot"/>
          </a:ln>
        </p:spPr>
      </p:pic>
      <p:pic>
        <p:nvPicPr>
          <p:cNvPr id="10" name="Grafik 9" descr="Ein Bild, das Kleidung, Menschliches Gesicht, Person, Lächeln enthält.&#10;&#10;Automatisch generierte Beschreibung">
            <a:extLst>
              <a:ext uri="{FF2B5EF4-FFF2-40B4-BE49-F238E27FC236}">
                <a16:creationId xmlns:a16="http://schemas.microsoft.com/office/drawing/2014/main" id="{1AE264D5-F6DF-6AB8-ABDE-E990508B05D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13533" y="1875562"/>
            <a:ext cx="1950055" cy="1950055"/>
          </a:xfrm>
          <a:prstGeom prst="rect">
            <a:avLst/>
          </a:prstGeom>
          <a:ln w="12700">
            <a:solidFill>
              <a:schemeClr val="accent1">
                <a:shade val="15000"/>
              </a:schemeClr>
            </a:solidFill>
            <a:prstDash val="sysDot"/>
          </a:ln>
        </p:spPr>
      </p:pic>
      <p:pic>
        <p:nvPicPr>
          <p:cNvPr id="11" name="Grafik 10" descr="Ein Bild, das Kleidung, Person, Schuhwerk, Menschliches Gesicht enthält.&#10;&#10;Automatisch generierte Beschreibung">
            <a:extLst>
              <a:ext uri="{FF2B5EF4-FFF2-40B4-BE49-F238E27FC236}">
                <a16:creationId xmlns:a16="http://schemas.microsoft.com/office/drawing/2014/main" id="{930A716F-A8A5-6818-147F-2E4010E516F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629829" y="4029107"/>
            <a:ext cx="1833399" cy="1833399"/>
          </a:xfrm>
          <a:prstGeom prst="rect">
            <a:avLst/>
          </a:prstGeom>
          <a:ln w="12700">
            <a:solidFill>
              <a:schemeClr val="accent1">
                <a:shade val="15000"/>
              </a:schemeClr>
            </a:solidFill>
            <a:prstDash val="sysDot"/>
          </a:ln>
        </p:spPr>
      </p:pic>
      <p:pic>
        <p:nvPicPr>
          <p:cNvPr id="12" name="Grafik 11" descr="Ein Bild, das Mann, Menschliches Gesicht, Kleidung, Brille enthält.&#10;&#10;Automatisch generierte Beschreibung">
            <a:extLst>
              <a:ext uri="{FF2B5EF4-FFF2-40B4-BE49-F238E27FC236}">
                <a16:creationId xmlns:a16="http://schemas.microsoft.com/office/drawing/2014/main" id="{532670A3-8609-578C-1A04-34301C8C2EB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973514" y="3792849"/>
            <a:ext cx="2305916" cy="2305916"/>
          </a:xfrm>
          <a:prstGeom prst="rect">
            <a:avLst/>
          </a:prstGeom>
          <a:ln w="12700">
            <a:solidFill>
              <a:schemeClr val="accent1">
                <a:shade val="15000"/>
              </a:schemeClr>
            </a:solidFill>
            <a:prstDash val="sysDot"/>
          </a:ln>
        </p:spPr>
      </p:pic>
      <p:pic>
        <p:nvPicPr>
          <p:cNvPr id="13" name="Grafik 12" descr="Ein Bild, das Menschliches Gesicht, Kleidung, Frau, Zeichnung enthält.&#10;&#10;Automatisch generierte Beschreibung">
            <a:extLst>
              <a:ext uri="{FF2B5EF4-FFF2-40B4-BE49-F238E27FC236}">
                <a16:creationId xmlns:a16="http://schemas.microsoft.com/office/drawing/2014/main" id="{7E0AF543-42FE-1CC2-8DC6-6140A12AD6C4}"/>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flipH="1">
            <a:off x="3283340" y="4086663"/>
            <a:ext cx="1512889" cy="1512889"/>
          </a:xfrm>
          <a:prstGeom prst="rect">
            <a:avLst/>
          </a:prstGeom>
          <a:ln w="12700">
            <a:solidFill>
              <a:schemeClr val="accent1">
                <a:shade val="15000"/>
              </a:schemeClr>
            </a:solidFill>
            <a:prstDash val="sysDot"/>
          </a:ln>
        </p:spPr>
      </p:pic>
      <p:pic>
        <p:nvPicPr>
          <p:cNvPr id="14" name="Grafik 13" descr="Ein Bild, das computer, Kleidung, Menschliches Gesicht, Person enthält.&#10;&#10;Automatisch generierte Beschreibung">
            <a:extLst>
              <a:ext uri="{FF2B5EF4-FFF2-40B4-BE49-F238E27FC236}">
                <a16:creationId xmlns:a16="http://schemas.microsoft.com/office/drawing/2014/main" id="{3D39C7AD-FF4B-C475-E695-96E2A73461D1}"/>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3194750" y="1677933"/>
            <a:ext cx="1564758" cy="1512890"/>
          </a:xfrm>
          <a:prstGeom prst="rect">
            <a:avLst/>
          </a:prstGeom>
          <a:ln w="12700">
            <a:solidFill>
              <a:schemeClr val="accent1">
                <a:shade val="15000"/>
              </a:schemeClr>
            </a:solidFill>
            <a:prstDash val="sysDot"/>
          </a:ln>
        </p:spPr>
      </p:pic>
      <p:pic>
        <p:nvPicPr>
          <p:cNvPr id="15" name="Grafik 14" descr="Ein Bild, das Kleidung, Menschliches Gesicht, Brille, Person enthält.&#10;&#10;Automatisch generierte Beschreibung">
            <a:extLst>
              <a:ext uri="{FF2B5EF4-FFF2-40B4-BE49-F238E27FC236}">
                <a16:creationId xmlns:a16="http://schemas.microsoft.com/office/drawing/2014/main" id="{53C653E2-2217-71EC-393E-CD67E980B007}"/>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554355" y="4086663"/>
            <a:ext cx="2092158" cy="2092158"/>
          </a:xfrm>
          <a:prstGeom prst="rect">
            <a:avLst/>
          </a:prstGeom>
          <a:ln w="12700">
            <a:solidFill>
              <a:schemeClr val="accent1">
                <a:shade val="15000"/>
              </a:schemeClr>
            </a:solidFill>
            <a:prstDash val="sysDot"/>
          </a:ln>
        </p:spPr>
      </p:pic>
      <p:pic>
        <p:nvPicPr>
          <p:cNvPr id="5" name="Grafik 4" descr="Ein Bild, das Kreativität enthält.&#10;&#10;KI-generierte Inhalte können fehlerhaft sein.">
            <a:extLst>
              <a:ext uri="{FF2B5EF4-FFF2-40B4-BE49-F238E27FC236}">
                <a16:creationId xmlns:a16="http://schemas.microsoft.com/office/drawing/2014/main" id="{F9A06107-7583-702C-1BDD-07A334DA88E6}"/>
              </a:ext>
            </a:extLst>
          </p:cNvPr>
          <p:cNvPicPr>
            <a:picLocks noChangeAspect="1"/>
          </p:cNvPicPr>
          <p:nvPr/>
        </p:nvPicPr>
        <p:blipFill>
          <a:blip r:embed="rId11"/>
          <a:stretch>
            <a:fillRect/>
          </a:stretch>
        </p:blipFill>
        <p:spPr>
          <a:xfrm>
            <a:off x="5466042" y="1677933"/>
            <a:ext cx="2472382" cy="2408730"/>
          </a:xfrm>
          <a:prstGeom prst="rect">
            <a:avLst/>
          </a:prstGeom>
        </p:spPr>
      </p:pic>
    </p:spTree>
    <p:extLst>
      <p:ext uri="{BB962C8B-B14F-4D97-AF65-F5344CB8AC3E}">
        <p14:creationId xmlns:p14="http://schemas.microsoft.com/office/powerpoint/2010/main" val="277264067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0D362B9-BA56-2DAF-6F82-BC9A3B0577CC}"/>
              </a:ext>
            </a:extLst>
          </p:cNvPr>
          <p:cNvSpPr>
            <a:spLocks noGrp="1"/>
          </p:cNvSpPr>
          <p:nvPr>
            <p:ph type="title"/>
          </p:nvPr>
        </p:nvSpPr>
        <p:spPr/>
        <p:txBody>
          <a:bodyPr/>
          <a:lstStyle/>
          <a:p>
            <a:r>
              <a:rPr lang="de-DE" dirty="0"/>
              <a:t>Das erzählen Leute über Carlo Acutis</a:t>
            </a:r>
          </a:p>
        </p:txBody>
      </p:sp>
      <p:pic>
        <p:nvPicPr>
          <p:cNvPr id="5" name="Grafik 4" descr="Ein Bild, das Mann, Menschliches Gesicht, Kleidung, Cartoon enthält.&#10;&#10;Automatisch generierte Beschreibung">
            <a:extLst>
              <a:ext uri="{FF2B5EF4-FFF2-40B4-BE49-F238E27FC236}">
                <a16:creationId xmlns:a16="http://schemas.microsoft.com/office/drawing/2014/main" id="{6A9BAF2B-EEA5-1395-3F5E-B2E85C01DA89}"/>
              </a:ext>
            </a:extLst>
          </p:cNvPr>
          <p:cNvPicPr>
            <a:picLocks noChangeAspect="1"/>
          </p:cNvPicPr>
          <p:nvPr/>
        </p:nvPicPr>
        <p:blipFill>
          <a:blip r:embed="rId19" cstate="screen">
            <a:extLst>
              <a:ext uri="{28A0092B-C50C-407E-A947-70E740481C1C}">
                <a14:useLocalDpi xmlns:a14="http://schemas.microsoft.com/office/drawing/2010/main"/>
              </a:ext>
            </a:extLst>
          </a:blip>
          <a:stretch>
            <a:fillRect/>
          </a:stretch>
        </p:blipFill>
        <p:spPr>
          <a:xfrm>
            <a:off x="6267275" y="4071762"/>
            <a:ext cx="2614586" cy="2614586"/>
          </a:xfrm>
          <a:prstGeom prst="rect">
            <a:avLst/>
          </a:prstGeom>
        </p:spPr>
      </p:pic>
      <p:pic>
        <p:nvPicPr>
          <p:cNvPr id="8" name="Grafik 7" descr="Ein Bild, das Mann, Menschliches Gesicht, Kleidung, Brille enthält.&#10;&#10;Automatisch generierte Beschreibung">
            <a:extLst>
              <a:ext uri="{FF2B5EF4-FFF2-40B4-BE49-F238E27FC236}">
                <a16:creationId xmlns:a16="http://schemas.microsoft.com/office/drawing/2014/main" id="{BDE7F94D-0F09-0694-8BCF-5701EB669263}"/>
              </a:ext>
            </a:extLst>
          </p:cNvPr>
          <p:cNvPicPr>
            <a:picLocks noChangeAspect="1"/>
          </p:cNvPicPr>
          <p:nvPr/>
        </p:nvPicPr>
        <p:blipFill>
          <a:blip r:embed="rId20" cstate="screen">
            <a:extLst>
              <a:ext uri="{28A0092B-C50C-407E-A947-70E740481C1C}">
                <a14:useLocalDpi xmlns:a14="http://schemas.microsoft.com/office/drawing/2010/main"/>
              </a:ext>
            </a:extLst>
          </a:blip>
          <a:stretch>
            <a:fillRect/>
          </a:stretch>
        </p:blipFill>
        <p:spPr>
          <a:xfrm>
            <a:off x="6267275" y="1257985"/>
            <a:ext cx="2599299" cy="2599299"/>
          </a:xfrm>
          <a:prstGeom prst="rect">
            <a:avLst/>
          </a:prstGeom>
        </p:spPr>
      </p:pic>
      <p:pic>
        <p:nvPicPr>
          <p:cNvPr id="10" name="Grafik 9" descr="Ein Bild, das Menschliches Gesicht, Kleidung, Frau, Zeichnung enthält.&#10;&#10;Automatisch generierte Beschreibung">
            <a:extLst>
              <a:ext uri="{FF2B5EF4-FFF2-40B4-BE49-F238E27FC236}">
                <a16:creationId xmlns:a16="http://schemas.microsoft.com/office/drawing/2014/main" id="{A10D5F9C-8A72-628C-8A04-A3220B4A551A}"/>
              </a:ext>
            </a:extLst>
          </p:cNvPr>
          <p:cNvPicPr>
            <a:picLocks noChangeAspect="1"/>
          </p:cNvPicPr>
          <p:nvPr/>
        </p:nvPicPr>
        <p:blipFill>
          <a:blip r:embed="rId21" cstate="screen">
            <a:extLst>
              <a:ext uri="{28A0092B-C50C-407E-A947-70E740481C1C}">
                <a14:useLocalDpi xmlns:a14="http://schemas.microsoft.com/office/drawing/2010/main"/>
              </a:ext>
            </a:extLst>
          </a:blip>
          <a:stretch>
            <a:fillRect/>
          </a:stretch>
        </p:blipFill>
        <p:spPr>
          <a:xfrm flipH="1">
            <a:off x="284224" y="4071762"/>
            <a:ext cx="2614586" cy="2614586"/>
          </a:xfrm>
          <a:prstGeom prst="rect">
            <a:avLst/>
          </a:prstGeom>
        </p:spPr>
      </p:pic>
      <p:pic>
        <p:nvPicPr>
          <p:cNvPr id="11" name="Grafik 10" descr="Ein Bild, das computer, Kleidung, Menschliches Gesicht, Person enthält.&#10;&#10;Automatisch generierte Beschreibung">
            <a:extLst>
              <a:ext uri="{FF2B5EF4-FFF2-40B4-BE49-F238E27FC236}">
                <a16:creationId xmlns:a16="http://schemas.microsoft.com/office/drawing/2014/main" id="{E64D2B5B-5A2A-2EBB-84C2-3E6F14EE03FB}"/>
              </a:ext>
            </a:extLst>
          </p:cNvPr>
          <p:cNvPicPr>
            <a:picLocks noChangeAspect="1"/>
          </p:cNvPicPr>
          <p:nvPr/>
        </p:nvPicPr>
        <p:blipFill>
          <a:blip r:embed="rId22" cstate="screen">
            <a:extLst>
              <a:ext uri="{28A0092B-C50C-407E-A947-70E740481C1C}">
                <a14:useLocalDpi xmlns:a14="http://schemas.microsoft.com/office/drawing/2010/main"/>
              </a:ext>
            </a:extLst>
          </a:blip>
          <a:stretch>
            <a:fillRect/>
          </a:stretch>
        </p:blipFill>
        <p:spPr>
          <a:xfrm>
            <a:off x="3247743" y="1242698"/>
            <a:ext cx="2614586" cy="2614586"/>
          </a:xfrm>
          <a:prstGeom prst="rect">
            <a:avLst/>
          </a:prstGeom>
        </p:spPr>
      </p:pic>
      <p:pic>
        <p:nvPicPr>
          <p:cNvPr id="13" name="Grafik 12" descr="Ein Bild, das Kleidung, Menschliches Gesicht, Brille, Person enthält.&#10;&#10;Automatisch generierte Beschreibung">
            <a:extLst>
              <a:ext uri="{FF2B5EF4-FFF2-40B4-BE49-F238E27FC236}">
                <a16:creationId xmlns:a16="http://schemas.microsoft.com/office/drawing/2014/main" id="{C49B7A81-8776-3950-B1F3-19B0CCE5CF27}"/>
              </a:ext>
            </a:extLst>
          </p:cNvPr>
          <p:cNvPicPr>
            <a:picLocks noChangeAspect="1"/>
          </p:cNvPicPr>
          <p:nvPr/>
        </p:nvPicPr>
        <p:blipFill>
          <a:blip r:embed="rId23" cstate="screen">
            <a:extLst>
              <a:ext uri="{28A0092B-C50C-407E-A947-70E740481C1C}">
                <a14:useLocalDpi xmlns:a14="http://schemas.microsoft.com/office/drawing/2010/main"/>
              </a:ext>
            </a:extLst>
          </a:blip>
          <a:stretch>
            <a:fillRect/>
          </a:stretch>
        </p:blipFill>
        <p:spPr>
          <a:xfrm>
            <a:off x="3244587" y="4071762"/>
            <a:ext cx="2614586" cy="2614586"/>
          </a:xfrm>
          <a:prstGeom prst="rect">
            <a:avLst/>
          </a:prstGeom>
        </p:spPr>
      </p:pic>
      <p:grpSp>
        <p:nvGrpSpPr>
          <p:cNvPr id="19" name="Gruppieren 18">
            <a:extLst>
              <a:ext uri="{FF2B5EF4-FFF2-40B4-BE49-F238E27FC236}">
                <a16:creationId xmlns:a16="http://schemas.microsoft.com/office/drawing/2014/main" id="{0BAB8B0A-EC6C-575E-1B44-FBB2F9CF5262}"/>
              </a:ext>
            </a:extLst>
          </p:cNvPr>
          <p:cNvGrpSpPr/>
          <p:nvPr/>
        </p:nvGrpSpPr>
        <p:grpSpPr>
          <a:xfrm>
            <a:off x="9271520" y="1234152"/>
            <a:ext cx="2614585" cy="2614585"/>
            <a:chOff x="9028935" y="1388684"/>
            <a:chExt cx="2614585" cy="2614585"/>
          </a:xfrm>
        </p:grpSpPr>
        <p:pic>
          <p:nvPicPr>
            <p:cNvPr id="7" name="Grafik 6" descr="Ein Bild, das Kleidung, Person, Schuhwerk, Menschliches Gesicht enthält.&#10;&#10;Automatisch generierte Beschreibung">
              <a:extLst>
                <a:ext uri="{FF2B5EF4-FFF2-40B4-BE49-F238E27FC236}">
                  <a16:creationId xmlns:a16="http://schemas.microsoft.com/office/drawing/2014/main" id="{C4CE6DCC-0707-FB1C-4164-1B3B7468A434}"/>
                </a:ext>
              </a:extLst>
            </p:cNvPr>
            <p:cNvPicPr>
              <a:picLocks noChangeAspect="1"/>
            </p:cNvPicPr>
            <p:nvPr/>
          </p:nvPicPr>
          <p:blipFill>
            <a:blip r:embed="rId24" cstate="screen">
              <a:extLst>
                <a:ext uri="{28A0092B-C50C-407E-A947-70E740481C1C}">
                  <a14:useLocalDpi xmlns:a14="http://schemas.microsoft.com/office/drawing/2010/main"/>
                </a:ext>
              </a:extLst>
            </a:blip>
            <a:stretch>
              <a:fillRect/>
            </a:stretch>
          </p:blipFill>
          <p:spPr>
            <a:xfrm>
              <a:off x="9028935" y="1388684"/>
              <a:ext cx="2614585" cy="2614585"/>
            </a:xfrm>
            <a:prstGeom prst="rect">
              <a:avLst/>
            </a:prstGeom>
          </p:spPr>
        </p:pic>
        <p:pic>
          <p:nvPicPr>
            <p:cNvPr id="14" name="2025-02-28-17-24-55-bylki-audio">
              <a:hlinkClick r:id="" action="ppaction://media"/>
              <a:extLst>
                <a:ext uri="{FF2B5EF4-FFF2-40B4-BE49-F238E27FC236}">
                  <a16:creationId xmlns:a16="http://schemas.microsoft.com/office/drawing/2014/main" id="{F12C1A02-62D1-5CC9-BAFA-6DC9074229DB}"/>
                </a:ext>
              </a:extLst>
            </p:cNvPr>
            <p:cNvPicPr>
              <a:picLocks noChangeAspect="1"/>
            </p:cNvPicPr>
            <p:nvPr>
              <a:audioFile r:link="rId16"/>
              <p:extLst>
                <p:ext uri="{DAA4B4D4-6D71-4841-9C94-3DE7FCFB9230}">
                  <p14:media xmlns:p14="http://schemas.microsoft.com/office/powerpoint/2010/main" r:embed="rId15"/>
                </p:ext>
              </p:extLst>
            </p:nvPr>
          </p:nvPicPr>
          <p:blipFill>
            <a:blip r:embed="rId25"/>
            <a:stretch>
              <a:fillRect/>
            </a:stretch>
          </p:blipFill>
          <p:spPr>
            <a:xfrm>
              <a:off x="9149296" y="1415277"/>
              <a:ext cx="812800" cy="812800"/>
            </a:xfrm>
            <a:prstGeom prst="rect">
              <a:avLst/>
            </a:prstGeom>
          </p:spPr>
        </p:pic>
      </p:grpSp>
      <p:grpSp>
        <p:nvGrpSpPr>
          <p:cNvPr id="17" name="Gruppieren 16">
            <a:extLst>
              <a:ext uri="{FF2B5EF4-FFF2-40B4-BE49-F238E27FC236}">
                <a16:creationId xmlns:a16="http://schemas.microsoft.com/office/drawing/2014/main" id="{07EF87AB-AEF9-1D45-3A15-6AE632E1F003}"/>
              </a:ext>
            </a:extLst>
          </p:cNvPr>
          <p:cNvGrpSpPr/>
          <p:nvPr/>
        </p:nvGrpSpPr>
        <p:grpSpPr>
          <a:xfrm>
            <a:off x="275606" y="1185548"/>
            <a:ext cx="2644875" cy="2663190"/>
            <a:chOff x="423552" y="1346913"/>
            <a:chExt cx="2644875" cy="2663190"/>
          </a:xfrm>
        </p:grpSpPr>
        <p:pic>
          <p:nvPicPr>
            <p:cNvPr id="6" name="Grafik 5" descr="Ein Bild, das Kleidung, Menschliches Gesicht, Person, Lächeln enthält.&#10;&#10;Automatisch generierte Beschreibung">
              <a:extLst>
                <a:ext uri="{FF2B5EF4-FFF2-40B4-BE49-F238E27FC236}">
                  <a16:creationId xmlns:a16="http://schemas.microsoft.com/office/drawing/2014/main" id="{8BE5B422-9E94-85D3-E3DD-93959D351516}"/>
                </a:ext>
              </a:extLst>
            </p:cNvPr>
            <p:cNvPicPr>
              <a:picLocks noChangeAspect="1"/>
            </p:cNvPicPr>
            <p:nvPr/>
          </p:nvPicPr>
          <p:blipFill>
            <a:blip r:embed="rId26" cstate="screen">
              <a:extLst>
                <a:ext uri="{28A0092B-C50C-407E-A947-70E740481C1C}">
                  <a14:useLocalDpi xmlns:a14="http://schemas.microsoft.com/office/drawing/2010/main"/>
                </a:ext>
              </a:extLst>
            </a:blip>
            <a:stretch>
              <a:fillRect/>
            </a:stretch>
          </p:blipFill>
          <p:spPr>
            <a:xfrm>
              <a:off x="453841" y="1395517"/>
              <a:ext cx="2614586" cy="2614586"/>
            </a:xfrm>
            <a:prstGeom prst="rect">
              <a:avLst/>
            </a:prstGeom>
          </p:spPr>
        </p:pic>
        <p:pic>
          <p:nvPicPr>
            <p:cNvPr id="15" name="2025-02-28-17-32-47-bylki-audio">
              <a:hlinkClick r:id="" action="ppaction://media"/>
              <a:extLst>
                <a:ext uri="{FF2B5EF4-FFF2-40B4-BE49-F238E27FC236}">
                  <a16:creationId xmlns:a16="http://schemas.microsoft.com/office/drawing/2014/main" id="{B219E4CE-40C6-5EBE-9462-4E37638AD4DC}"/>
                </a:ext>
              </a:extLst>
            </p:cNvPr>
            <p:cNvPicPr>
              <a:picLocks noChangeAspect="1"/>
            </p:cNvPicPr>
            <p:nvPr>
              <a:audioFile r:link="rId14"/>
              <p:extLst>
                <p:ext uri="{DAA4B4D4-6D71-4841-9C94-3DE7FCFB9230}">
                  <p14:media xmlns:p14="http://schemas.microsoft.com/office/powerpoint/2010/main" r:embed="rId13"/>
                </p:ext>
              </p:extLst>
            </p:nvPr>
          </p:nvPicPr>
          <p:blipFill>
            <a:blip r:embed="rId25"/>
            <a:stretch>
              <a:fillRect/>
            </a:stretch>
          </p:blipFill>
          <p:spPr>
            <a:xfrm>
              <a:off x="423552" y="1346913"/>
              <a:ext cx="812800" cy="812800"/>
            </a:xfrm>
            <a:prstGeom prst="rect">
              <a:avLst/>
            </a:prstGeom>
          </p:spPr>
        </p:pic>
      </p:grpSp>
      <p:pic>
        <p:nvPicPr>
          <p:cNvPr id="16" name="2025-02-28-17-34-38-bylki-audio">
            <a:hlinkClick r:id="" action="ppaction://media"/>
            <a:extLst>
              <a:ext uri="{FF2B5EF4-FFF2-40B4-BE49-F238E27FC236}">
                <a16:creationId xmlns:a16="http://schemas.microsoft.com/office/drawing/2014/main" id="{39813F10-1BC4-A3F3-D522-FDCF7DA0C6C4}"/>
              </a:ext>
            </a:extLst>
          </p:cNvPr>
          <p:cNvPicPr>
            <a:picLocks noChangeAspect="1"/>
          </p:cNvPicPr>
          <p:nvPr>
            <a:audioFile r:link="rId2"/>
            <p:extLst>
              <p:ext uri="{DAA4B4D4-6D71-4841-9C94-3DE7FCFB9230}">
                <p14:media xmlns:p14="http://schemas.microsoft.com/office/powerpoint/2010/main" r:embed="rId1"/>
              </p:ext>
            </p:extLst>
          </p:nvPr>
        </p:nvPicPr>
        <p:blipFill>
          <a:blip r:embed="rId25"/>
          <a:stretch>
            <a:fillRect/>
          </a:stretch>
        </p:blipFill>
        <p:spPr>
          <a:xfrm>
            <a:off x="-4501252" y="-3450879"/>
            <a:ext cx="812800" cy="812800"/>
          </a:xfrm>
          <a:prstGeom prst="rect">
            <a:avLst/>
          </a:prstGeom>
        </p:spPr>
      </p:pic>
      <p:grpSp>
        <p:nvGrpSpPr>
          <p:cNvPr id="20" name="Gruppieren 19">
            <a:extLst>
              <a:ext uri="{FF2B5EF4-FFF2-40B4-BE49-F238E27FC236}">
                <a16:creationId xmlns:a16="http://schemas.microsoft.com/office/drawing/2014/main" id="{F9A54A9E-2117-4B23-F905-2209C806B9F5}"/>
              </a:ext>
            </a:extLst>
          </p:cNvPr>
          <p:cNvGrpSpPr/>
          <p:nvPr/>
        </p:nvGrpSpPr>
        <p:grpSpPr>
          <a:xfrm>
            <a:off x="9286663" y="4071762"/>
            <a:ext cx="2614586" cy="2614586"/>
            <a:chOff x="9028934" y="4147860"/>
            <a:chExt cx="2614586" cy="2614586"/>
          </a:xfrm>
        </p:grpSpPr>
        <p:pic>
          <p:nvPicPr>
            <p:cNvPr id="4" name="Grafik 3" descr="Ein Bild, das Menschliches Gesicht, Cartoon, Kleidung, Lächeln enthält.&#10;&#10;Automatisch generierte Beschreibung">
              <a:extLst>
                <a:ext uri="{FF2B5EF4-FFF2-40B4-BE49-F238E27FC236}">
                  <a16:creationId xmlns:a16="http://schemas.microsoft.com/office/drawing/2014/main" id="{2112253E-EBCB-BD40-242C-35FD80AB1272}"/>
                </a:ext>
              </a:extLst>
            </p:cNvPr>
            <p:cNvPicPr>
              <a:picLocks noChangeAspect="1"/>
            </p:cNvPicPr>
            <p:nvPr/>
          </p:nvPicPr>
          <p:blipFill>
            <a:blip r:embed="rId27" cstate="screen">
              <a:extLst>
                <a:ext uri="{28A0092B-C50C-407E-A947-70E740481C1C}">
                  <a14:useLocalDpi xmlns:a14="http://schemas.microsoft.com/office/drawing/2010/main"/>
                </a:ext>
              </a:extLst>
            </a:blip>
            <a:stretch>
              <a:fillRect/>
            </a:stretch>
          </p:blipFill>
          <p:spPr>
            <a:xfrm>
              <a:off x="9028934" y="4147860"/>
              <a:ext cx="2614586" cy="2614586"/>
            </a:xfrm>
            <a:prstGeom prst="rect">
              <a:avLst/>
            </a:prstGeom>
          </p:spPr>
        </p:pic>
        <p:pic>
          <p:nvPicPr>
            <p:cNvPr id="18" name="2025-02-28-17-34-38-bylki-audio">
              <a:hlinkClick r:id="" action="ppaction://media"/>
              <a:extLst>
                <a:ext uri="{FF2B5EF4-FFF2-40B4-BE49-F238E27FC236}">
                  <a16:creationId xmlns:a16="http://schemas.microsoft.com/office/drawing/2014/main" id="{11F81137-F03D-204E-8E0F-36F3F7D70157}"/>
                </a:ext>
              </a:extLst>
            </p:cNvPr>
            <p:cNvPicPr>
              <a:picLocks noChangeAspect="1"/>
            </p:cNvPicPr>
            <p:nvPr>
              <a:audioFile r:link="rId2"/>
              <p:extLst>
                <p:ext uri="{DAA4B4D4-6D71-4841-9C94-3DE7FCFB9230}">
                  <p14:media xmlns:p14="http://schemas.microsoft.com/office/powerpoint/2010/main" r:embed="rId1"/>
                </p:ext>
              </p:extLst>
            </p:nvPr>
          </p:nvPicPr>
          <p:blipFill>
            <a:blip r:embed="rId25"/>
            <a:stretch>
              <a:fillRect/>
            </a:stretch>
          </p:blipFill>
          <p:spPr>
            <a:xfrm>
              <a:off x="9107633" y="4147860"/>
              <a:ext cx="812800" cy="812800"/>
            </a:xfrm>
            <a:prstGeom prst="rect">
              <a:avLst/>
            </a:prstGeom>
          </p:spPr>
        </p:pic>
      </p:grpSp>
      <p:pic>
        <p:nvPicPr>
          <p:cNvPr id="9" name="2025-04-17-08-56-54-bylki-audio">
            <a:hlinkClick r:id="" action="ppaction://media"/>
            <a:extLst>
              <a:ext uri="{FF2B5EF4-FFF2-40B4-BE49-F238E27FC236}">
                <a16:creationId xmlns:a16="http://schemas.microsoft.com/office/drawing/2014/main" id="{E6E1DF97-2A29-F91C-32F7-818CFA665EBB}"/>
              </a:ext>
            </a:extLst>
          </p:cNvPr>
          <p:cNvPicPr>
            <a:picLocks noChangeAspect="1"/>
          </p:cNvPicPr>
          <p:nvPr>
            <a:audioFile r:link="rId4"/>
            <p:extLst>
              <p:ext uri="{DAA4B4D4-6D71-4841-9C94-3DE7FCFB9230}">
                <p14:media xmlns:p14="http://schemas.microsoft.com/office/powerpoint/2010/main" r:embed="rId3"/>
              </p:ext>
            </p:extLst>
          </p:nvPr>
        </p:nvPicPr>
        <p:blipFill>
          <a:blip r:embed="rId25"/>
          <a:stretch>
            <a:fillRect/>
          </a:stretch>
        </p:blipFill>
        <p:spPr>
          <a:xfrm>
            <a:off x="3374678" y="1317895"/>
            <a:ext cx="812800" cy="812800"/>
          </a:xfrm>
          <a:prstGeom prst="rect">
            <a:avLst/>
          </a:prstGeom>
        </p:spPr>
      </p:pic>
      <p:pic>
        <p:nvPicPr>
          <p:cNvPr id="12" name="carlo pfarrer">
            <a:hlinkClick r:id="" action="ppaction://media"/>
            <a:extLst>
              <a:ext uri="{FF2B5EF4-FFF2-40B4-BE49-F238E27FC236}">
                <a16:creationId xmlns:a16="http://schemas.microsoft.com/office/drawing/2014/main" id="{053BF5F0-DFF0-FB7F-EA68-71ACB92E810F}"/>
              </a:ext>
            </a:extLst>
          </p:cNvPr>
          <p:cNvPicPr>
            <a:picLocks noChangeAspect="1"/>
          </p:cNvPicPr>
          <p:nvPr>
            <a:audioFile r:link="rId6"/>
            <p:extLst>
              <p:ext uri="{DAA4B4D4-6D71-4841-9C94-3DE7FCFB9230}">
                <p14:media xmlns:p14="http://schemas.microsoft.com/office/powerpoint/2010/main" r:embed="rId5"/>
              </p:ext>
            </p:extLst>
          </p:nvPr>
        </p:nvPicPr>
        <p:blipFill>
          <a:blip r:embed="rId25"/>
          <a:stretch>
            <a:fillRect/>
          </a:stretch>
        </p:blipFill>
        <p:spPr>
          <a:xfrm>
            <a:off x="6293354" y="1257985"/>
            <a:ext cx="812800" cy="812800"/>
          </a:xfrm>
          <a:prstGeom prst="rect">
            <a:avLst/>
          </a:prstGeom>
        </p:spPr>
      </p:pic>
      <p:pic>
        <p:nvPicPr>
          <p:cNvPr id="21" name="carlo cousine">
            <a:hlinkClick r:id="" action="ppaction://media"/>
            <a:extLst>
              <a:ext uri="{FF2B5EF4-FFF2-40B4-BE49-F238E27FC236}">
                <a16:creationId xmlns:a16="http://schemas.microsoft.com/office/drawing/2014/main" id="{C366D154-B2B1-C032-0C06-3CBEB77F3C1B}"/>
              </a:ext>
            </a:extLst>
          </p:cNvPr>
          <p:cNvPicPr>
            <a:picLocks noChangeAspect="1"/>
          </p:cNvPicPr>
          <p:nvPr>
            <a:audioFile r:link="rId8"/>
            <p:extLst>
              <p:ext uri="{DAA4B4D4-6D71-4841-9C94-3DE7FCFB9230}">
                <p14:media xmlns:p14="http://schemas.microsoft.com/office/powerpoint/2010/main" r:embed="rId7"/>
              </p:ext>
            </p:extLst>
          </p:nvPr>
        </p:nvPicPr>
        <p:blipFill>
          <a:blip r:embed="rId25"/>
          <a:stretch>
            <a:fillRect/>
          </a:stretch>
        </p:blipFill>
        <p:spPr>
          <a:xfrm>
            <a:off x="305895" y="4121324"/>
            <a:ext cx="812800" cy="812800"/>
          </a:xfrm>
          <a:prstGeom prst="rect">
            <a:avLst/>
          </a:prstGeom>
        </p:spPr>
      </p:pic>
      <p:pic>
        <p:nvPicPr>
          <p:cNvPr id="22" name="carlo papst">
            <a:hlinkClick r:id="" action="ppaction://media"/>
            <a:extLst>
              <a:ext uri="{FF2B5EF4-FFF2-40B4-BE49-F238E27FC236}">
                <a16:creationId xmlns:a16="http://schemas.microsoft.com/office/drawing/2014/main" id="{D19F1CC9-1F15-902D-69FB-E6F63D5E7222}"/>
              </a:ext>
            </a:extLst>
          </p:cNvPr>
          <p:cNvPicPr>
            <a:picLocks noChangeAspect="1"/>
          </p:cNvPicPr>
          <p:nvPr>
            <a:audioFile r:link="rId10"/>
            <p:extLst>
              <p:ext uri="{DAA4B4D4-6D71-4841-9C94-3DE7FCFB9230}">
                <p14:media xmlns:p14="http://schemas.microsoft.com/office/powerpoint/2010/main" r:embed="rId9"/>
              </p:ext>
            </p:extLst>
          </p:nvPr>
        </p:nvPicPr>
        <p:blipFill>
          <a:blip r:embed="rId25"/>
          <a:stretch>
            <a:fillRect/>
          </a:stretch>
        </p:blipFill>
        <p:spPr>
          <a:xfrm>
            <a:off x="3386472" y="4121324"/>
            <a:ext cx="812800" cy="812800"/>
          </a:xfrm>
          <a:prstGeom prst="rect">
            <a:avLst/>
          </a:prstGeom>
        </p:spPr>
      </p:pic>
      <p:pic>
        <p:nvPicPr>
          <p:cNvPr id="23" name="carlo erzieher">
            <a:hlinkClick r:id="" action="ppaction://media"/>
            <a:extLst>
              <a:ext uri="{FF2B5EF4-FFF2-40B4-BE49-F238E27FC236}">
                <a16:creationId xmlns:a16="http://schemas.microsoft.com/office/drawing/2014/main" id="{A0AED240-0F1A-298C-D73A-46106BB336AC}"/>
              </a:ext>
            </a:extLst>
          </p:cNvPr>
          <p:cNvPicPr>
            <a:picLocks noChangeAspect="1"/>
          </p:cNvPicPr>
          <p:nvPr>
            <a:audioFile r:link="rId12"/>
            <p:extLst>
              <p:ext uri="{DAA4B4D4-6D71-4841-9C94-3DE7FCFB9230}">
                <p14:media xmlns:p14="http://schemas.microsoft.com/office/powerpoint/2010/main" r:embed="rId11"/>
              </p:ext>
            </p:extLst>
          </p:nvPr>
        </p:nvPicPr>
        <p:blipFill>
          <a:blip r:embed="rId25"/>
          <a:stretch>
            <a:fillRect/>
          </a:stretch>
        </p:blipFill>
        <p:spPr>
          <a:xfrm>
            <a:off x="6575732" y="4121324"/>
            <a:ext cx="812800" cy="812800"/>
          </a:xfrm>
          <a:prstGeom prst="rect">
            <a:avLst/>
          </a:prstGeom>
        </p:spPr>
      </p:pic>
      <p:sp>
        <p:nvSpPr>
          <p:cNvPr id="29" name="Textfeld 28">
            <a:extLst>
              <a:ext uri="{FF2B5EF4-FFF2-40B4-BE49-F238E27FC236}">
                <a16:creationId xmlns:a16="http://schemas.microsoft.com/office/drawing/2014/main" id="{E4F1508F-FB9D-1024-EEEC-020440C7C9D2}"/>
              </a:ext>
            </a:extLst>
          </p:cNvPr>
          <p:cNvSpPr txBox="1"/>
          <p:nvPr/>
        </p:nvSpPr>
        <p:spPr>
          <a:xfrm>
            <a:off x="11300164" y="441433"/>
            <a:ext cx="492443" cy="400110"/>
          </a:xfrm>
          <a:prstGeom prst="rect">
            <a:avLst/>
          </a:prstGeom>
          <a:noFill/>
        </p:spPr>
        <p:txBody>
          <a:bodyPr wrap="none" rtlCol="0">
            <a:spAutoFit/>
          </a:bodyPr>
          <a:lstStyle/>
          <a:p>
            <a:r>
              <a:rPr lang="de-DE" sz="2000" dirty="0">
                <a:latin typeface="72 Monospace" panose="020B0509030603020204" pitchFamily="49" charset="0"/>
                <a:cs typeface="72 Monospace" panose="020B0509030603020204" pitchFamily="49" charset="0"/>
              </a:rPr>
              <a:t>M4</a:t>
            </a:r>
          </a:p>
        </p:txBody>
      </p:sp>
    </p:spTree>
    <p:extLst>
      <p:ext uri="{BB962C8B-B14F-4D97-AF65-F5344CB8AC3E}">
        <p14:creationId xmlns:p14="http://schemas.microsoft.com/office/powerpoint/2010/main" val="4303335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7520" fill="hold"/>
                                        <p:tgtEl>
                                          <p:spTgt spid="16"/>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17112" fill="hold"/>
                                        <p:tgtEl>
                                          <p:spTgt spid="9"/>
                                        </p:tgtEl>
                                      </p:cBhvr>
                                    </p:cmd>
                                  </p:childTnLst>
                                </p:cTn>
                              </p:par>
                            </p:childTnLst>
                          </p:cTn>
                        </p:par>
                      </p:childTnLst>
                    </p:cTn>
                  </p:par>
                  <p:par>
                    <p:cTn id="11" fill="hold">
                      <p:stCondLst>
                        <p:cond delay="indefinite"/>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21120" fill="hold"/>
                                        <p:tgtEl>
                                          <p:spTgt spid="12"/>
                                        </p:tgtEl>
                                      </p:cBhvr>
                                    </p:cmd>
                                  </p:childTnLst>
                                </p:cTn>
                              </p:par>
                            </p:childTnLst>
                          </p:cTn>
                        </p:par>
                      </p:childTnLst>
                    </p:cTn>
                  </p:par>
                  <p:par>
                    <p:cTn id="15" fill="hold">
                      <p:stCondLst>
                        <p:cond delay="indefinite"/>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21360" fill="hold"/>
                                        <p:tgtEl>
                                          <p:spTgt spid="21"/>
                                        </p:tgtEl>
                                      </p:cBhvr>
                                    </p:cmd>
                                  </p:childTnLst>
                                </p:cTn>
                              </p:par>
                            </p:childTnLst>
                          </p:cTn>
                        </p:par>
                      </p:childTnLst>
                    </p:cTn>
                  </p:par>
                  <p:par>
                    <p:cTn id="19" fill="hold">
                      <p:stCondLst>
                        <p:cond delay="indefinite"/>
                      </p:stCondLst>
                      <p:childTnLst>
                        <p:par>
                          <p:cTn id="20" fill="hold">
                            <p:stCondLst>
                              <p:cond delay="0"/>
                            </p:stCondLst>
                            <p:childTnLst>
                              <p:par>
                                <p:cTn id="21" presetID="1" presetClass="mediacall" presetSubtype="0" fill="hold" nodeType="clickEffect">
                                  <p:stCondLst>
                                    <p:cond delay="0"/>
                                  </p:stCondLst>
                                  <p:childTnLst>
                                    <p:cmd type="call" cmd="playFrom(0.0)">
                                      <p:cBhvr>
                                        <p:cTn id="22" dur="1320" fill="hold"/>
                                        <p:tgtEl>
                                          <p:spTgt spid="22"/>
                                        </p:tgtEl>
                                      </p:cBhvr>
                                    </p:cmd>
                                  </p:childTnLst>
                                </p:cTn>
                              </p:par>
                            </p:childTnLst>
                          </p:cTn>
                        </p:par>
                      </p:childTnLst>
                    </p:cTn>
                  </p:par>
                  <p:par>
                    <p:cTn id="23" fill="hold">
                      <p:stCondLst>
                        <p:cond delay="indefinite"/>
                      </p:stCondLst>
                      <p:childTnLst>
                        <p:par>
                          <p:cTn id="24" fill="hold">
                            <p:stCondLst>
                              <p:cond delay="0"/>
                            </p:stCondLst>
                            <p:childTnLst>
                              <p:par>
                                <p:cTn id="25" presetID="1" presetClass="mediacall" presetSubtype="0" fill="hold" nodeType="clickEffect">
                                  <p:stCondLst>
                                    <p:cond delay="0"/>
                                  </p:stCondLst>
                                  <p:childTnLst>
                                    <p:cmd type="call" cmd="playFrom(0.0)">
                                      <p:cBhvr>
                                        <p:cTn id="26" dur="32808" fill="hold"/>
                                        <p:tgtEl>
                                          <p:spTgt spid="2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27" fill="hold" display="0">
                  <p:stCondLst>
                    <p:cond delay="indefinite"/>
                  </p:stCondLst>
                  <p:endCondLst>
                    <p:cond evt="onStopAudio" delay="0">
                      <p:tgtEl>
                        <p:sldTgt/>
                      </p:tgtEl>
                    </p:cond>
                  </p:endCondLst>
                </p:cTn>
                <p:tgtEl>
                  <p:spTgt spid="16"/>
                </p:tgtEl>
              </p:cMediaNode>
            </p:audio>
            <p:audio>
              <p:cMediaNode vol="80000">
                <p:cTn id="28" fill="hold" display="0">
                  <p:stCondLst>
                    <p:cond delay="indefinite"/>
                  </p:stCondLst>
                  <p:endCondLst>
                    <p:cond evt="onStopAudio" delay="0">
                      <p:tgtEl>
                        <p:sldTgt/>
                      </p:tgtEl>
                    </p:cond>
                  </p:endCondLst>
                </p:cTn>
                <p:tgtEl>
                  <p:spTgt spid="9"/>
                </p:tgtEl>
              </p:cMediaNode>
            </p:audio>
            <p:audio>
              <p:cMediaNode vol="80000">
                <p:cTn id="29" fill="hold" display="0">
                  <p:stCondLst>
                    <p:cond delay="indefinite"/>
                  </p:stCondLst>
                  <p:endCondLst>
                    <p:cond evt="onStopAudio" delay="0">
                      <p:tgtEl>
                        <p:sldTgt/>
                      </p:tgtEl>
                    </p:cond>
                  </p:endCondLst>
                </p:cTn>
                <p:tgtEl>
                  <p:spTgt spid="12"/>
                </p:tgtEl>
              </p:cMediaNode>
            </p:audio>
            <p:audio>
              <p:cMediaNode vol="80000">
                <p:cTn id="30" fill="hold" display="0">
                  <p:stCondLst>
                    <p:cond delay="indefinite"/>
                  </p:stCondLst>
                  <p:endCondLst>
                    <p:cond evt="onStopAudio" delay="0">
                      <p:tgtEl>
                        <p:sldTgt/>
                      </p:tgtEl>
                    </p:cond>
                  </p:endCondLst>
                </p:cTn>
                <p:tgtEl>
                  <p:spTgt spid="21"/>
                </p:tgtEl>
              </p:cMediaNode>
            </p:audio>
            <p:audio>
              <p:cMediaNode vol="80000">
                <p:cTn id="31" fill="hold" display="0">
                  <p:stCondLst>
                    <p:cond delay="indefinite"/>
                  </p:stCondLst>
                  <p:endCondLst>
                    <p:cond evt="onStopAudio" delay="0">
                      <p:tgtEl>
                        <p:sldTgt/>
                      </p:tgtEl>
                    </p:cond>
                  </p:endCondLst>
                </p:cTn>
                <p:tgtEl>
                  <p:spTgt spid="22"/>
                </p:tgtEl>
              </p:cMediaNode>
            </p:audio>
            <p:audio>
              <p:cMediaNode vol="80000">
                <p:cTn id="32" fill="hold" display="0">
                  <p:stCondLst>
                    <p:cond delay="indefinite"/>
                  </p:stCondLst>
                  <p:endCondLst>
                    <p:cond evt="onStopAudio" delay="0">
                      <p:tgtEl>
                        <p:sldTgt/>
                      </p:tgtEl>
                    </p:cond>
                  </p:endCondLst>
                </p:cTn>
                <p:tgtEl>
                  <p:spTgt spid="23"/>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2F1FC04-4C86-198B-3EC9-B9C887F12D89}"/>
              </a:ext>
            </a:extLst>
          </p:cNvPr>
          <p:cNvSpPr>
            <a:spLocks noGrp="1"/>
          </p:cNvSpPr>
          <p:nvPr>
            <p:ph type="title"/>
          </p:nvPr>
        </p:nvSpPr>
        <p:spPr/>
        <p:txBody>
          <a:bodyPr>
            <a:normAutofit fontScale="90000"/>
          </a:bodyPr>
          <a:lstStyle/>
          <a:p>
            <a:br>
              <a:rPr lang="de-DE" sz="2000" b="1" kern="100" dirty="0">
                <a:latin typeface="72 Monospace" panose="020B0509030603020204" pitchFamily="49" charset="0"/>
                <a:ea typeface="Aptos" panose="020B0004020202020204" pitchFamily="34" charset="0"/>
                <a:cs typeface="72 Monospace" panose="020B0509030603020204" pitchFamily="49" charset="0"/>
              </a:rPr>
            </a:br>
            <a:r>
              <a:rPr lang="de-DE" sz="2000" b="1" kern="100" dirty="0" err="1">
                <a:latin typeface="72 Monospace" panose="020B0509030603020204" pitchFamily="49" charset="0"/>
                <a:ea typeface="Aptos" panose="020B0004020202020204" pitchFamily="34" charset="0"/>
                <a:cs typeface="72 Monospace" panose="020B0509030603020204" pitchFamily="49" charset="0"/>
              </a:rPr>
              <a:t>Impresssum</a:t>
            </a:r>
            <a:br>
              <a:rPr lang="de-DE" sz="1600" b="1" kern="100" dirty="0">
                <a:latin typeface="72 Monospace" panose="020B0509030603020204" pitchFamily="49" charset="0"/>
                <a:ea typeface="Aptos" panose="020B0004020202020204" pitchFamily="34" charset="0"/>
                <a:cs typeface="72 Monospace" panose="020B0509030603020204" pitchFamily="49" charset="0"/>
              </a:rPr>
            </a:br>
            <a:br>
              <a:rPr lang="de-DE" sz="1600" b="1" kern="100" dirty="0">
                <a:latin typeface="72 Monospace" panose="020B0509030603020204" pitchFamily="49" charset="0"/>
                <a:ea typeface="Aptos" panose="020B0004020202020204" pitchFamily="34" charset="0"/>
                <a:cs typeface="72 Monospace" panose="020B0509030603020204" pitchFamily="49" charset="0"/>
              </a:rPr>
            </a:br>
            <a:r>
              <a:rPr lang="de-DE" sz="1800" kern="100" dirty="0">
                <a:latin typeface="Aptos" panose="020B0004020202020204"/>
                <a:ea typeface="Aptos" panose="020B0004020202020204" pitchFamily="34" charset="0"/>
                <a:cs typeface="Times New Roman (Textkörper CS)"/>
              </a:rPr>
              <a:t>Diese Präsentation ist Teil des Materialpakets: </a:t>
            </a:r>
            <a:br>
              <a:rPr lang="de-DE" sz="1800" kern="100" dirty="0">
                <a:latin typeface="Aptos" panose="020B0004020202020204"/>
                <a:ea typeface="Aptos" panose="020B0004020202020204" pitchFamily="34" charset="0"/>
                <a:cs typeface="Times New Roman (Textkörper CS)"/>
              </a:rPr>
            </a:br>
            <a:r>
              <a:rPr lang="de-DE" sz="1800" b="1" kern="100" dirty="0">
                <a:latin typeface="Aptos" panose="020B0004020202020204"/>
                <a:ea typeface="Aptos" panose="020B0004020202020204" pitchFamily="34" charset="0"/>
                <a:cs typeface="Times New Roman (Textkörper CS)"/>
              </a:rPr>
              <a:t>„Mutig, stark, beherzt: Carlo </a:t>
            </a:r>
            <a:r>
              <a:rPr lang="de-DE" sz="1800" b="1" kern="100" dirty="0" err="1">
                <a:latin typeface="Aptos" panose="020B0004020202020204"/>
                <a:ea typeface="Aptos" panose="020B0004020202020204" pitchFamily="34" charset="0"/>
                <a:cs typeface="Times New Roman (Textkörper CS)"/>
              </a:rPr>
              <a:t>Acutis</a:t>
            </a:r>
            <a:r>
              <a:rPr lang="de-DE" sz="1800" b="1" kern="100" dirty="0">
                <a:latin typeface="Aptos" panose="020B0004020202020204"/>
                <a:ea typeface="Aptos" panose="020B0004020202020204" pitchFamily="34" charset="0"/>
                <a:cs typeface="Times New Roman (Textkörper CS)"/>
              </a:rPr>
              <a:t>, der Influencer Gottes!“ </a:t>
            </a:r>
            <a:br>
              <a:rPr lang="de-DE" sz="1800" kern="100" dirty="0">
                <a:latin typeface="Aptos" panose="020B0004020202020204"/>
                <a:ea typeface="Aptos" panose="020B0004020202020204" pitchFamily="34" charset="0"/>
                <a:cs typeface="Times New Roman (Textkörper CS)"/>
              </a:rPr>
            </a:br>
            <a:br>
              <a:rPr lang="de-DE" sz="1800" kern="100" dirty="0">
                <a:latin typeface="Aptos" panose="020B0004020202020204"/>
                <a:ea typeface="Aptos" panose="020B0004020202020204" pitchFamily="34" charset="0"/>
                <a:cs typeface="Times New Roman (Textkörper CS)"/>
              </a:rPr>
            </a:br>
            <a:r>
              <a:rPr lang="de-DE" sz="1800" b="1" kern="100" dirty="0">
                <a:latin typeface="Aptos" panose="020B0004020202020204"/>
                <a:ea typeface="Aptos" panose="020B0004020202020204" pitchFamily="34" charset="0"/>
                <a:cs typeface="Times New Roman (Textkörper CS)"/>
              </a:rPr>
              <a:t>Herausgegeben von </a:t>
            </a:r>
            <a:br>
              <a:rPr lang="de-DE" sz="1800" kern="100" dirty="0">
                <a:latin typeface="Aptos" panose="020B0004020202020204"/>
                <a:ea typeface="Aptos" panose="020B0004020202020204" pitchFamily="34" charset="0"/>
                <a:cs typeface="Times New Roman (Textkörper CS)"/>
              </a:rPr>
            </a:br>
            <a:r>
              <a:rPr lang="de-DE" sz="1800" kern="100" dirty="0">
                <a:latin typeface="Aptos" panose="020B0004020202020204"/>
                <a:ea typeface="Aptos" panose="020B0004020202020204" pitchFamily="34" charset="0"/>
                <a:cs typeface="Times New Roman (Textkörper CS)"/>
              </a:rPr>
              <a:t>Institut für Religionspädagogik und Lehrkräftefortbildung in Bayern (IRL) </a:t>
            </a:r>
            <a:br>
              <a:rPr lang="de-DE" sz="1800" kern="100" dirty="0">
                <a:latin typeface="Aptos" panose="020B0004020202020204"/>
                <a:ea typeface="Aptos" panose="020B0004020202020204" pitchFamily="34" charset="0"/>
                <a:cs typeface="Times New Roman (Textkörper CS)"/>
              </a:rPr>
            </a:br>
            <a:r>
              <a:rPr lang="de-DE" sz="1800" kern="100" dirty="0">
                <a:latin typeface="Aptos" panose="020B0004020202020204"/>
                <a:ea typeface="Aptos" panose="020B0004020202020204" pitchFamily="34" charset="0"/>
                <a:cs typeface="Times New Roman (Textkörper CS)"/>
              </a:rPr>
              <a:t>Karlstraße 34 | 80333 München | www.irl-bayern.de | Juni 2026</a:t>
            </a:r>
            <a:br>
              <a:rPr lang="de-DE" sz="1800" kern="100" dirty="0">
                <a:latin typeface="Aptos" panose="020B0004020202020204"/>
                <a:ea typeface="Aptos" panose="020B0004020202020204" pitchFamily="34" charset="0"/>
                <a:cs typeface="Times New Roman (Textkörper CS)"/>
              </a:rPr>
            </a:br>
            <a:br>
              <a:rPr lang="de-DE" sz="1800" kern="100" dirty="0">
                <a:latin typeface="Aptos" panose="020B0004020202020204"/>
                <a:ea typeface="Aptos" panose="020B0004020202020204" pitchFamily="34" charset="0"/>
                <a:cs typeface="Times New Roman (Textkörper CS)"/>
              </a:rPr>
            </a:br>
            <a:r>
              <a:rPr lang="de-DE" sz="1800" b="1" kern="100" dirty="0">
                <a:latin typeface="Aptos" panose="020B0004020202020204"/>
                <a:ea typeface="Aptos" panose="020B0004020202020204" pitchFamily="34" charset="0"/>
                <a:cs typeface="Times New Roman (Textkörper CS)"/>
              </a:rPr>
              <a:t>Redaktionsleitung</a:t>
            </a:r>
            <a:br>
              <a:rPr lang="de-DE" sz="1800" kern="100" dirty="0">
                <a:latin typeface="Aptos" panose="020B0004020202020204"/>
                <a:ea typeface="Aptos" panose="020B0004020202020204" pitchFamily="34" charset="0"/>
                <a:cs typeface="Times New Roman (Textkörper CS)"/>
              </a:rPr>
            </a:br>
            <a:r>
              <a:rPr lang="de-DE" sz="1800" kern="100" dirty="0">
                <a:latin typeface="Aptos" panose="020B0004020202020204"/>
                <a:ea typeface="Aptos" panose="020B0004020202020204" pitchFamily="34" charset="0"/>
                <a:cs typeface="Times New Roman (Textkörper CS)"/>
              </a:rPr>
              <a:t>Heike Kellner-Rauch, Wissenschaftliche Referentin</a:t>
            </a:r>
            <a:br>
              <a:rPr lang="de-DE" sz="1800" kern="100" dirty="0">
                <a:latin typeface="Aptos" panose="020B0004020202020204"/>
                <a:ea typeface="Aptos" panose="020B0004020202020204" pitchFamily="34" charset="0"/>
                <a:cs typeface="Times New Roman (Textkörper CS)"/>
              </a:rPr>
            </a:br>
            <a:r>
              <a:rPr lang="de-DE" sz="1800" kern="100" dirty="0">
                <a:latin typeface="Aptos" panose="020B0004020202020204"/>
                <a:ea typeface="Aptos" panose="020B0004020202020204" pitchFamily="34" charset="0"/>
                <a:cs typeface="Times New Roman (Textkörper CS)"/>
              </a:rPr>
              <a:t>Referat für Mittelschule im IRL in Bayern</a:t>
            </a:r>
            <a:br>
              <a:rPr lang="de-DE" sz="1800" kern="100" dirty="0">
                <a:latin typeface="Aptos" panose="020B0004020202020204"/>
                <a:ea typeface="Aptos" panose="020B0004020202020204" pitchFamily="34" charset="0"/>
                <a:cs typeface="Times New Roman (Textkörper CS)"/>
              </a:rPr>
            </a:br>
            <a:br>
              <a:rPr lang="de-DE" sz="1800" kern="100" dirty="0">
                <a:latin typeface="Aptos" panose="020B0004020202020204"/>
                <a:ea typeface="Aptos" panose="020B0004020202020204" pitchFamily="34" charset="0"/>
                <a:cs typeface="Times New Roman (Textkörper CS)"/>
              </a:rPr>
            </a:br>
            <a:r>
              <a:rPr lang="de-DE" sz="1800" b="1" kern="100" dirty="0">
                <a:latin typeface="Aptos" panose="020B0004020202020204"/>
                <a:ea typeface="Aptos" panose="020B0004020202020204" pitchFamily="34" charset="0"/>
                <a:cs typeface="Times New Roman (Textkörper CS)"/>
              </a:rPr>
              <a:t>Grafisches Konzept und Layout </a:t>
            </a:r>
            <a:br>
              <a:rPr lang="de-DE" sz="1800" kern="100" dirty="0">
                <a:latin typeface="Aptos" panose="020B0004020202020204"/>
                <a:ea typeface="Aptos" panose="020B0004020202020204" pitchFamily="34" charset="0"/>
                <a:cs typeface="Times New Roman (Textkörper CS)"/>
              </a:rPr>
            </a:br>
            <a:r>
              <a:rPr lang="de-DE" sz="1800" kern="100" dirty="0">
                <a:latin typeface="Aptos" panose="020B0004020202020204"/>
                <a:ea typeface="Aptos" panose="020B0004020202020204" pitchFamily="34" charset="0"/>
                <a:cs typeface="Times New Roman (Textkörper CS)"/>
              </a:rPr>
              <a:t>Heidi Gruber | www.heidigruber.de</a:t>
            </a:r>
            <a:br>
              <a:rPr lang="de-DE" sz="1800" kern="100" dirty="0">
                <a:latin typeface="Aptos" panose="020B0004020202020204"/>
                <a:ea typeface="Aptos" panose="020B0004020202020204" pitchFamily="34" charset="0"/>
                <a:cs typeface="Times New Roman (Textkörper CS)"/>
              </a:rPr>
            </a:br>
            <a:br>
              <a:rPr lang="de-DE" sz="1800" kern="100" dirty="0">
                <a:latin typeface="Aptos" panose="020B0004020202020204"/>
                <a:ea typeface="Aptos" panose="020B0004020202020204" pitchFamily="34" charset="0"/>
                <a:cs typeface="Times New Roman (Textkörper CS)"/>
              </a:rPr>
            </a:br>
            <a:r>
              <a:rPr lang="de-DE" sz="1800" b="1" kern="100" dirty="0">
                <a:latin typeface="Aptos" panose="020B0004020202020204"/>
                <a:ea typeface="Aptos" panose="020B0004020202020204" pitchFamily="34" charset="0"/>
                <a:cs typeface="Times New Roman (Textkörper CS)"/>
              </a:rPr>
              <a:t>Verwendete Medien: </a:t>
            </a:r>
            <a:r>
              <a:rPr lang="de-DE" sz="1800" kern="100" dirty="0">
                <a:latin typeface="Aptos" panose="020B0004020202020204"/>
                <a:ea typeface="Aptos" panose="020B0004020202020204" pitchFamily="34" charset="0"/>
                <a:cs typeface="Times New Roman (Textkörper CS)"/>
              </a:rPr>
              <a:t>siehe Folie 53</a:t>
            </a:r>
            <a:br>
              <a:rPr lang="de-DE" sz="1800" kern="100" dirty="0">
                <a:latin typeface="Aptos" panose="020B0004020202020204"/>
                <a:ea typeface="Aptos" panose="020B0004020202020204" pitchFamily="34" charset="0"/>
                <a:cs typeface="Times New Roman (Textkörper CS)"/>
              </a:rPr>
            </a:br>
            <a:br>
              <a:rPr lang="de-DE" sz="1800" kern="100" dirty="0">
                <a:latin typeface="Aptos" panose="020B0004020202020204"/>
                <a:ea typeface="Aptos" panose="020B0004020202020204" pitchFamily="34" charset="0"/>
                <a:cs typeface="Times New Roman (Textkörper CS)"/>
              </a:rPr>
            </a:br>
            <a:r>
              <a:rPr lang="de-DE" sz="1800" kern="100" dirty="0">
                <a:latin typeface="Aptos" panose="020B0004020202020204"/>
                <a:ea typeface="Aptos" panose="020B0004020202020204" pitchFamily="34" charset="0"/>
                <a:cs typeface="Times New Roman (Textkörper CS)"/>
              </a:rPr>
              <a:t>Creative Commons 4.0 International Lizenz: CC BY-NC-SA 4.0 </a:t>
            </a:r>
            <a:br>
              <a:rPr lang="de-DE" sz="1800" kern="100" dirty="0">
                <a:latin typeface="Aptos" panose="020B0004020202020204"/>
                <a:ea typeface="Aptos" panose="020B0004020202020204" pitchFamily="34" charset="0"/>
                <a:cs typeface="Times New Roman (Textkörper CS)"/>
              </a:rPr>
            </a:br>
            <a:r>
              <a:rPr lang="de-DE" sz="1800" kern="100" dirty="0">
                <a:latin typeface="Aptos" panose="020B0004020202020204"/>
                <a:ea typeface="Aptos" panose="020B0004020202020204" pitchFamily="34" charset="0"/>
                <a:cs typeface="Times New Roman (Textkörper CS)"/>
              </a:rPr>
              <a:t>Link zur Lizenz: </a:t>
            </a:r>
            <a:r>
              <a:rPr lang="de-DE" sz="1800" kern="100" dirty="0">
                <a:latin typeface="Aptos" panose="020B0004020202020204"/>
                <a:ea typeface="Aptos" panose="020B0004020202020204" pitchFamily="34" charset="0"/>
                <a:cs typeface="Times New Roman (Textkörper CS)"/>
                <a:hlinkClick r:id="rId3"/>
              </a:rPr>
              <a:t>https://creativecommons.org/licenses/by-nc-sa/4.0/deed.de </a:t>
            </a:r>
            <a:br>
              <a:rPr lang="de-DE" sz="1800" kern="100" dirty="0">
                <a:latin typeface="Aptos" panose="020B0004020202020204"/>
                <a:ea typeface="Aptos" panose="020B0004020202020204" pitchFamily="34" charset="0"/>
                <a:cs typeface="Times New Roman (Textkörper CS)"/>
              </a:rPr>
            </a:br>
            <a:r>
              <a:rPr lang="de-DE" sz="1800" kern="100" dirty="0">
                <a:latin typeface="Aptos" panose="020B0004020202020204"/>
                <a:ea typeface="Aptos" panose="020B0004020202020204" pitchFamily="34" charset="0"/>
                <a:cs typeface="Times New Roman (Textkörper CS)"/>
              </a:rPr>
              <a:t>Link zum Werk: </a:t>
            </a:r>
            <a:r>
              <a:rPr lang="de-DE" sz="1800" kern="100" dirty="0">
                <a:latin typeface="Aptos" panose="020B0004020202020204"/>
                <a:ea typeface="Aptos" panose="020B0004020202020204" pitchFamily="34" charset="0"/>
                <a:cs typeface="Times New Roman (Textkörper CS)"/>
                <a:hlinkClick r:id="rId4"/>
              </a:rPr>
              <a:t>Institut für Religionspädagogik und Lehrkräftefortbildung  | Mittelschule</a:t>
            </a:r>
            <a:br>
              <a:rPr lang="de-DE" sz="1800" kern="100" dirty="0">
                <a:latin typeface="Aptos" panose="020B0004020202020204"/>
                <a:ea typeface="Aptos" panose="020B0004020202020204" pitchFamily="34" charset="0"/>
                <a:cs typeface="Times New Roman (Textkörper CS)"/>
              </a:rPr>
            </a:br>
            <a:br>
              <a:rPr lang="de-DE" sz="1800" kern="100" dirty="0">
                <a:latin typeface="Aptos" panose="020B0004020202020204"/>
                <a:ea typeface="Aptos" panose="020B0004020202020204" pitchFamily="34" charset="0"/>
                <a:cs typeface="Times New Roman (Textkörper CS)"/>
              </a:rPr>
            </a:br>
            <a:endParaRPr lang="de-DE" sz="1600" dirty="0"/>
          </a:p>
        </p:txBody>
      </p:sp>
    </p:spTree>
    <p:extLst>
      <p:ext uri="{BB962C8B-B14F-4D97-AF65-F5344CB8AC3E}">
        <p14:creationId xmlns:p14="http://schemas.microsoft.com/office/powerpoint/2010/main" val="181489310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C9359E84-DB08-664D-862C-2E0A5A092388}"/>
              </a:ext>
            </a:extLst>
          </p:cNvPr>
          <p:cNvSpPr>
            <a:spLocks noGrp="1"/>
          </p:cNvSpPr>
          <p:nvPr>
            <p:ph idx="1"/>
          </p:nvPr>
        </p:nvSpPr>
        <p:spPr>
          <a:xfrm>
            <a:off x="404191" y="284922"/>
            <a:ext cx="5691807" cy="2816088"/>
          </a:xfrm>
        </p:spPr>
        <p:txBody>
          <a:bodyPr/>
          <a:lstStyle/>
          <a:p>
            <a:pPr>
              <a:lnSpc>
                <a:spcPct val="100000"/>
              </a:lnSpc>
            </a:pPr>
            <a:r>
              <a:rPr lang="de-DE" sz="1900" u="sng" kern="100" dirty="0">
                <a:ea typeface="Aptos" panose="020B0004020202020204" pitchFamily="34" charset="0"/>
                <a:cs typeface="Times New Roman" panose="02020603050405020304" pitchFamily="18" charset="0"/>
              </a:rPr>
              <a:t>Unterstreiche</a:t>
            </a:r>
            <a:r>
              <a:rPr lang="de-DE" sz="1900" kern="100" dirty="0">
                <a:ea typeface="Aptos" panose="020B0004020202020204" pitchFamily="34" charset="0"/>
                <a:cs typeface="Times New Roman" panose="02020603050405020304" pitchFamily="18" charset="0"/>
              </a:rPr>
              <a:t> in den Aussagen über Carlo </a:t>
            </a:r>
            <a:r>
              <a:rPr lang="de-DE" sz="1900" kern="100" dirty="0" err="1">
                <a:ea typeface="Aptos" panose="020B0004020202020204" pitchFamily="34" charset="0"/>
                <a:cs typeface="Times New Roman" panose="02020603050405020304" pitchFamily="18" charset="0"/>
              </a:rPr>
              <a:t>Acutis</a:t>
            </a:r>
            <a:r>
              <a:rPr lang="de-DE" sz="1900" kern="100" dirty="0">
                <a:ea typeface="Aptos" panose="020B0004020202020204" pitchFamily="34" charset="0"/>
                <a:cs typeface="Times New Roman" panose="02020603050405020304" pitchFamily="18" charset="0"/>
              </a:rPr>
              <a:t>, </a:t>
            </a:r>
            <a:br>
              <a:rPr lang="de-DE" sz="1900" kern="100" dirty="0">
                <a:ea typeface="Aptos" panose="020B0004020202020204" pitchFamily="34" charset="0"/>
                <a:cs typeface="Times New Roman" panose="02020603050405020304" pitchFamily="18" charset="0"/>
              </a:rPr>
            </a:br>
            <a:r>
              <a:rPr lang="de-DE" sz="1900" kern="100" dirty="0">
                <a:ea typeface="Aptos" panose="020B0004020202020204" pitchFamily="34" charset="0"/>
                <a:cs typeface="Times New Roman" panose="02020603050405020304" pitchFamily="18" charset="0"/>
              </a:rPr>
              <a:t>was er </a:t>
            </a:r>
            <a:r>
              <a:rPr lang="de-DE" sz="1900" u="sng" kern="100" dirty="0">
                <a:ea typeface="Aptos" panose="020B0004020202020204" pitchFamily="34" charset="0"/>
                <a:cs typeface="Times New Roman" panose="02020603050405020304" pitchFamily="18" charset="0"/>
              </a:rPr>
              <a:t>getan</a:t>
            </a:r>
            <a:r>
              <a:rPr lang="de-DE" sz="1900" kern="100" dirty="0">
                <a:ea typeface="Aptos" panose="020B0004020202020204" pitchFamily="34" charset="0"/>
                <a:cs typeface="Times New Roman" panose="02020603050405020304" pitchFamily="18" charset="0"/>
              </a:rPr>
              <a:t> hat. </a:t>
            </a:r>
          </a:p>
          <a:p>
            <a:pPr>
              <a:lnSpc>
                <a:spcPct val="100000"/>
              </a:lnSpc>
            </a:pPr>
            <a:r>
              <a:rPr lang="de-DE" sz="1900" u="sng" kern="100" dirty="0">
                <a:ea typeface="Aptos" panose="020B0004020202020204" pitchFamily="34" charset="0"/>
                <a:cs typeface="Times New Roman" panose="02020603050405020304" pitchFamily="18" charset="0"/>
              </a:rPr>
              <a:t>Notiere</a:t>
            </a:r>
            <a:r>
              <a:rPr lang="de-DE" sz="1900" kern="100" dirty="0">
                <a:ea typeface="Aptos" panose="020B0004020202020204" pitchFamily="34" charset="0"/>
                <a:cs typeface="Times New Roman" panose="02020603050405020304" pitchFamily="18" charset="0"/>
              </a:rPr>
              <a:t> am Rand ein Stichwort, das beschreibt, was Carlo wichtig war: Was war an seinem Leben gut?</a:t>
            </a:r>
          </a:p>
          <a:p>
            <a:pPr>
              <a:lnSpc>
                <a:spcPct val="100000"/>
              </a:lnSpc>
            </a:pPr>
            <a:r>
              <a:rPr lang="de-DE" sz="1900" kern="100" dirty="0">
                <a:ea typeface="Aptos" panose="020B0004020202020204" pitchFamily="34" charset="0"/>
                <a:cs typeface="Times New Roman (Textkörper CS)"/>
              </a:rPr>
              <a:t>Finde drei #</a:t>
            </a:r>
            <a:r>
              <a:rPr lang="de-DE" sz="1900" kern="100" dirty="0" err="1">
                <a:ea typeface="Aptos" panose="020B0004020202020204" pitchFamily="34" charset="0"/>
                <a:cs typeface="Times New Roman (Textkörper CS)"/>
              </a:rPr>
              <a:t>hashtags</a:t>
            </a:r>
            <a:r>
              <a:rPr lang="de-DE" sz="1900" kern="100" dirty="0">
                <a:ea typeface="Aptos" panose="020B0004020202020204" pitchFamily="34" charset="0"/>
                <a:cs typeface="Times New Roman (Textkörper CS)"/>
              </a:rPr>
              <a:t> mit denen Du Carlo gut beschreiben könntest</a:t>
            </a:r>
          </a:p>
        </p:txBody>
      </p:sp>
      <p:sp>
        <p:nvSpPr>
          <p:cNvPr id="3" name="Inhaltsplatzhalter 1">
            <a:extLst>
              <a:ext uri="{FF2B5EF4-FFF2-40B4-BE49-F238E27FC236}">
                <a16:creationId xmlns:a16="http://schemas.microsoft.com/office/drawing/2014/main" id="{3DDDD936-0CCA-9E57-B3B1-58E334262EED}"/>
              </a:ext>
            </a:extLst>
          </p:cNvPr>
          <p:cNvSpPr txBox="1">
            <a:spLocks/>
          </p:cNvSpPr>
          <p:nvPr/>
        </p:nvSpPr>
        <p:spPr>
          <a:xfrm>
            <a:off x="404192" y="3322982"/>
            <a:ext cx="5691808" cy="3250096"/>
          </a:xfrm>
          <a:custGeom>
            <a:avLst/>
            <a:gdLst>
              <a:gd name="connsiteX0" fmla="*/ 0 w 5691808"/>
              <a:gd name="connsiteY0" fmla="*/ 0 h 3250096"/>
              <a:gd name="connsiteX1" fmla="*/ 5691808 w 5691808"/>
              <a:gd name="connsiteY1" fmla="*/ 0 h 3250096"/>
              <a:gd name="connsiteX2" fmla="*/ 5691808 w 5691808"/>
              <a:gd name="connsiteY2" fmla="*/ 3250096 h 3250096"/>
              <a:gd name="connsiteX3" fmla="*/ 0 w 5691808"/>
              <a:gd name="connsiteY3" fmla="*/ 3250096 h 3250096"/>
              <a:gd name="connsiteX4" fmla="*/ 0 w 5691808"/>
              <a:gd name="connsiteY4" fmla="*/ 0 h 3250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91808" h="3250096" fill="none" extrusionOk="0">
                <a:moveTo>
                  <a:pt x="0" y="0"/>
                </a:moveTo>
                <a:cubicBezTo>
                  <a:pt x="679205" y="-49533"/>
                  <a:pt x="3329005" y="-14809"/>
                  <a:pt x="5691808" y="0"/>
                </a:cubicBezTo>
                <a:cubicBezTo>
                  <a:pt x="5779447" y="904110"/>
                  <a:pt x="5619129" y="2911863"/>
                  <a:pt x="5691808" y="3250096"/>
                </a:cubicBezTo>
                <a:cubicBezTo>
                  <a:pt x="2991963" y="3201865"/>
                  <a:pt x="2279954" y="3334551"/>
                  <a:pt x="0" y="3250096"/>
                </a:cubicBezTo>
                <a:cubicBezTo>
                  <a:pt x="-38581" y="2531814"/>
                  <a:pt x="63341" y="1432711"/>
                  <a:pt x="0" y="0"/>
                </a:cubicBezTo>
                <a:close/>
              </a:path>
              <a:path w="5691808" h="3250096" stroke="0" extrusionOk="0">
                <a:moveTo>
                  <a:pt x="0" y="0"/>
                </a:moveTo>
                <a:cubicBezTo>
                  <a:pt x="1025363" y="118645"/>
                  <a:pt x="4121085" y="116012"/>
                  <a:pt x="5691808" y="0"/>
                </a:cubicBezTo>
                <a:cubicBezTo>
                  <a:pt x="5558926" y="817707"/>
                  <a:pt x="5776759" y="1791588"/>
                  <a:pt x="5691808" y="3250096"/>
                </a:cubicBezTo>
                <a:cubicBezTo>
                  <a:pt x="3566660" y="3384696"/>
                  <a:pt x="2481265" y="3092900"/>
                  <a:pt x="0" y="3250096"/>
                </a:cubicBezTo>
                <a:cubicBezTo>
                  <a:pt x="-20187" y="2485583"/>
                  <a:pt x="-152480" y="795594"/>
                  <a:pt x="0" y="0"/>
                </a:cubicBezTo>
                <a:close/>
              </a:path>
            </a:pathLst>
          </a:custGeom>
          <a:solidFill>
            <a:schemeClr val="bg1"/>
          </a:solidFill>
          <a:ln w="0">
            <a:solidFill>
              <a:schemeClr val="accent6">
                <a:lumMod val="20000"/>
                <a:lumOff val="80000"/>
                <a:alpha val="0"/>
              </a:schemeClr>
            </a:solidFill>
            <a:extLst>
              <a:ext uri="{C807C97D-BFC1-408E-A445-0C87EB9F89A2}">
                <ask:lineSketchStyleProps xmlns:ask="http://schemas.microsoft.com/office/drawing/2018/sketchyshapes" sd="1219033472">
                  <a:prstGeom prst="rect">
                    <a:avLst/>
                  </a:prstGeom>
                  <ask:type>
                    <ask:lineSketchCurved/>
                  </ask:type>
                </ask:lineSketchStyleProps>
              </a:ext>
            </a:extLst>
          </a:ln>
          <a:effectLst>
            <a:outerShdw blurRad="37885" dist="215899" dir="1680000" sx="96597" sy="96597" algn="ctr" rotWithShape="0">
              <a:schemeClr val="tx2">
                <a:lumMod val="75000"/>
                <a:lumOff val="25000"/>
                <a:alpha val="75000"/>
              </a:schemeClr>
            </a:outerShdw>
          </a:effectLst>
        </p:spPr>
        <p:txBody>
          <a:bodyPr vert="horz" wrap="square" lIns="180000" tIns="180000" rIns="91440" bIns="45720" rtlCol="0" anchor="t">
            <a:noAutofit/>
          </a:bodyPr>
          <a:lstStyle>
            <a:lvl1pPr marL="0" indent="-228600" algn="l" defTabSz="914400" rtl="0" eaLnBrk="1" latinLnBrk="0" hangingPunct="1">
              <a:lnSpc>
                <a:spcPct val="90000"/>
              </a:lnSpc>
              <a:spcBef>
                <a:spcPts val="1800"/>
              </a:spcBef>
              <a:buFont typeface="Arial" panose="020B0604020202020204" pitchFamily="34" charset="0"/>
              <a:buNone/>
              <a:defRPr sz="363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de-DE" sz="1900" u="sng" kern="100" dirty="0">
                <a:ea typeface="Aptos" panose="020B0004020202020204" pitchFamily="34" charset="0"/>
                <a:cs typeface="Times New Roman" panose="02020603050405020304" pitchFamily="18" charset="0"/>
              </a:rPr>
              <a:t>Unterstreiche</a:t>
            </a:r>
            <a:r>
              <a:rPr lang="de-DE" sz="1900" kern="100" dirty="0">
                <a:ea typeface="Aptos" panose="020B0004020202020204" pitchFamily="34" charset="0"/>
                <a:cs typeface="Times New Roman" panose="02020603050405020304" pitchFamily="18" charset="0"/>
              </a:rPr>
              <a:t> in den Aussagen über Carlo </a:t>
            </a:r>
            <a:r>
              <a:rPr lang="de-DE" sz="1900" kern="100" dirty="0" err="1">
                <a:ea typeface="Aptos" panose="020B0004020202020204" pitchFamily="34" charset="0"/>
                <a:cs typeface="Times New Roman" panose="02020603050405020304" pitchFamily="18" charset="0"/>
              </a:rPr>
              <a:t>Acutis</a:t>
            </a:r>
            <a:r>
              <a:rPr lang="de-DE" sz="1900" kern="100" dirty="0">
                <a:ea typeface="Aptos" panose="020B0004020202020204" pitchFamily="34" charset="0"/>
                <a:cs typeface="Times New Roman" panose="02020603050405020304" pitchFamily="18" charset="0"/>
              </a:rPr>
              <a:t>, was er </a:t>
            </a:r>
            <a:r>
              <a:rPr lang="de-DE" sz="1900" u="sng" kern="100" dirty="0">
                <a:ea typeface="Aptos" panose="020B0004020202020204" pitchFamily="34" charset="0"/>
                <a:cs typeface="Times New Roman" panose="02020603050405020304" pitchFamily="18" charset="0"/>
              </a:rPr>
              <a:t>getan</a:t>
            </a:r>
            <a:r>
              <a:rPr lang="de-DE" sz="1900" kern="100" dirty="0">
                <a:ea typeface="Aptos" panose="020B0004020202020204" pitchFamily="34" charset="0"/>
                <a:cs typeface="Times New Roman" panose="02020603050405020304" pitchFamily="18" charset="0"/>
              </a:rPr>
              <a:t> hat. </a:t>
            </a:r>
          </a:p>
          <a:p>
            <a:pPr>
              <a:lnSpc>
                <a:spcPct val="100000"/>
              </a:lnSpc>
            </a:pPr>
            <a:r>
              <a:rPr lang="de-DE" sz="1900" u="sng" kern="100" dirty="0">
                <a:ea typeface="Aptos" panose="020B0004020202020204" pitchFamily="34" charset="0"/>
                <a:cs typeface="Times New Roman" panose="02020603050405020304" pitchFamily="18" charset="0"/>
              </a:rPr>
              <a:t>Notiere</a:t>
            </a:r>
            <a:r>
              <a:rPr lang="de-DE" sz="1900" kern="100" dirty="0">
                <a:ea typeface="Aptos" panose="020B0004020202020204" pitchFamily="34" charset="0"/>
                <a:cs typeface="Times New Roman" panose="02020603050405020304" pitchFamily="18" charset="0"/>
              </a:rPr>
              <a:t> am Rand ein Stichwort, das beschreibt, was Carlo wichtig war: Was war an seinem Leben gut?</a:t>
            </a:r>
          </a:p>
          <a:p>
            <a:pPr>
              <a:lnSpc>
                <a:spcPct val="100000"/>
              </a:lnSpc>
            </a:pPr>
            <a:r>
              <a:rPr lang="de-DE" sz="1900" kern="100" dirty="0">
                <a:ea typeface="Aptos" panose="020B0004020202020204" pitchFamily="34" charset="0"/>
                <a:cs typeface="Times New Roman" panose="02020603050405020304" pitchFamily="18" charset="0"/>
              </a:rPr>
              <a:t>Fasse in einem </a:t>
            </a:r>
            <a:r>
              <a:rPr lang="de-DE" sz="1900" u="sng" kern="100" dirty="0">
                <a:ea typeface="Aptos" panose="020B0004020202020204" pitchFamily="34" charset="0"/>
                <a:cs typeface="Times New Roman" panose="02020603050405020304" pitchFamily="18" charset="0"/>
              </a:rPr>
              <a:t>eigenen Text</a:t>
            </a:r>
            <a:r>
              <a:rPr lang="de-DE" sz="1900" kern="100" dirty="0">
                <a:ea typeface="Aptos" panose="020B0004020202020204" pitchFamily="34" charset="0"/>
                <a:cs typeface="Times New Roman" panose="02020603050405020304" pitchFamily="18" charset="0"/>
              </a:rPr>
              <a:t> zusammen, was am Leben von Carlo gut war, so dass er von sich sagen kann: „Ich habe keine Minute meines Lebens verschwendet!“</a:t>
            </a:r>
            <a:endParaRPr lang="de-DE" sz="1900" kern="100" dirty="0">
              <a:ea typeface="Aptos" panose="020B0004020202020204" pitchFamily="34" charset="0"/>
              <a:cs typeface="Times New Roman (Textkörper CS)"/>
            </a:endParaRPr>
          </a:p>
        </p:txBody>
      </p:sp>
      <p:sp>
        <p:nvSpPr>
          <p:cNvPr id="4" name="Inhaltsplatzhalter 1">
            <a:extLst>
              <a:ext uri="{FF2B5EF4-FFF2-40B4-BE49-F238E27FC236}">
                <a16:creationId xmlns:a16="http://schemas.microsoft.com/office/drawing/2014/main" id="{7EB74141-B001-DF6C-258B-ED384F2F990B}"/>
              </a:ext>
            </a:extLst>
          </p:cNvPr>
          <p:cNvSpPr txBox="1">
            <a:spLocks/>
          </p:cNvSpPr>
          <p:nvPr/>
        </p:nvSpPr>
        <p:spPr>
          <a:xfrm>
            <a:off x="6937513" y="1500808"/>
            <a:ext cx="4850295" cy="4744279"/>
          </a:xfrm>
          <a:custGeom>
            <a:avLst/>
            <a:gdLst>
              <a:gd name="connsiteX0" fmla="*/ 0 w 4850295"/>
              <a:gd name="connsiteY0" fmla="*/ 0 h 4744279"/>
              <a:gd name="connsiteX1" fmla="*/ 4850295 w 4850295"/>
              <a:gd name="connsiteY1" fmla="*/ 0 h 4744279"/>
              <a:gd name="connsiteX2" fmla="*/ 4850295 w 4850295"/>
              <a:gd name="connsiteY2" fmla="*/ 4744279 h 4744279"/>
              <a:gd name="connsiteX3" fmla="*/ 0 w 4850295"/>
              <a:gd name="connsiteY3" fmla="*/ 4744279 h 4744279"/>
              <a:gd name="connsiteX4" fmla="*/ 0 w 4850295"/>
              <a:gd name="connsiteY4" fmla="*/ 0 h 47442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50295" h="4744279" fill="none" extrusionOk="0">
                <a:moveTo>
                  <a:pt x="0" y="0"/>
                </a:moveTo>
                <a:cubicBezTo>
                  <a:pt x="499469" y="-49533"/>
                  <a:pt x="3422222" y="-14809"/>
                  <a:pt x="4850295" y="0"/>
                </a:cubicBezTo>
                <a:cubicBezTo>
                  <a:pt x="4937934" y="2356719"/>
                  <a:pt x="4777616" y="3926879"/>
                  <a:pt x="4850295" y="4744279"/>
                </a:cubicBezTo>
                <a:cubicBezTo>
                  <a:pt x="2563437" y="4696048"/>
                  <a:pt x="1795652" y="4828734"/>
                  <a:pt x="0" y="4744279"/>
                </a:cubicBezTo>
                <a:cubicBezTo>
                  <a:pt x="-38581" y="2661194"/>
                  <a:pt x="63341" y="684472"/>
                  <a:pt x="0" y="0"/>
                </a:cubicBezTo>
                <a:close/>
              </a:path>
              <a:path w="4850295" h="4744279" stroke="0" extrusionOk="0">
                <a:moveTo>
                  <a:pt x="0" y="0"/>
                </a:moveTo>
                <a:cubicBezTo>
                  <a:pt x="2120625" y="118645"/>
                  <a:pt x="2923657" y="116012"/>
                  <a:pt x="4850295" y="0"/>
                </a:cubicBezTo>
                <a:cubicBezTo>
                  <a:pt x="4717413" y="1061732"/>
                  <a:pt x="4935246" y="3692239"/>
                  <a:pt x="4850295" y="4744279"/>
                </a:cubicBezTo>
                <a:cubicBezTo>
                  <a:pt x="2462227" y="4878879"/>
                  <a:pt x="732858" y="4587083"/>
                  <a:pt x="0" y="4744279"/>
                </a:cubicBezTo>
                <a:cubicBezTo>
                  <a:pt x="-20187" y="3257576"/>
                  <a:pt x="-152480" y="535111"/>
                  <a:pt x="0" y="0"/>
                </a:cubicBezTo>
                <a:close/>
              </a:path>
            </a:pathLst>
          </a:custGeom>
          <a:solidFill>
            <a:schemeClr val="bg1"/>
          </a:solidFill>
          <a:ln w="0">
            <a:solidFill>
              <a:schemeClr val="accent6">
                <a:lumMod val="20000"/>
                <a:lumOff val="80000"/>
                <a:alpha val="0"/>
              </a:schemeClr>
            </a:solidFill>
            <a:extLst>
              <a:ext uri="{C807C97D-BFC1-408E-A445-0C87EB9F89A2}">
                <ask:lineSketchStyleProps xmlns:ask="http://schemas.microsoft.com/office/drawing/2018/sketchyshapes" sd="1219033472">
                  <a:prstGeom prst="rect">
                    <a:avLst/>
                  </a:prstGeom>
                  <ask:type>
                    <ask:lineSketchCurved/>
                  </ask:type>
                </ask:lineSketchStyleProps>
              </a:ext>
            </a:extLst>
          </a:ln>
          <a:effectLst>
            <a:outerShdw blurRad="37885" dist="215899" dir="2160000" sx="96597" sy="96597" algn="ctr" rotWithShape="0">
              <a:schemeClr val="tx2">
                <a:lumMod val="75000"/>
                <a:lumOff val="25000"/>
                <a:alpha val="75000"/>
              </a:schemeClr>
            </a:outerShdw>
          </a:effectLst>
        </p:spPr>
        <p:txBody>
          <a:bodyPr vert="horz" wrap="square" lIns="180000" tIns="180000" rIns="91440" bIns="45720" rtlCol="0" anchor="t">
            <a:noAutofit/>
          </a:bodyPr>
          <a:lstStyle>
            <a:lvl1pPr marL="0" indent="-228600" algn="l" defTabSz="914400" rtl="0" eaLnBrk="1" latinLnBrk="0" hangingPunct="1">
              <a:lnSpc>
                <a:spcPct val="90000"/>
              </a:lnSpc>
              <a:spcBef>
                <a:spcPts val="1800"/>
              </a:spcBef>
              <a:buFont typeface="Arial" panose="020B0604020202020204" pitchFamily="34" charset="0"/>
              <a:buNone/>
              <a:defRPr sz="363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de-DE" sz="2000" kern="100" dirty="0">
                <a:latin typeface="Aptos" panose="020B0004020202020204" pitchFamily="34" charset="0"/>
                <a:ea typeface="Aptos" panose="020B0004020202020204" pitchFamily="34" charset="0"/>
                <a:cs typeface="Times New Roman (Textkörper CS)"/>
              </a:rPr>
              <a:t>Sprecht miteinander:</a:t>
            </a:r>
            <a:br>
              <a:rPr lang="de-DE" sz="2000" kern="100" dirty="0">
                <a:latin typeface="Arial" panose="020B0604020202020204" pitchFamily="34" charset="0"/>
                <a:ea typeface="Aptos" panose="020B0004020202020204" pitchFamily="34" charset="0"/>
                <a:cs typeface="Times New Roman (Textkörper CS)"/>
              </a:rPr>
            </a:br>
            <a:r>
              <a:rPr lang="de-DE" sz="2000" b="1" kern="100" dirty="0">
                <a:latin typeface="Aptos" panose="020B0004020202020204" pitchFamily="34" charset="0"/>
                <a:ea typeface="Aptos" panose="020B0004020202020204" pitchFamily="34" charset="0"/>
                <a:cs typeface="Times New Roman (Textkörper CS)"/>
              </a:rPr>
              <a:t>Was ist ein gutes Leben?</a:t>
            </a:r>
            <a:endParaRPr lang="de-DE" sz="2000" b="1" kern="100" dirty="0">
              <a:latin typeface="Arial" panose="020B0604020202020204" pitchFamily="34" charset="0"/>
              <a:ea typeface="Aptos" panose="020B0004020202020204" pitchFamily="34" charset="0"/>
              <a:cs typeface="Times New Roman (Textkörper CS)"/>
            </a:endParaRPr>
          </a:p>
          <a:p>
            <a:pPr>
              <a:lnSpc>
                <a:spcPct val="100000"/>
              </a:lnSpc>
            </a:pPr>
            <a:r>
              <a:rPr lang="de-DE" sz="2000" kern="100" dirty="0">
                <a:latin typeface="Aptos" panose="020B0004020202020204" pitchFamily="34" charset="0"/>
                <a:ea typeface="Aptos" panose="020B0004020202020204" pitchFamily="34" charset="0"/>
                <a:cs typeface="Times New Roman (Textkörper CS)"/>
              </a:rPr>
              <a:t>Stellt euch gegenseitig die #</a:t>
            </a:r>
            <a:r>
              <a:rPr lang="de-DE" sz="2000" kern="100" dirty="0" err="1">
                <a:latin typeface="Aptos" panose="020B0004020202020204" pitchFamily="34" charset="0"/>
                <a:ea typeface="Aptos" panose="020B0004020202020204" pitchFamily="34" charset="0"/>
                <a:cs typeface="Times New Roman (Textkörper CS)"/>
              </a:rPr>
              <a:t>hashtags</a:t>
            </a:r>
            <a:r>
              <a:rPr lang="de-DE" sz="2000" kern="100" dirty="0">
                <a:latin typeface="Aptos" panose="020B0004020202020204" pitchFamily="34" charset="0"/>
                <a:ea typeface="Aptos" panose="020B0004020202020204" pitchFamily="34" charset="0"/>
                <a:cs typeface="Times New Roman (Textkörper CS)"/>
              </a:rPr>
              <a:t> </a:t>
            </a:r>
            <a:br>
              <a:rPr lang="de-DE" sz="2000" kern="100" dirty="0">
                <a:latin typeface="Aptos" panose="020B0004020202020204" pitchFamily="34" charset="0"/>
                <a:ea typeface="Aptos" panose="020B0004020202020204" pitchFamily="34" charset="0"/>
                <a:cs typeface="Times New Roman (Textkörper CS)"/>
              </a:rPr>
            </a:br>
            <a:r>
              <a:rPr lang="de-DE" sz="2000" kern="100" dirty="0">
                <a:latin typeface="Aptos" panose="020B0004020202020204" pitchFamily="34" charset="0"/>
                <a:ea typeface="Aptos" panose="020B0004020202020204" pitchFamily="34" charset="0"/>
                <a:cs typeface="Times New Roman (Textkörper CS)"/>
              </a:rPr>
              <a:t>vor und überlegt:</a:t>
            </a:r>
            <a:r>
              <a:rPr lang="de-DE" sz="2000" kern="100" dirty="0">
                <a:latin typeface="Arial" panose="020B0604020202020204" pitchFamily="34" charset="0"/>
                <a:ea typeface="Aptos" panose="020B0004020202020204" pitchFamily="34" charset="0"/>
                <a:cs typeface="Times New Roman (Textkörper CS)"/>
              </a:rPr>
              <a:t> </a:t>
            </a:r>
            <a:br>
              <a:rPr lang="de-DE" sz="2000" kern="100" dirty="0">
                <a:latin typeface="Arial" panose="020B0604020202020204" pitchFamily="34" charset="0"/>
                <a:ea typeface="Aptos" panose="020B0004020202020204" pitchFamily="34" charset="0"/>
                <a:cs typeface="Times New Roman (Textkörper CS)"/>
              </a:rPr>
            </a:br>
            <a:r>
              <a:rPr lang="de-DE" sz="2000" kern="100" dirty="0">
                <a:latin typeface="Aptos" panose="020B0004020202020204" pitchFamily="34" charset="0"/>
                <a:ea typeface="Aptos" panose="020B0004020202020204" pitchFamily="34" charset="0"/>
                <a:cs typeface="Times New Roman (Textkörper CS)"/>
              </a:rPr>
              <a:t>Wie ist Carlos gutes Leben?</a:t>
            </a:r>
            <a:endParaRPr lang="de-DE" sz="2000" kern="100" dirty="0">
              <a:latin typeface="Arial" panose="020B0604020202020204" pitchFamily="34" charset="0"/>
              <a:ea typeface="Aptos" panose="020B0004020202020204" pitchFamily="34" charset="0"/>
              <a:cs typeface="Times New Roman (Textkörper CS)"/>
            </a:endParaRPr>
          </a:p>
          <a:p>
            <a:pPr>
              <a:lnSpc>
                <a:spcPct val="100000"/>
              </a:lnSpc>
            </a:pPr>
            <a:r>
              <a:rPr lang="de-DE" sz="2000" kern="100" dirty="0">
                <a:latin typeface="Aptos" panose="020B0004020202020204" pitchFamily="34" charset="0"/>
                <a:ea typeface="Aptos" panose="020B0004020202020204" pitchFamily="34" charset="0"/>
                <a:cs typeface="Times New Roman (Textkörper CS)"/>
              </a:rPr>
              <a:t>Wie sähe heute seine Bio in Instagram </a:t>
            </a:r>
            <a:br>
              <a:rPr lang="de-DE" sz="2000" kern="100" dirty="0">
                <a:latin typeface="Aptos" panose="020B0004020202020204" pitchFamily="34" charset="0"/>
                <a:ea typeface="Aptos" panose="020B0004020202020204" pitchFamily="34" charset="0"/>
                <a:cs typeface="Times New Roman (Textkörper CS)"/>
              </a:rPr>
            </a:br>
            <a:r>
              <a:rPr lang="de-DE" sz="2000" kern="100" dirty="0">
                <a:latin typeface="Aptos" panose="020B0004020202020204" pitchFamily="34" charset="0"/>
                <a:ea typeface="Aptos" panose="020B0004020202020204" pitchFamily="34" charset="0"/>
                <a:cs typeface="Times New Roman (Textkörper CS)"/>
              </a:rPr>
              <a:t>oder TikTok aus? </a:t>
            </a:r>
            <a:br>
              <a:rPr lang="de-DE" sz="2000" kern="100" dirty="0">
                <a:latin typeface="Aptos" panose="020B0004020202020204" pitchFamily="34" charset="0"/>
                <a:ea typeface="Aptos" panose="020B0004020202020204" pitchFamily="34" charset="0"/>
                <a:cs typeface="Times New Roman (Textkörper CS)"/>
              </a:rPr>
            </a:br>
            <a:r>
              <a:rPr lang="de-DE" sz="2000" kern="100" dirty="0">
                <a:latin typeface="Aptos" panose="020B0004020202020204" pitchFamily="34" charset="0"/>
                <a:ea typeface="Aptos" panose="020B0004020202020204" pitchFamily="34" charset="0"/>
                <a:cs typeface="Times New Roman (Textkörper CS)"/>
              </a:rPr>
              <a:t>Findet den einen guten Satz, mit dem </a:t>
            </a:r>
            <a:br>
              <a:rPr lang="de-DE" sz="2000" kern="100" dirty="0">
                <a:latin typeface="Aptos" panose="020B0004020202020204" pitchFamily="34" charset="0"/>
                <a:ea typeface="Aptos" panose="020B0004020202020204" pitchFamily="34" charset="0"/>
                <a:cs typeface="Times New Roman (Textkörper CS)"/>
              </a:rPr>
            </a:br>
            <a:r>
              <a:rPr lang="de-DE" sz="2000" kern="100" dirty="0">
                <a:latin typeface="Aptos" panose="020B0004020202020204" pitchFamily="34" charset="0"/>
                <a:ea typeface="Aptos" panose="020B0004020202020204" pitchFamily="34" charset="0"/>
                <a:cs typeface="Times New Roman (Textkörper CS)"/>
              </a:rPr>
              <a:t>Carlo </a:t>
            </a:r>
            <a:r>
              <a:rPr lang="de-DE" sz="2000" kern="100" dirty="0" err="1">
                <a:latin typeface="Aptos" panose="020B0004020202020204" pitchFamily="34" charset="0"/>
                <a:ea typeface="Aptos" panose="020B0004020202020204" pitchFamily="34" charset="0"/>
                <a:cs typeface="Times New Roman (Textkörper CS)"/>
              </a:rPr>
              <a:t>Acutis</a:t>
            </a:r>
            <a:r>
              <a:rPr lang="de-DE" sz="2000" kern="100" dirty="0">
                <a:latin typeface="Aptos" panose="020B0004020202020204" pitchFamily="34" charset="0"/>
                <a:ea typeface="Aptos" panose="020B0004020202020204" pitchFamily="34" charset="0"/>
                <a:cs typeface="Times New Roman (Textkörper CS)"/>
              </a:rPr>
              <a:t> treffend  beschrieben wäre! </a:t>
            </a:r>
            <a:br>
              <a:rPr lang="de-DE" sz="2000" kern="100" dirty="0">
                <a:latin typeface="Aptos" panose="020B0004020202020204" pitchFamily="34" charset="0"/>
                <a:ea typeface="Aptos" panose="020B0004020202020204" pitchFamily="34" charset="0"/>
                <a:cs typeface="Times New Roman (Textkörper CS)"/>
              </a:rPr>
            </a:br>
            <a:r>
              <a:rPr lang="de-DE" sz="2000" kern="100" dirty="0">
                <a:latin typeface="Aptos" panose="020B0004020202020204" pitchFamily="34" charset="0"/>
                <a:ea typeface="Aptos" panose="020B0004020202020204" pitchFamily="34" charset="0"/>
                <a:cs typeface="Times New Roman (Textkörper CS)"/>
              </a:rPr>
              <a:t>Schreibe ihn auf!</a:t>
            </a:r>
            <a:endParaRPr lang="de-DE" sz="2000" kern="100" dirty="0">
              <a:latin typeface="Arial" panose="020B0604020202020204" pitchFamily="34" charset="0"/>
              <a:ea typeface="Aptos" panose="020B0004020202020204" pitchFamily="34" charset="0"/>
              <a:cs typeface="Times New Roman (Textkörper CS)"/>
            </a:endParaRPr>
          </a:p>
          <a:p>
            <a:pPr>
              <a:lnSpc>
                <a:spcPct val="100000"/>
              </a:lnSpc>
            </a:pPr>
            <a:r>
              <a:rPr lang="de-DE" sz="2000" kern="100" dirty="0">
                <a:latin typeface="Aptos" panose="020B0004020202020204" pitchFamily="34" charset="0"/>
                <a:ea typeface="Aptos" panose="020B0004020202020204" pitchFamily="34" charset="0"/>
                <a:cs typeface="Times New Roman (Textkörper CS)"/>
              </a:rPr>
              <a:t>Habt ihr eine Vermutung,, weshalb er so </a:t>
            </a:r>
            <a:br>
              <a:rPr lang="de-DE" sz="2000" kern="100" dirty="0">
                <a:latin typeface="Aptos" panose="020B0004020202020204" pitchFamily="34" charset="0"/>
                <a:ea typeface="Aptos" panose="020B0004020202020204" pitchFamily="34" charset="0"/>
                <a:cs typeface="Times New Roman (Textkörper CS)"/>
              </a:rPr>
            </a:br>
            <a:r>
              <a:rPr lang="de-DE" sz="2000" kern="100" dirty="0">
                <a:latin typeface="Aptos" panose="020B0004020202020204" pitchFamily="34" charset="0"/>
                <a:ea typeface="Aptos" panose="020B0004020202020204" pitchFamily="34" charset="0"/>
                <a:cs typeface="Times New Roman (Textkörper CS)"/>
              </a:rPr>
              <a:t>gelebt hat? Erzählt davon in der Klasse!</a:t>
            </a:r>
            <a:endParaRPr lang="de-DE" sz="2000" kern="100" dirty="0">
              <a:latin typeface="Arial" panose="020B0604020202020204" pitchFamily="34" charset="0"/>
              <a:ea typeface="Aptos" panose="020B0004020202020204" pitchFamily="34" charset="0"/>
              <a:cs typeface="Times New Roman (Textkörper CS)"/>
            </a:endParaRPr>
          </a:p>
        </p:txBody>
      </p:sp>
      <p:pic>
        <p:nvPicPr>
          <p:cNvPr id="14" name="Grafik 13" descr="Ein Bild, das Clipart, Zeichnung, Darstellung, Design enthält.&#10;&#10;KI-generierte Inhalte können fehlerhaft sein.">
            <a:extLst>
              <a:ext uri="{FF2B5EF4-FFF2-40B4-BE49-F238E27FC236}">
                <a16:creationId xmlns:a16="http://schemas.microsoft.com/office/drawing/2014/main" id="{9BC0B293-5231-0063-CCAB-650718D40984}"/>
              </a:ext>
            </a:extLst>
          </p:cNvPr>
          <p:cNvPicPr>
            <a:picLocks noChangeAspect="1"/>
          </p:cNvPicPr>
          <p:nvPr/>
        </p:nvPicPr>
        <p:blipFill>
          <a:blip r:embed="rId3"/>
          <a:stretch>
            <a:fillRect/>
          </a:stretch>
        </p:blipFill>
        <p:spPr>
          <a:xfrm>
            <a:off x="5160991" y="2097097"/>
            <a:ext cx="715194" cy="776681"/>
          </a:xfrm>
          <a:prstGeom prst="rect">
            <a:avLst/>
          </a:prstGeom>
        </p:spPr>
      </p:pic>
      <p:pic>
        <p:nvPicPr>
          <p:cNvPr id="15" name="Grafik 14" descr="Ein Bild, das Clipart, Zeichnung, Darstellung, Design enthält.&#10;&#10;KI-generierte Inhalte können fehlerhaft sein.">
            <a:extLst>
              <a:ext uri="{FF2B5EF4-FFF2-40B4-BE49-F238E27FC236}">
                <a16:creationId xmlns:a16="http://schemas.microsoft.com/office/drawing/2014/main" id="{BF8005EE-0581-B07C-5099-132365E3DC27}"/>
              </a:ext>
            </a:extLst>
          </p:cNvPr>
          <p:cNvPicPr>
            <a:picLocks noChangeAspect="1"/>
          </p:cNvPicPr>
          <p:nvPr/>
        </p:nvPicPr>
        <p:blipFill>
          <a:blip r:embed="rId3"/>
          <a:stretch>
            <a:fillRect/>
          </a:stretch>
        </p:blipFill>
        <p:spPr>
          <a:xfrm>
            <a:off x="5281450" y="5695746"/>
            <a:ext cx="715194" cy="776681"/>
          </a:xfrm>
          <a:prstGeom prst="rect">
            <a:avLst/>
          </a:prstGeom>
        </p:spPr>
      </p:pic>
      <p:pic>
        <p:nvPicPr>
          <p:cNvPr id="8" name="Grafik 7">
            <a:extLst>
              <a:ext uri="{FF2B5EF4-FFF2-40B4-BE49-F238E27FC236}">
                <a16:creationId xmlns:a16="http://schemas.microsoft.com/office/drawing/2014/main" id="{F981FDD7-E637-4795-79E3-EE8546B99400}"/>
              </a:ext>
            </a:extLst>
          </p:cNvPr>
          <p:cNvPicPr>
            <a:picLocks noChangeAspect="1"/>
          </p:cNvPicPr>
          <p:nvPr/>
        </p:nvPicPr>
        <p:blipFill>
          <a:blip r:embed="rId4">
            <a:extLst>
              <a:ext uri="{BEBA8EAE-BF5A-486C-A8C5-ECC9F3942E4B}">
                <a14:imgProps xmlns:a14="http://schemas.microsoft.com/office/drawing/2010/main">
                  <a14:imgLayer r:embed="rId5">
                    <a14:imgEffect>
                      <a14:sharpenSoften amount="-50000"/>
                    </a14:imgEffect>
                    <a14:imgEffect>
                      <a14:brightnessContrast contrast="-40000"/>
                    </a14:imgEffect>
                  </a14:imgLayer>
                </a14:imgProps>
              </a:ext>
            </a:extLst>
          </a:blip>
          <a:stretch>
            <a:fillRect/>
          </a:stretch>
        </p:blipFill>
        <p:spPr>
          <a:xfrm>
            <a:off x="10632985" y="1635164"/>
            <a:ext cx="887360" cy="764695"/>
          </a:xfrm>
          <a:prstGeom prst="rect">
            <a:avLst/>
          </a:prstGeom>
        </p:spPr>
      </p:pic>
    </p:spTree>
    <p:extLst>
      <p:ext uri="{BB962C8B-B14F-4D97-AF65-F5344CB8AC3E}">
        <p14:creationId xmlns:p14="http://schemas.microsoft.com/office/powerpoint/2010/main" val="420985829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CA02E7F0-7439-99F2-E302-A668B76DB26A}"/>
              </a:ext>
            </a:extLst>
          </p:cNvPr>
          <p:cNvSpPr>
            <a:spLocks noGrp="1"/>
          </p:cNvSpPr>
          <p:nvPr>
            <p:ph idx="1"/>
          </p:nvPr>
        </p:nvSpPr>
        <p:spPr>
          <a:xfrm>
            <a:off x="1928191" y="1065144"/>
            <a:ext cx="8335617" cy="4727712"/>
          </a:xfrm>
        </p:spPr>
        <p:txBody>
          <a:bodyPr/>
          <a:lstStyle/>
          <a:p>
            <a:r>
              <a:rPr lang="de-DE" sz="4000" b="1" kern="100" dirty="0">
                <a:ea typeface="Aptos" panose="020B0004020202020204" pitchFamily="34" charset="0"/>
                <a:cs typeface="Times New Roman (Textkörper CS)"/>
              </a:rPr>
              <a:t>Nimm Stellung!</a:t>
            </a:r>
            <a:br>
              <a:rPr lang="de-DE" sz="4000" b="1" kern="100" dirty="0">
                <a:ea typeface="Aptos" panose="020B0004020202020204" pitchFamily="34" charset="0"/>
                <a:cs typeface="Times New Roman (Textkörper CS)"/>
              </a:rPr>
            </a:br>
            <a:endParaRPr lang="de-DE" sz="4000" kern="100" dirty="0">
              <a:ea typeface="Aptos" panose="020B0004020202020204" pitchFamily="34" charset="0"/>
              <a:cs typeface="Times New Roman (Textkörper CS)"/>
            </a:endParaRPr>
          </a:p>
          <a:p>
            <a:pPr marL="342900" indent="-571500">
              <a:buFont typeface="Arial" panose="020B0604020202020204" pitchFamily="34" charset="0"/>
              <a:buChar char="•"/>
            </a:pPr>
            <a:r>
              <a:rPr lang="de-DE" sz="4000" kern="100" dirty="0">
                <a:ea typeface="Aptos" panose="020B0004020202020204" pitchFamily="34" charset="0"/>
                <a:cs typeface="Times New Roman (Textkörper CS)"/>
              </a:rPr>
              <a:t>Was findest Du stark an Carlo?</a:t>
            </a:r>
          </a:p>
          <a:p>
            <a:pPr marL="342900" indent="-571500">
              <a:buFont typeface="Arial" panose="020B0604020202020204" pitchFamily="34" charset="0"/>
              <a:buChar char="•"/>
            </a:pPr>
            <a:r>
              <a:rPr lang="de-DE" sz="4000" kern="100" dirty="0">
                <a:ea typeface="Aptos" panose="020B0004020202020204" pitchFamily="34" charset="0"/>
                <a:cs typeface="Times New Roman (Textkörper CS)"/>
              </a:rPr>
              <a:t>Was verwundert Dich? </a:t>
            </a:r>
          </a:p>
          <a:p>
            <a:pPr marL="342900" indent="-571500">
              <a:buFont typeface="Arial" panose="020B0604020202020204" pitchFamily="34" charset="0"/>
              <a:buChar char="•"/>
            </a:pPr>
            <a:r>
              <a:rPr lang="de-DE" sz="4000" kern="100" dirty="0">
                <a:ea typeface="Aptos" panose="020B0004020202020204" pitchFamily="34" charset="0"/>
                <a:cs typeface="Times New Roman (Textkörper CS)"/>
              </a:rPr>
              <a:t>Was war ihm wichtig? </a:t>
            </a:r>
          </a:p>
          <a:p>
            <a:pPr marL="342900" indent="-571500">
              <a:buFont typeface="Arial" panose="020B0604020202020204" pitchFamily="34" charset="0"/>
              <a:buChar char="•"/>
            </a:pPr>
            <a:r>
              <a:rPr lang="de-DE" sz="4000" kern="100" dirty="0">
                <a:ea typeface="Aptos" panose="020B0004020202020204" pitchFamily="34" charset="0"/>
                <a:cs typeface="Times New Roman (Textkörper CS)"/>
              </a:rPr>
              <a:t>Was war gut an seinem Leben? </a:t>
            </a:r>
          </a:p>
        </p:txBody>
      </p:sp>
    </p:spTree>
    <p:extLst>
      <p:ext uri="{BB962C8B-B14F-4D97-AF65-F5344CB8AC3E}">
        <p14:creationId xmlns:p14="http://schemas.microsoft.com/office/powerpoint/2010/main" val="366846230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pattFill prst="pct90">
          <a:fgClr>
            <a:srgbClr val="92D050"/>
          </a:fgClr>
          <a:bgClr>
            <a:schemeClr val="bg1"/>
          </a:bgClr>
        </a:patt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0179422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EF05AB-E299-0689-07AC-7229853ACACB}"/>
            </a:ext>
          </a:extLst>
        </p:cNvPr>
        <p:cNvGrpSpPr/>
        <p:nvPr/>
      </p:nvGrpSpPr>
      <p:grpSpPr>
        <a:xfrm>
          <a:off x="0" y="0"/>
          <a:ext cx="0" cy="0"/>
          <a:chOff x="0" y="0"/>
          <a:chExt cx="0" cy="0"/>
        </a:xfrm>
      </p:grpSpPr>
      <p:sp>
        <p:nvSpPr>
          <p:cNvPr id="2" name="Inhaltsplatzhalter 1">
            <a:extLst>
              <a:ext uri="{FF2B5EF4-FFF2-40B4-BE49-F238E27FC236}">
                <a16:creationId xmlns:a16="http://schemas.microsoft.com/office/drawing/2014/main" id="{13F8F3C6-E72E-E1FC-5E79-7B9C4087C73D}"/>
              </a:ext>
            </a:extLst>
          </p:cNvPr>
          <p:cNvSpPr>
            <a:spLocks noGrp="1"/>
          </p:cNvSpPr>
          <p:nvPr>
            <p:ph idx="1"/>
          </p:nvPr>
        </p:nvSpPr>
        <p:spPr>
          <a:xfrm>
            <a:off x="1404022" y="1308653"/>
            <a:ext cx="5483087" cy="5137614"/>
          </a:xfrm>
        </p:spPr>
        <p:txBody>
          <a:bodyPr/>
          <a:lstStyle/>
          <a:p>
            <a:pPr>
              <a:lnSpc>
                <a:spcPct val="100000"/>
              </a:lnSpc>
            </a:pPr>
            <a:r>
              <a:rPr lang="de-DE" sz="2800" kern="100" dirty="0">
                <a:latin typeface="Aptos" panose="020B0004020202020204" pitchFamily="34" charset="0"/>
                <a:ea typeface="Aptos" panose="020B0004020202020204" pitchFamily="34" charset="0"/>
                <a:cs typeface="Times New Roman (Textkörper CS)"/>
              </a:rPr>
              <a:t>Lest diesen Text gemeinsam</a:t>
            </a:r>
            <a:br>
              <a:rPr lang="de-DE" sz="2800" kern="100" dirty="0">
                <a:latin typeface="Aptos" panose="020B0004020202020204" pitchFamily="34" charset="0"/>
                <a:ea typeface="Aptos" panose="020B0004020202020204" pitchFamily="34" charset="0"/>
                <a:cs typeface="Times New Roman (Textkörper CS)"/>
              </a:rPr>
            </a:br>
            <a:r>
              <a:rPr lang="de-DE" sz="2800" kern="100" dirty="0">
                <a:latin typeface="Aptos" panose="020B0004020202020204" pitchFamily="34" charset="0"/>
                <a:ea typeface="Aptos" panose="020B0004020202020204" pitchFamily="34" charset="0"/>
                <a:cs typeface="Times New Roman (Textkörper CS)"/>
              </a:rPr>
              <a:t>und helft einander ihn zu verstehen. </a:t>
            </a:r>
          </a:p>
          <a:p>
            <a:pPr>
              <a:lnSpc>
                <a:spcPct val="100000"/>
              </a:lnSpc>
            </a:pPr>
            <a:r>
              <a:rPr lang="de-DE" sz="2800" kern="100" dirty="0">
                <a:latin typeface="Aptos" panose="020B0004020202020204" pitchFamily="34" charset="0"/>
                <a:ea typeface="Aptos" panose="020B0004020202020204" pitchFamily="34" charset="0"/>
                <a:cs typeface="Times New Roman (Textkörper CS)"/>
              </a:rPr>
              <a:t>Was ist für euch der wichtigste Satz, der Carlo am besten beschreibt? </a:t>
            </a:r>
            <a:r>
              <a:rPr lang="de-DE" sz="2800" u="sng" kern="100" dirty="0">
                <a:latin typeface="Aptos" panose="020B0004020202020204" pitchFamily="34" charset="0"/>
                <a:ea typeface="Aptos" panose="020B0004020202020204" pitchFamily="34" charset="0"/>
                <a:cs typeface="Times New Roman (Textkörper CS)"/>
              </a:rPr>
              <a:t>Unterstreiche</a:t>
            </a:r>
            <a:r>
              <a:rPr lang="de-DE" sz="2800" kern="100" dirty="0">
                <a:latin typeface="Aptos" panose="020B0004020202020204" pitchFamily="34" charset="0"/>
                <a:ea typeface="Aptos" panose="020B0004020202020204" pitchFamily="34" charset="0"/>
                <a:cs typeface="Times New Roman (Textkörper CS)"/>
              </a:rPr>
              <a:t>! </a:t>
            </a:r>
            <a:endParaRPr lang="de-DE" sz="2800" kern="100" dirty="0">
              <a:latin typeface="Arial" panose="020B0604020202020204" pitchFamily="34" charset="0"/>
              <a:ea typeface="Aptos" panose="020B0004020202020204" pitchFamily="34" charset="0"/>
              <a:cs typeface="Times New Roman (Textkörper CS)"/>
            </a:endParaRPr>
          </a:p>
          <a:p>
            <a:pPr>
              <a:lnSpc>
                <a:spcPct val="100000"/>
              </a:lnSpc>
            </a:pPr>
            <a:r>
              <a:rPr lang="de-DE" sz="2800" kern="100" dirty="0">
                <a:latin typeface="Aptos" panose="020B0004020202020204" pitchFamily="34" charset="0"/>
                <a:ea typeface="Aptos" panose="020B0004020202020204" pitchFamily="34" charset="0"/>
                <a:cs typeface="Times New Roman (Textkörper CS)"/>
              </a:rPr>
              <a:t>Beschreibe das Verhalten </a:t>
            </a:r>
            <a:br>
              <a:rPr lang="de-DE" sz="2800" kern="100" dirty="0">
                <a:latin typeface="Aptos" panose="020B0004020202020204" pitchFamily="34" charset="0"/>
                <a:ea typeface="Aptos" panose="020B0004020202020204" pitchFamily="34" charset="0"/>
                <a:cs typeface="Times New Roman (Textkörper CS)"/>
              </a:rPr>
            </a:br>
            <a:r>
              <a:rPr lang="de-DE" sz="2800" kern="100" dirty="0">
                <a:latin typeface="Aptos" panose="020B0004020202020204" pitchFamily="34" charset="0"/>
                <a:ea typeface="Aptos" panose="020B0004020202020204" pitchFamily="34" charset="0"/>
                <a:cs typeface="Times New Roman (Textkörper CS)"/>
              </a:rPr>
              <a:t>von Carlo in drei Sätzen. </a:t>
            </a:r>
            <a:br>
              <a:rPr lang="de-DE" sz="2800" kern="100" dirty="0">
                <a:latin typeface="Aptos" panose="020B0004020202020204" pitchFamily="34" charset="0"/>
                <a:ea typeface="Aptos" panose="020B0004020202020204" pitchFamily="34" charset="0"/>
                <a:cs typeface="Times New Roman (Textkörper CS)"/>
              </a:rPr>
            </a:br>
            <a:r>
              <a:rPr lang="de-DE" sz="2800" kern="100" dirty="0">
                <a:latin typeface="Aptos" panose="020B0004020202020204" pitchFamily="34" charset="0"/>
                <a:ea typeface="Aptos" panose="020B0004020202020204" pitchFamily="34" charset="0"/>
                <a:cs typeface="Times New Roman (Textkörper CS)"/>
              </a:rPr>
              <a:t>Nutze die Begriffe aus dem Wortspeicher!</a:t>
            </a:r>
          </a:p>
        </p:txBody>
      </p:sp>
      <p:sp>
        <p:nvSpPr>
          <p:cNvPr id="3" name="Titel 1">
            <a:extLst>
              <a:ext uri="{FF2B5EF4-FFF2-40B4-BE49-F238E27FC236}">
                <a16:creationId xmlns:a16="http://schemas.microsoft.com/office/drawing/2014/main" id="{03F1C7D9-D65A-63EA-C1E6-AB1946E8EB3F}"/>
              </a:ext>
            </a:extLst>
          </p:cNvPr>
          <p:cNvSpPr txBox="1">
            <a:spLocks/>
          </p:cNvSpPr>
          <p:nvPr/>
        </p:nvSpPr>
        <p:spPr>
          <a:xfrm>
            <a:off x="838200" y="365125"/>
            <a:ext cx="105156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e-DE" dirty="0"/>
              <a:t>Eine besondere Geschichte</a:t>
            </a:r>
          </a:p>
        </p:txBody>
      </p:sp>
      <p:graphicFrame>
        <p:nvGraphicFramePr>
          <p:cNvPr id="6" name="Tabelle 5">
            <a:extLst>
              <a:ext uri="{FF2B5EF4-FFF2-40B4-BE49-F238E27FC236}">
                <a16:creationId xmlns:a16="http://schemas.microsoft.com/office/drawing/2014/main" id="{26358573-BA86-180F-631E-EFAAECD3568C}"/>
              </a:ext>
            </a:extLst>
          </p:cNvPr>
          <p:cNvGraphicFramePr>
            <a:graphicFrameLocks noGrp="1"/>
          </p:cNvGraphicFramePr>
          <p:nvPr>
            <p:extLst>
              <p:ext uri="{D42A27DB-BD31-4B8C-83A1-F6EECF244321}">
                <p14:modId xmlns:p14="http://schemas.microsoft.com/office/powerpoint/2010/main" val="2555022404"/>
              </p:ext>
            </p:extLst>
          </p:nvPr>
        </p:nvGraphicFramePr>
        <p:xfrm>
          <a:off x="7400649" y="2288442"/>
          <a:ext cx="4571999" cy="2827766"/>
        </p:xfrm>
        <a:graphic>
          <a:graphicData uri="http://schemas.openxmlformats.org/drawingml/2006/table">
            <a:tbl>
              <a:tblPr firstRow="1" bandRow="1">
                <a:effectLst>
                  <a:outerShdw blurRad="50800" dist="38100" dir="2700000" algn="tl" rotWithShape="0">
                    <a:prstClr val="black">
                      <a:alpha val="40000"/>
                    </a:prstClr>
                  </a:outerShdw>
                </a:effectLst>
                <a:tableStyleId>{2D5ABB26-0587-4C30-8999-92F81FD0307C}</a:tableStyleId>
              </a:tblPr>
              <a:tblGrid>
                <a:gridCol w="4571999">
                  <a:extLst>
                    <a:ext uri="{9D8B030D-6E8A-4147-A177-3AD203B41FA5}">
                      <a16:colId xmlns:a16="http://schemas.microsoft.com/office/drawing/2014/main" val="2770151404"/>
                    </a:ext>
                  </a:extLst>
                </a:gridCol>
              </a:tblGrid>
              <a:tr h="752825">
                <a:tc>
                  <a:txBody>
                    <a:bodyPr/>
                    <a:lstStyle/>
                    <a:p>
                      <a:r>
                        <a:rPr lang="de-DE" sz="2600" kern="100" dirty="0">
                          <a:solidFill>
                            <a:srgbClr val="2A5C81"/>
                          </a:solidFill>
                          <a:effectLst/>
                          <a:latin typeface="Comic Sans MS" panose="030F0902030302020204" pitchFamily="66" charset="0"/>
                          <a:ea typeface="Aptos" panose="020B0004020202020204" pitchFamily="34" charset="0"/>
                          <a:cs typeface="Times New Roman (Textkörper CS)"/>
                        </a:rPr>
                        <a:t>WORTSPEICHER</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107849094"/>
                  </a:ext>
                </a:extLst>
              </a:tr>
              <a:tr h="752825">
                <a:tc>
                  <a:txBody>
                    <a:bodyPr/>
                    <a:lstStyle/>
                    <a:p>
                      <a:r>
                        <a:rPr lang="de-DE" sz="2600" kern="100" dirty="0">
                          <a:solidFill>
                            <a:srgbClr val="2A5C81"/>
                          </a:solidFill>
                          <a:effectLst/>
                          <a:latin typeface="Comic Sans MS" panose="030F0902030302020204" pitchFamily="66" charset="0"/>
                          <a:ea typeface="Aptos" panose="020B0004020202020204" pitchFamily="34" charset="0"/>
                          <a:cs typeface="Times New Roman (Textkörper CS)"/>
                        </a:rPr>
                        <a:t>sieht die Not </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675335640"/>
                  </a:ext>
                </a:extLst>
              </a:tr>
              <a:tr h="661058">
                <a:tc>
                  <a:txBody>
                    <a:bodyPr/>
                    <a:lstStyle/>
                    <a:p>
                      <a:r>
                        <a:rPr lang="de-DE" sz="2600" kern="100" dirty="0">
                          <a:solidFill>
                            <a:srgbClr val="2A5C81"/>
                          </a:solidFill>
                          <a:effectLst/>
                          <a:latin typeface="Comic Sans MS" panose="030F0902030302020204" pitchFamily="66" charset="0"/>
                          <a:ea typeface="Aptos" panose="020B0004020202020204" pitchFamily="34" charset="0"/>
                          <a:cs typeface="Times New Roman (Textkörper CS)"/>
                        </a:rPr>
                        <a:t>motiviert andere </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749530429"/>
                  </a:ext>
                </a:extLst>
              </a:tr>
              <a:tr h="661058">
                <a:tc>
                  <a:txBody>
                    <a:bodyPr/>
                    <a:lstStyle/>
                    <a:p>
                      <a:r>
                        <a:rPr lang="de-DE" sz="2600" kern="100" dirty="0">
                          <a:solidFill>
                            <a:srgbClr val="2A5C81"/>
                          </a:solidFill>
                          <a:effectLst/>
                          <a:latin typeface="Comic Sans MS" panose="030F0902030302020204" pitchFamily="66" charset="0"/>
                          <a:ea typeface="Aptos" panose="020B0004020202020204" pitchFamily="34" charset="0"/>
                          <a:cs typeface="Times New Roman (Textkörper CS)"/>
                        </a:rPr>
                        <a:t>gibt Menschen das Gefühl </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442753539"/>
                  </a:ext>
                </a:extLst>
              </a:tr>
            </a:tbl>
          </a:graphicData>
        </a:graphic>
      </p:graphicFrame>
      <p:pic>
        <p:nvPicPr>
          <p:cNvPr id="5" name="Grafik 4" descr="Ein Bild, das Clipart, Zeichnung, Darstellung, Design enthält.&#10;&#10;KI-generierte Inhalte können fehlerhaft sein.">
            <a:extLst>
              <a:ext uri="{FF2B5EF4-FFF2-40B4-BE49-F238E27FC236}">
                <a16:creationId xmlns:a16="http://schemas.microsoft.com/office/drawing/2014/main" id="{723AAA55-83B2-3A23-137B-B694678BA56D}"/>
              </a:ext>
            </a:extLst>
          </p:cNvPr>
          <p:cNvPicPr>
            <a:picLocks noChangeAspect="1"/>
          </p:cNvPicPr>
          <p:nvPr/>
        </p:nvPicPr>
        <p:blipFill>
          <a:blip r:embed="rId3"/>
          <a:stretch>
            <a:fillRect/>
          </a:stretch>
        </p:blipFill>
        <p:spPr>
          <a:xfrm>
            <a:off x="5877578" y="5453253"/>
            <a:ext cx="715194" cy="776681"/>
          </a:xfrm>
          <a:prstGeom prst="rect">
            <a:avLst/>
          </a:prstGeom>
        </p:spPr>
      </p:pic>
      <p:pic>
        <p:nvPicPr>
          <p:cNvPr id="7" name="Grafik 6" descr="Ein Bild, das Clipart, Zeichnung, Darstellung, Design enthält.&#10;&#10;KI-generierte Inhalte können fehlerhaft sein.">
            <a:extLst>
              <a:ext uri="{FF2B5EF4-FFF2-40B4-BE49-F238E27FC236}">
                <a16:creationId xmlns:a16="http://schemas.microsoft.com/office/drawing/2014/main" id="{312A42AC-4FAC-95FD-D19A-D24C100AAE19}"/>
              </a:ext>
            </a:extLst>
          </p:cNvPr>
          <p:cNvPicPr>
            <a:picLocks noChangeAspect="1"/>
          </p:cNvPicPr>
          <p:nvPr/>
        </p:nvPicPr>
        <p:blipFill>
          <a:blip r:embed="rId3"/>
          <a:stretch>
            <a:fillRect/>
          </a:stretch>
        </p:blipFill>
        <p:spPr>
          <a:xfrm>
            <a:off x="5877578" y="3816468"/>
            <a:ext cx="715194" cy="776681"/>
          </a:xfrm>
          <a:prstGeom prst="rect">
            <a:avLst/>
          </a:prstGeom>
        </p:spPr>
      </p:pic>
      <p:pic>
        <p:nvPicPr>
          <p:cNvPr id="11" name="Grafik 10">
            <a:extLst>
              <a:ext uri="{FF2B5EF4-FFF2-40B4-BE49-F238E27FC236}">
                <a16:creationId xmlns:a16="http://schemas.microsoft.com/office/drawing/2014/main" id="{8A95D0D7-26F5-E0E3-B425-0960CD92AEA3}"/>
              </a:ext>
            </a:extLst>
          </p:cNvPr>
          <p:cNvPicPr>
            <a:picLocks noChangeAspect="1"/>
          </p:cNvPicPr>
          <p:nvPr/>
        </p:nvPicPr>
        <p:blipFill>
          <a:blip r:embed="rId4"/>
          <a:stretch>
            <a:fillRect/>
          </a:stretch>
        </p:blipFill>
        <p:spPr>
          <a:xfrm>
            <a:off x="5789949" y="1606895"/>
            <a:ext cx="901268" cy="776681"/>
          </a:xfrm>
          <a:prstGeom prst="rect">
            <a:avLst/>
          </a:prstGeom>
        </p:spPr>
      </p:pic>
    </p:spTree>
    <p:extLst>
      <p:ext uri="{BB962C8B-B14F-4D97-AF65-F5344CB8AC3E}">
        <p14:creationId xmlns:p14="http://schemas.microsoft.com/office/powerpoint/2010/main" val="370321246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30" name="Rectangle 102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1025" name="Grafik 12" descr="https://www.gold.de/goldwaschen/">
            <a:extLst>
              <a:ext uri="{FF2B5EF4-FFF2-40B4-BE49-F238E27FC236}">
                <a16:creationId xmlns:a16="http://schemas.microsoft.com/office/drawing/2014/main" id="{9DC4171A-3F1C-6DBF-4A5C-053637EB2056}"/>
              </a:ext>
            </a:extLst>
          </p:cNvPr>
          <p:cNvPicPr>
            <a:picLocks noChangeAspect="1" noChangeArrowheads="1"/>
          </p:cNvPicPr>
          <p:nvPr/>
        </p:nvPicPr>
        <p:blipFill>
          <a:blip r:embed="rId3" r:link="rId4" cstate="screen">
            <a:extLst>
              <a:ext uri="{28A0092B-C50C-407E-A947-70E740481C1C}">
                <a14:useLocalDpi xmlns:a14="http://schemas.microsoft.com/office/drawing/2010/main"/>
              </a:ext>
            </a:extLst>
          </a:blip>
          <a:srcRect/>
          <a:stretch>
            <a:fillRect/>
          </a:stretch>
        </p:blipFill>
        <p:spPr bwMode="auto">
          <a:xfrm>
            <a:off x="20" y="1282"/>
            <a:ext cx="12191980" cy="6856718"/>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2">
            <a:extLst>
              <a:ext uri="{FF2B5EF4-FFF2-40B4-BE49-F238E27FC236}">
                <a16:creationId xmlns:a16="http://schemas.microsoft.com/office/drawing/2014/main" id="{09B97B2D-040B-9240-DDF1-5627B139BF49}"/>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Tree>
    <p:extLst>
      <p:ext uri="{BB962C8B-B14F-4D97-AF65-F5344CB8AC3E}">
        <p14:creationId xmlns:p14="http://schemas.microsoft.com/office/powerpoint/2010/main" val="418405506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586516C7-AFE4-D08F-22AC-E632FBF669ED}"/>
              </a:ext>
            </a:extLst>
          </p:cNvPr>
          <p:cNvSpPr>
            <a:spLocks noGrp="1"/>
          </p:cNvSpPr>
          <p:nvPr>
            <p:ph idx="1"/>
          </p:nvPr>
        </p:nvSpPr>
        <p:spPr>
          <a:xfrm>
            <a:off x="1041009" y="1308296"/>
            <a:ext cx="9833317" cy="5184578"/>
          </a:xfrm>
        </p:spPr>
        <p:txBody>
          <a:bodyPr/>
          <a:lstStyle/>
          <a:p>
            <a:pPr marL="342900" indent="-571500">
              <a:lnSpc>
                <a:spcPct val="100000"/>
              </a:lnSpc>
              <a:buFont typeface="Arial" panose="020B0604020202020204" pitchFamily="34" charset="0"/>
              <a:buChar char="•"/>
            </a:pPr>
            <a:r>
              <a:rPr lang="de-DE" sz="3600" kern="100" dirty="0">
                <a:latin typeface="Aptos" panose="020B0004020202020204" pitchFamily="34" charset="0"/>
                <a:ea typeface="Aptos" panose="020B0004020202020204" pitchFamily="34" charset="0"/>
                <a:cs typeface="Times New Roman (Textkörper CS)"/>
              </a:rPr>
              <a:t>Was findest Du wichtig? </a:t>
            </a:r>
          </a:p>
          <a:p>
            <a:pPr marL="342900" indent="-571500">
              <a:lnSpc>
                <a:spcPct val="100000"/>
              </a:lnSpc>
              <a:buFont typeface="Arial" panose="020B0604020202020204" pitchFamily="34" charset="0"/>
              <a:buChar char="•"/>
            </a:pPr>
            <a:r>
              <a:rPr lang="de-DE" sz="3600" kern="100" dirty="0">
                <a:latin typeface="Aptos" panose="020B0004020202020204" pitchFamily="34" charset="0"/>
                <a:ea typeface="Aptos" panose="020B0004020202020204" pitchFamily="34" charset="0"/>
                <a:cs typeface="Times New Roman (Textkörper CS)"/>
              </a:rPr>
              <a:t>Was beeindruckt Dich? </a:t>
            </a:r>
          </a:p>
          <a:p>
            <a:pPr marL="342900" indent="-571500">
              <a:lnSpc>
                <a:spcPct val="100000"/>
              </a:lnSpc>
              <a:buFont typeface="Arial" panose="020B0604020202020204" pitchFamily="34" charset="0"/>
              <a:buChar char="•"/>
            </a:pPr>
            <a:r>
              <a:rPr lang="de-DE" sz="3600" kern="100" dirty="0">
                <a:latin typeface="Aptos" panose="020B0004020202020204" pitchFamily="34" charset="0"/>
                <a:ea typeface="Aptos" panose="020B0004020202020204" pitchFamily="34" charset="0"/>
                <a:cs typeface="Times New Roman (Textkörper CS)"/>
              </a:rPr>
              <a:t>Was meinst Du, war Carlo wirklich wichtig? </a:t>
            </a:r>
          </a:p>
          <a:p>
            <a:pPr marL="342900" indent="-571500">
              <a:lnSpc>
                <a:spcPct val="100000"/>
              </a:lnSpc>
              <a:buFont typeface="Arial" panose="020B0604020202020204" pitchFamily="34" charset="0"/>
              <a:buChar char="•"/>
            </a:pPr>
            <a:r>
              <a:rPr lang="de-DE" sz="3600" kern="100" dirty="0">
                <a:latin typeface="Aptos" panose="020B0004020202020204" pitchFamily="34" charset="0"/>
                <a:ea typeface="Aptos" panose="020B0004020202020204" pitchFamily="34" charset="0"/>
                <a:cs typeface="Times New Roman (Textkörper CS)"/>
              </a:rPr>
              <a:t>Was wirkt auf Dich merkwürdig oder hinterlässt Fragen bei Dir? </a:t>
            </a:r>
          </a:p>
          <a:p>
            <a:pPr marL="342900" indent="-571500">
              <a:lnSpc>
                <a:spcPct val="100000"/>
              </a:lnSpc>
              <a:buFont typeface="Arial" panose="020B0604020202020204" pitchFamily="34" charset="0"/>
              <a:buChar char="•"/>
            </a:pPr>
            <a:r>
              <a:rPr lang="de-DE" sz="3600" kern="100" dirty="0">
                <a:latin typeface="Aptos" panose="020B0004020202020204" pitchFamily="34" charset="0"/>
                <a:ea typeface="Aptos" panose="020B0004020202020204" pitchFamily="34" charset="0"/>
                <a:cs typeface="Times New Roman (Textkörper CS)"/>
              </a:rPr>
              <a:t>War das Leben von Carlo </a:t>
            </a:r>
            <a:r>
              <a:rPr lang="de-DE" sz="3600" kern="100" dirty="0" err="1">
                <a:latin typeface="Aptos" panose="020B0004020202020204" pitchFamily="34" charset="0"/>
                <a:ea typeface="Aptos" panose="020B0004020202020204" pitchFamily="34" charset="0"/>
                <a:cs typeface="Times New Roman (Textkörper CS)"/>
              </a:rPr>
              <a:t>Acutis</a:t>
            </a:r>
            <a:r>
              <a:rPr lang="de-DE" sz="3600" kern="100" dirty="0">
                <a:latin typeface="Aptos" panose="020B0004020202020204" pitchFamily="34" charset="0"/>
                <a:ea typeface="Aptos" panose="020B0004020202020204" pitchFamily="34" charset="0"/>
                <a:cs typeface="Times New Roman (Textkörper CS)"/>
              </a:rPr>
              <a:t> in Deinen Augen ein ‚gutes Leben‘</a:t>
            </a:r>
            <a:endParaRPr lang="de-DE" sz="3600" kern="100" dirty="0">
              <a:latin typeface="Arial" panose="020B0604020202020204" pitchFamily="34" charset="0"/>
              <a:ea typeface="Aptos" panose="020B0004020202020204" pitchFamily="34" charset="0"/>
              <a:cs typeface="Times New Roman (Textkörper CS)"/>
            </a:endParaRPr>
          </a:p>
        </p:txBody>
      </p:sp>
      <p:sp>
        <p:nvSpPr>
          <p:cNvPr id="3" name="Titel 1">
            <a:extLst>
              <a:ext uri="{FF2B5EF4-FFF2-40B4-BE49-F238E27FC236}">
                <a16:creationId xmlns:a16="http://schemas.microsoft.com/office/drawing/2014/main" id="{BE888D5C-DF4E-6269-D9FA-6B9D36735A42}"/>
              </a:ext>
            </a:extLst>
          </p:cNvPr>
          <p:cNvSpPr txBox="1">
            <a:spLocks/>
          </p:cNvSpPr>
          <p:nvPr/>
        </p:nvSpPr>
        <p:spPr>
          <a:xfrm>
            <a:off x="838200" y="365126"/>
            <a:ext cx="10515600" cy="94317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e-DE" dirty="0"/>
              <a:t>Erzähle!</a:t>
            </a:r>
          </a:p>
        </p:txBody>
      </p:sp>
      <p:pic>
        <p:nvPicPr>
          <p:cNvPr id="4" name="Grafik 12" descr="https://www.gold.de/goldwaschen/">
            <a:extLst>
              <a:ext uri="{FF2B5EF4-FFF2-40B4-BE49-F238E27FC236}">
                <a16:creationId xmlns:a16="http://schemas.microsoft.com/office/drawing/2014/main" id="{3FF6F9F4-0E54-478C-9E7E-2A06E3EB0AE7}"/>
              </a:ext>
            </a:extLst>
          </p:cNvPr>
          <p:cNvPicPr>
            <a:picLocks noChangeAspect="1" noChangeArrowheads="1"/>
          </p:cNvPicPr>
          <p:nvPr/>
        </p:nvPicPr>
        <p:blipFill>
          <a:blip r:embed="rId3" r:link="rId4" cstate="screen">
            <a:extLst>
              <a:ext uri="{28A0092B-C50C-407E-A947-70E740481C1C}">
                <a14:useLocalDpi xmlns:a14="http://schemas.microsoft.com/office/drawing/2010/main"/>
              </a:ext>
            </a:extLst>
          </a:blip>
          <a:srcRect/>
          <a:stretch>
            <a:fillRect/>
          </a:stretch>
        </p:blipFill>
        <p:spPr bwMode="auto">
          <a:xfrm>
            <a:off x="7415452" y="365126"/>
            <a:ext cx="4178085" cy="2349737"/>
          </a:xfrm>
          <a:custGeom>
            <a:avLst/>
            <a:gdLst>
              <a:gd name="connsiteX0" fmla="*/ 0 w 4178085"/>
              <a:gd name="connsiteY0" fmla="*/ 0 h 2349737"/>
              <a:gd name="connsiteX1" fmla="*/ 555088 w 4178085"/>
              <a:gd name="connsiteY1" fmla="*/ 0 h 2349737"/>
              <a:gd name="connsiteX2" fmla="*/ 1026615 w 4178085"/>
              <a:gd name="connsiteY2" fmla="*/ 0 h 2349737"/>
              <a:gd name="connsiteX3" fmla="*/ 1707046 w 4178085"/>
              <a:gd name="connsiteY3" fmla="*/ 0 h 2349737"/>
              <a:gd name="connsiteX4" fmla="*/ 2262135 w 4178085"/>
              <a:gd name="connsiteY4" fmla="*/ 0 h 2349737"/>
              <a:gd name="connsiteX5" fmla="*/ 2817223 w 4178085"/>
              <a:gd name="connsiteY5" fmla="*/ 0 h 2349737"/>
              <a:gd name="connsiteX6" fmla="*/ 3497654 w 4178085"/>
              <a:gd name="connsiteY6" fmla="*/ 0 h 2349737"/>
              <a:gd name="connsiteX7" fmla="*/ 4178085 w 4178085"/>
              <a:gd name="connsiteY7" fmla="*/ 0 h 2349737"/>
              <a:gd name="connsiteX8" fmla="*/ 4178085 w 4178085"/>
              <a:gd name="connsiteY8" fmla="*/ 634429 h 2349737"/>
              <a:gd name="connsiteX9" fmla="*/ 4178085 w 4178085"/>
              <a:gd name="connsiteY9" fmla="*/ 1174869 h 2349737"/>
              <a:gd name="connsiteX10" fmla="*/ 4178085 w 4178085"/>
              <a:gd name="connsiteY10" fmla="*/ 1715308 h 2349737"/>
              <a:gd name="connsiteX11" fmla="*/ 4178085 w 4178085"/>
              <a:gd name="connsiteY11" fmla="*/ 2349737 h 2349737"/>
              <a:gd name="connsiteX12" fmla="*/ 3539435 w 4178085"/>
              <a:gd name="connsiteY12" fmla="*/ 2349737 h 2349737"/>
              <a:gd name="connsiteX13" fmla="*/ 2859004 w 4178085"/>
              <a:gd name="connsiteY13" fmla="*/ 2349737 h 2349737"/>
              <a:gd name="connsiteX14" fmla="*/ 2178573 w 4178085"/>
              <a:gd name="connsiteY14" fmla="*/ 2349737 h 2349737"/>
              <a:gd name="connsiteX15" fmla="*/ 1665265 w 4178085"/>
              <a:gd name="connsiteY15" fmla="*/ 2349737 h 2349737"/>
              <a:gd name="connsiteX16" fmla="*/ 1068396 w 4178085"/>
              <a:gd name="connsiteY16" fmla="*/ 2349737 h 2349737"/>
              <a:gd name="connsiteX17" fmla="*/ 0 w 4178085"/>
              <a:gd name="connsiteY17" fmla="*/ 2349737 h 2349737"/>
              <a:gd name="connsiteX18" fmla="*/ 0 w 4178085"/>
              <a:gd name="connsiteY18" fmla="*/ 1762303 h 2349737"/>
              <a:gd name="connsiteX19" fmla="*/ 0 w 4178085"/>
              <a:gd name="connsiteY19" fmla="*/ 1221863 h 2349737"/>
              <a:gd name="connsiteX20" fmla="*/ 0 w 4178085"/>
              <a:gd name="connsiteY20" fmla="*/ 681424 h 2349737"/>
              <a:gd name="connsiteX21" fmla="*/ 0 w 4178085"/>
              <a:gd name="connsiteY21" fmla="*/ 0 h 2349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178085" h="2349737" extrusionOk="0">
                <a:moveTo>
                  <a:pt x="0" y="0"/>
                </a:moveTo>
                <a:cubicBezTo>
                  <a:pt x="236382" y="-18466"/>
                  <a:pt x="310283" y="53127"/>
                  <a:pt x="555088" y="0"/>
                </a:cubicBezTo>
                <a:cubicBezTo>
                  <a:pt x="799893" y="-53127"/>
                  <a:pt x="859339" y="6426"/>
                  <a:pt x="1026615" y="0"/>
                </a:cubicBezTo>
                <a:cubicBezTo>
                  <a:pt x="1193891" y="-6426"/>
                  <a:pt x="1513241" y="45207"/>
                  <a:pt x="1707046" y="0"/>
                </a:cubicBezTo>
                <a:cubicBezTo>
                  <a:pt x="1900851" y="-45207"/>
                  <a:pt x="2032290" y="32104"/>
                  <a:pt x="2262135" y="0"/>
                </a:cubicBezTo>
                <a:cubicBezTo>
                  <a:pt x="2491980" y="-32104"/>
                  <a:pt x="2604655" y="49253"/>
                  <a:pt x="2817223" y="0"/>
                </a:cubicBezTo>
                <a:cubicBezTo>
                  <a:pt x="3029791" y="-49253"/>
                  <a:pt x="3208191" y="14422"/>
                  <a:pt x="3497654" y="0"/>
                </a:cubicBezTo>
                <a:cubicBezTo>
                  <a:pt x="3787117" y="-14422"/>
                  <a:pt x="3925845" y="20570"/>
                  <a:pt x="4178085" y="0"/>
                </a:cubicBezTo>
                <a:cubicBezTo>
                  <a:pt x="4204279" y="302892"/>
                  <a:pt x="4108383" y="336684"/>
                  <a:pt x="4178085" y="634429"/>
                </a:cubicBezTo>
                <a:cubicBezTo>
                  <a:pt x="4247787" y="932174"/>
                  <a:pt x="4135358" y="957339"/>
                  <a:pt x="4178085" y="1174869"/>
                </a:cubicBezTo>
                <a:cubicBezTo>
                  <a:pt x="4220812" y="1392399"/>
                  <a:pt x="4170968" y="1497297"/>
                  <a:pt x="4178085" y="1715308"/>
                </a:cubicBezTo>
                <a:cubicBezTo>
                  <a:pt x="4185202" y="1933319"/>
                  <a:pt x="4138336" y="2094515"/>
                  <a:pt x="4178085" y="2349737"/>
                </a:cubicBezTo>
                <a:cubicBezTo>
                  <a:pt x="4004153" y="2357073"/>
                  <a:pt x="3790150" y="2283949"/>
                  <a:pt x="3539435" y="2349737"/>
                </a:cubicBezTo>
                <a:cubicBezTo>
                  <a:pt x="3288720" y="2415525"/>
                  <a:pt x="3156303" y="2308939"/>
                  <a:pt x="2859004" y="2349737"/>
                </a:cubicBezTo>
                <a:cubicBezTo>
                  <a:pt x="2561705" y="2390535"/>
                  <a:pt x="2415668" y="2292828"/>
                  <a:pt x="2178573" y="2349737"/>
                </a:cubicBezTo>
                <a:cubicBezTo>
                  <a:pt x="1941478" y="2406646"/>
                  <a:pt x="1920788" y="2290436"/>
                  <a:pt x="1665265" y="2349737"/>
                </a:cubicBezTo>
                <a:cubicBezTo>
                  <a:pt x="1409742" y="2409038"/>
                  <a:pt x="1332305" y="2294905"/>
                  <a:pt x="1068396" y="2349737"/>
                </a:cubicBezTo>
                <a:cubicBezTo>
                  <a:pt x="804487" y="2404569"/>
                  <a:pt x="356963" y="2333415"/>
                  <a:pt x="0" y="2349737"/>
                </a:cubicBezTo>
                <a:cubicBezTo>
                  <a:pt x="-65765" y="2195684"/>
                  <a:pt x="16071" y="1892586"/>
                  <a:pt x="0" y="1762303"/>
                </a:cubicBezTo>
                <a:cubicBezTo>
                  <a:pt x="-16071" y="1632020"/>
                  <a:pt x="40369" y="1412715"/>
                  <a:pt x="0" y="1221863"/>
                </a:cubicBezTo>
                <a:cubicBezTo>
                  <a:pt x="-40369" y="1031011"/>
                  <a:pt x="847" y="861932"/>
                  <a:pt x="0" y="681424"/>
                </a:cubicBezTo>
                <a:cubicBezTo>
                  <a:pt x="-847" y="500916"/>
                  <a:pt x="78738" y="243208"/>
                  <a:pt x="0" y="0"/>
                </a:cubicBezTo>
                <a:close/>
              </a:path>
            </a:pathLst>
          </a:custGeom>
          <a:noFill/>
          <a:ln w="57150">
            <a:solidFill>
              <a:schemeClr val="accent6">
                <a:lumMod val="20000"/>
                <a:lumOff val="80000"/>
                <a:alpha val="0"/>
              </a:schemeClr>
            </a:solidFill>
            <a:extLst>
              <a:ext uri="{C807C97D-BFC1-408E-A445-0C87EB9F89A2}">
                <ask:lineSketchStyleProps xmlns:ask="http://schemas.microsoft.com/office/drawing/2018/sketchyshapes" sd="1219033472">
                  <a:prstGeom prst="rect">
                    <a:avLst/>
                  </a:prstGeom>
                  <ask:type>
                    <ask:lineSketchScribble/>
                  </ask:type>
                </ask:lineSketchStyleProps>
              </a:ext>
            </a:extLst>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9535549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0436B66D-295B-8B43-E8D8-3FFC355618DD}"/>
              </a:ext>
            </a:extLst>
          </p:cNvPr>
          <p:cNvSpPr>
            <a:spLocks noGrp="1"/>
          </p:cNvSpPr>
          <p:nvPr>
            <p:ph idx="1"/>
          </p:nvPr>
        </p:nvSpPr>
        <p:spPr>
          <a:xfrm>
            <a:off x="732182" y="1520687"/>
            <a:ext cx="9339470" cy="1686338"/>
          </a:xfrm>
        </p:spPr>
        <p:txBody>
          <a:bodyPr/>
          <a:lstStyle/>
          <a:p>
            <a:pPr indent="0">
              <a:lnSpc>
                <a:spcPct val="100000"/>
              </a:lnSpc>
            </a:pPr>
            <a:r>
              <a:rPr lang="de-DE" sz="2800" kern="100" dirty="0">
                <a:ea typeface="Aptos" panose="020B0004020202020204" pitchFamily="34" charset="0"/>
                <a:cs typeface="Times New Roman (Textkörper CS)"/>
              </a:rPr>
              <a:t>Formuliere eine </a:t>
            </a:r>
            <a:r>
              <a:rPr lang="de-DE" sz="2800" kern="100" dirty="0" err="1">
                <a:ea typeface="Aptos" panose="020B0004020202020204" pitchFamily="34" charset="0"/>
                <a:cs typeface="Times New Roman (Textkörper CS)"/>
              </a:rPr>
              <a:t>What</a:t>
            </a:r>
            <a:r>
              <a:rPr lang="de-DE" sz="2800" kern="100" dirty="0">
                <a:ea typeface="Aptos" panose="020B0004020202020204" pitchFamily="34" charset="0"/>
                <a:cs typeface="Times New Roman (Textkörper CS)"/>
              </a:rPr>
              <a:t> App-Nachricht an Carlo </a:t>
            </a:r>
            <a:r>
              <a:rPr lang="de-DE" sz="2800" kern="100" dirty="0" err="1">
                <a:ea typeface="Aptos" panose="020B0004020202020204" pitchFamily="34" charset="0"/>
                <a:cs typeface="Times New Roman (Textkörper CS)"/>
              </a:rPr>
              <a:t>Acutis</a:t>
            </a:r>
            <a:r>
              <a:rPr lang="de-DE" sz="2800" kern="100" dirty="0">
                <a:ea typeface="Aptos" panose="020B0004020202020204" pitchFamily="34" charset="0"/>
                <a:cs typeface="Times New Roman (Textkörper CS)"/>
              </a:rPr>
              <a:t>. </a:t>
            </a:r>
          </a:p>
          <a:p>
            <a:pPr indent="0">
              <a:lnSpc>
                <a:spcPct val="100000"/>
              </a:lnSpc>
            </a:pPr>
            <a:r>
              <a:rPr lang="de-DE" sz="2800" kern="100" dirty="0">
                <a:ea typeface="Aptos" panose="020B0004020202020204" pitchFamily="34" charset="0"/>
                <a:cs typeface="Times New Roman (Textkörper CS)"/>
              </a:rPr>
              <a:t>Du kannst folgende Satzanfänge verwenden: Wähle aus!</a:t>
            </a:r>
          </a:p>
        </p:txBody>
      </p:sp>
      <p:sp>
        <p:nvSpPr>
          <p:cNvPr id="3" name="Titel 1">
            <a:extLst>
              <a:ext uri="{FF2B5EF4-FFF2-40B4-BE49-F238E27FC236}">
                <a16:creationId xmlns:a16="http://schemas.microsoft.com/office/drawing/2014/main" id="{B5848356-10E4-B95A-D983-5F69424C19DB}"/>
              </a:ext>
            </a:extLst>
          </p:cNvPr>
          <p:cNvSpPr txBox="1">
            <a:spLocks/>
          </p:cNvSpPr>
          <p:nvPr/>
        </p:nvSpPr>
        <p:spPr>
          <a:xfrm>
            <a:off x="838200" y="365125"/>
            <a:ext cx="105156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e-DE"/>
              <a:t>Was denkst Du über Carlo? </a:t>
            </a:r>
            <a:endParaRPr lang="de-DE" dirty="0"/>
          </a:p>
        </p:txBody>
      </p:sp>
      <p:graphicFrame>
        <p:nvGraphicFramePr>
          <p:cNvPr id="6" name="Tabelle 5">
            <a:extLst>
              <a:ext uri="{FF2B5EF4-FFF2-40B4-BE49-F238E27FC236}">
                <a16:creationId xmlns:a16="http://schemas.microsoft.com/office/drawing/2014/main" id="{C9E7CD25-1141-AF61-BA0A-E4BC2748BB32}"/>
              </a:ext>
            </a:extLst>
          </p:cNvPr>
          <p:cNvGraphicFramePr>
            <a:graphicFrameLocks noGrp="1"/>
          </p:cNvGraphicFramePr>
          <p:nvPr>
            <p:extLst>
              <p:ext uri="{D42A27DB-BD31-4B8C-83A1-F6EECF244321}">
                <p14:modId xmlns:p14="http://schemas.microsoft.com/office/powerpoint/2010/main" val="212993414"/>
              </p:ext>
            </p:extLst>
          </p:nvPr>
        </p:nvGraphicFramePr>
        <p:xfrm>
          <a:off x="838200" y="3650975"/>
          <a:ext cx="7656443" cy="2735999"/>
        </p:xfrm>
        <a:graphic>
          <a:graphicData uri="http://schemas.openxmlformats.org/drawingml/2006/table">
            <a:tbl>
              <a:tblPr firstRow="1" bandRow="1">
                <a:effectLst>
                  <a:outerShdw blurRad="50800" dist="38100" dir="2700000" algn="tl" rotWithShape="0">
                    <a:prstClr val="black">
                      <a:alpha val="40000"/>
                    </a:prstClr>
                  </a:outerShdw>
                </a:effectLst>
                <a:tableStyleId>{2D5ABB26-0587-4C30-8999-92F81FD0307C}</a:tableStyleId>
              </a:tblPr>
              <a:tblGrid>
                <a:gridCol w="7656443">
                  <a:extLst>
                    <a:ext uri="{9D8B030D-6E8A-4147-A177-3AD203B41FA5}">
                      <a16:colId xmlns:a16="http://schemas.microsoft.com/office/drawing/2014/main" val="2770151404"/>
                    </a:ext>
                  </a:extLst>
                </a:gridCol>
              </a:tblGrid>
              <a:tr h="752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2600" kern="100" dirty="0">
                          <a:solidFill>
                            <a:srgbClr val="2A5C81"/>
                          </a:solidFill>
                          <a:effectLst/>
                          <a:latin typeface="Comic Sans MS" panose="030F0902030302020204" pitchFamily="66" charset="0"/>
                          <a:ea typeface="Aptos" panose="020B0004020202020204" pitchFamily="34" charset="0"/>
                          <a:cs typeface="Times New Roman (Textkörper CS)"/>
                        </a:rPr>
                        <a:t>Hi Carlo, ich finde gut an Dir…</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675335640"/>
                  </a:ext>
                </a:extLst>
              </a:tr>
              <a:tr h="66105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2600" kern="100" dirty="0">
                          <a:solidFill>
                            <a:srgbClr val="2A5C81"/>
                          </a:solidFill>
                          <a:effectLst/>
                          <a:latin typeface="Comic Sans MS" panose="030F0902030302020204" pitchFamily="66" charset="0"/>
                          <a:ea typeface="Aptos" panose="020B0004020202020204" pitchFamily="34" charset="0"/>
                          <a:cs typeface="Times New Roman (Textkörper CS)"/>
                        </a:rPr>
                        <a:t>Ich will Dich was fragen, ….</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749530429"/>
                  </a:ext>
                </a:extLst>
              </a:tr>
              <a:tr h="66105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2600" kern="100" dirty="0">
                          <a:solidFill>
                            <a:srgbClr val="2A5C81"/>
                          </a:solidFill>
                          <a:effectLst/>
                          <a:latin typeface="Comic Sans MS" panose="030F0902030302020204" pitchFamily="66" charset="0"/>
                          <a:ea typeface="Aptos" panose="020B0004020202020204" pitchFamily="34" charset="0"/>
                          <a:cs typeface="Times New Roman (Textkörper CS)"/>
                        </a:rPr>
                        <a:t>Das würde ich anders machen als Du, weil…</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442753539"/>
                  </a:ext>
                </a:extLst>
              </a:tr>
              <a:tr h="66105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2600" kern="100" dirty="0">
                          <a:solidFill>
                            <a:srgbClr val="2A5C81"/>
                          </a:solidFill>
                          <a:effectLst/>
                          <a:latin typeface="Comic Sans MS" panose="030F0902030302020204" pitchFamily="66" charset="0"/>
                          <a:ea typeface="Aptos" panose="020B0004020202020204" pitchFamily="34" charset="0"/>
                          <a:cs typeface="Times New Roman (Textkörper CS)"/>
                        </a:rPr>
                        <a:t>Das würde ich auch so machen wie Du, weil… </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236567731"/>
                  </a:ext>
                </a:extLst>
              </a:tr>
            </a:tbl>
          </a:graphicData>
        </a:graphic>
      </p:graphicFrame>
      <p:pic>
        <p:nvPicPr>
          <p:cNvPr id="8" name="Grafik 7" descr="Ein Bild, das Grafiken, Design enthält.&#10;&#10;KI-generierte Inhalte können fehlerhaft sein.">
            <a:extLst>
              <a:ext uri="{FF2B5EF4-FFF2-40B4-BE49-F238E27FC236}">
                <a16:creationId xmlns:a16="http://schemas.microsoft.com/office/drawing/2014/main" id="{2E5978F7-A7F9-0EE2-2696-C4569AB25C4B}"/>
              </a:ext>
            </a:extLst>
          </p:cNvPr>
          <p:cNvPicPr>
            <a:picLocks noChangeAspect="1"/>
          </p:cNvPicPr>
          <p:nvPr/>
        </p:nvPicPr>
        <p:blipFill>
          <a:blip r:embed="rId3"/>
          <a:stretch>
            <a:fillRect/>
          </a:stretch>
        </p:blipFill>
        <p:spPr>
          <a:xfrm>
            <a:off x="8994123" y="1193689"/>
            <a:ext cx="1077529" cy="1170167"/>
          </a:xfrm>
          <a:prstGeom prst="rect">
            <a:avLst/>
          </a:prstGeom>
        </p:spPr>
      </p:pic>
      <p:sp>
        <p:nvSpPr>
          <p:cNvPr id="5" name="Textfeld 4">
            <a:extLst>
              <a:ext uri="{FF2B5EF4-FFF2-40B4-BE49-F238E27FC236}">
                <a16:creationId xmlns:a16="http://schemas.microsoft.com/office/drawing/2014/main" id="{8AA69704-B259-6F5B-1FDE-161CC7D27826}"/>
              </a:ext>
            </a:extLst>
          </p:cNvPr>
          <p:cNvSpPr txBox="1"/>
          <p:nvPr/>
        </p:nvSpPr>
        <p:spPr>
          <a:xfrm>
            <a:off x="11451515" y="236996"/>
            <a:ext cx="492443" cy="400110"/>
          </a:xfrm>
          <a:prstGeom prst="rect">
            <a:avLst/>
          </a:prstGeom>
          <a:noFill/>
        </p:spPr>
        <p:txBody>
          <a:bodyPr wrap="none" rtlCol="0">
            <a:spAutoFit/>
          </a:bodyPr>
          <a:lstStyle/>
          <a:p>
            <a:r>
              <a:rPr lang="de-DE" sz="2000" dirty="0">
                <a:latin typeface="72 Monospace" panose="020B0509030603020204" pitchFamily="49" charset="0"/>
                <a:cs typeface="72 Monospace" panose="020B0509030603020204" pitchFamily="49" charset="0"/>
              </a:rPr>
              <a:t>M6</a:t>
            </a:r>
          </a:p>
        </p:txBody>
      </p:sp>
    </p:spTree>
    <p:extLst>
      <p:ext uri="{BB962C8B-B14F-4D97-AF65-F5344CB8AC3E}">
        <p14:creationId xmlns:p14="http://schemas.microsoft.com/office/powerpoint/2010/main" val="287027800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25FCCE14-50DB-24CA-5A30-E88D78E9F950}"/>
              </a:ext>
            </a:extLst>
          </p:cNvPr>
          <p:cNvSpPr>
            <a:spLocks noGrp="1"/>
          </p:cNvSpPr>
          <p:nvPr>
            <p:ph idx="1"/>
          </p:nvPr>
        </p:nvSpPr>
        <p:spPr>
          <a:xfrm>
            <a:off x="6837816" y="4764668"/>
            <a:ext cx="4866503" cy="1692404"/>
          </a:xfrm>
        </p:spPr>
        <p:txBody>
          <a:bodyPr/>
          <a:lstStyle/>
          <a:p>
            <a:pPr>
              <a:lnSpc>
                <a:spcPct val="100000"/>
              </a:lnSpc>
            </a:pPr>
            <a:r>
              <a:rPr lang="de-DE" sz="2800" dirty="0"/>
              <a:t>Ist das für Dich überhaupt ein attraktives Ziel, das Du gerne erreichen möchtest? </a:t>
            </a:r>
          </a:p>
        </p:txBody>
      </p:sp>
      <p:sp>
        <p:nvSpPr>
          <p:cNvPr id="5" name="Inhaltsplatzhalter 1">
            <a:extLst>
              <a:ext uri="{FF2B5EF4-FFF2-40B4-BE49-F238E27FC236}">
                <a16:creationId xmlns:a16="http://schemas.microsoft.com/office/drawing/2014/main" id="{E6E22CAC-E36F-1090-45C3-3AE9EA8E9E3B}"/>
              </a:ext>
            </a:extLst>
          </p:cNvPr>
          <p:cNvSpPr txBox="1">
            <a:spLocks/>
          </p:cNvSpPr>
          <p:nvPr/>
        </p:nvSpPr>
        <p:spPr>
          <a:xfrm>
            <a:off x="1118839" y="463035"/>
            <a:ext cx="10113753" cy="693596"/>
          </a:xfrm>
          <a:custGeom>
            <a:avLst/>
            <a:gdLst>
              <a:gd name="connsiteX0" fmla="*/ 0 w 10113753"/>
              <a:gd name="connsiteY0" fmla="*/ 0 h 693596"/>
              <a:gd name="connsiteX1" fmla="*/ 10113753 w 10113753"/>
              <a:gd name="connsiteY1" fmla="*/ 0 h 693596"/>
              <a:gd name="connsiteX2" fmla="*/ 10113753 w 10113753"/>
              <a:gd name="connsiteY2" fmla="*/ 693596 h 693596"/>
              <a:gd name="connsiteX3" fmla="*/ 0 w 10113753"/>
              <a:gd name="connsiteY3" fmla="*/ 693596 h 693596"/>
              <a:gd name="connsiteX4" fmla="*/ 0 w 10113753"/>
              <a:gd name="connsiteY4" fmla="*/ 0 h 6935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3753" h="693596" fill="none" extrusionOk="0">
                <a:moveTo>
                  <a:pt x="0" y="0"/>
                </a:moveTo>
                <a:cubicBezTo>
                  <a:pt x="1424427" y="-49533"/>
                  <a:pt x="6676165" y="-14809"/>
                  <a:pt x="10113753" y="0"/>
                </a:cubicBezTo>
                <a:cubicBezTo>
                  <a:pt x="10114843" y="168673"/>
                  <a:pt x="10115295" y="486917"/>
                  <a:pt x="10113753" y="693596"/>
                </a:cubicBezTo>
                <a:cubicBezTo>
                  <a:pt x="6578349" y="645365"/>
                  <a:pt x="5000932" y="778051"/>
                  <a:pt x="0" y="693596"/>
                </a:cubicBezTo>
                <a:cubicBezTo>
                  <a:pt x="44816" y="468723"/>
                  <a:pt x="29749" y="343477"/>
                  <a:pt x="0" y="0"/>
                </a:cubicBezTo>
                <a:close/>
              </a:path>
              <a:path w="10113753" h="693596" stroke="0" extrusionOk="0">
                <a:moveTo>
                  <a:pt x="0" y="0"/>
                </a:moveTo>
                <a:cubicBezTo>
                  <a:pt x="4487104" y="118645"/>
                  <a:pt x="7317760" y="116012"/>
                  <a:pt x="10113753" y="0"/>
                </a:cubicBezTo>
                <a:cubicBezTo>
                  <a:pt x="10129587" y="195354"/>
                  <a:pt x="10056417" y="391983"/>
                  <a:pt x="10113753" y="693596"/>
                </a:cubicBezTo>
                <a:cubicBezTo>
                  <a:pt x="8267279" y="828196"/>
                  <a:pt x="4272801" y="536400"/>
                  <a:pt x="0" y="693596"/>
                </a:cubicBezTo>
                <a:cubicBezTo>
                  <a:pt x="15371" y="412691"/>
                  <a:pt x="-60501" y="122071"/>
                  <a:pt x="0" y="0"/>
                </a:cubicBezTo>
                <a:close/>
              </a:path>
            </a:pathLst>
          </a:custGeom>
          <a:solidFill>
            <a:schemeClr val="bg1"/>
          </a:solidFill>
          <a:ln w="0">
            <a:solidFill>
              <a:schemeClr val="accent6">
                <a:lumMod val="20000"/>
                <a:lumOff val="80000"/>
                <a:alpha val="0"/>
              </a:schemeClr>
            </a:solidFill>
            <a:extLst>
              <a:ext uri="{C807C97D-BFC1-408E-A445-0C87EB9F89A2}">
                <ask:lineSketchStyleProps xmlns:ask="http://schemas.microsoft.com/office/drawing/2018/sketchyshapes" sd="1219033472">
                  <a:prstGeom prst="rect">
                    <a:avLst/>
                  </a:prstGeom>
                  <ask:type>
                    <ask:lineSketchCurved/>
                  </ask:type>
                </ask:lineSketchStyleProps>
              </a:ext>
            </a:extLst>
          </a:ln>
          <a:effectLst>
            <a:outerShdw blurRad="37885" dist="215899" dir="1680000" sx="96597" sy="96597" algn="ctr" rotWithShape="0">
              <a:schemeClr val="tx2">
                <a:lumMod val="75000"/>
                <a:lumOff val="25000"/>
                <a:alpha val="75000"/>
              </a:schemeClr>
            </a:outerShdw>
          </a:effectLst>
        </p:spPr>
        <p:txBody>
          <a:bodyPr vert="horz" wrap="square" lIns="180000" tIns="180000" rIns="91440" bIns="45720" rtlCol="0" anchor="t">
            <a:noAutofit/>
          </a:bodyPr>
          <a:lstStyle>
            <a:lvl1pPr marL="0" indent="-228600" algn="l" defTabSz="914400" rtl="0" eaLnBrk="1" latinLnBrk="0" hangingPunct="1">
              <a:lnSpc>
                <a:spcPct val="90000"/>
              </a:lnSpc>
              <a:spcBef>
                <a:spcPts val="1800"/>
              </a:spcBef>
              <a:buFont typeface="Arial" panose="020B0604020202020204" pitchFamily="34" charset="0"/>
              <a:buNone/>
              <a:defRPr sz="363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sz="2800" dirty="0"/>
              <a:t>Wie möchtest Du leben, so dass Du irgendwann sagen kannst: </a:t>
            </a:r>
          </a:p>
        </p:txBody>
      </p:sp>
      <p:sp>
        <p:nvSpPr>
          <p:cNvPr id="7" name="Ovale Legende 6">
            <a:extLst>
              <a:ext uri="{FF2B5EF4-FFF2-40B4-BE49-F238E27FC236}">
                <a16:creationId xmlns:a16="http://schemas.microsoft.com/office/drawing/2014/main" id="{DF5C2192-E34F-78AD-2CEB-97AD0ABAA517}"/>
              </a:ext>
            </a:extLst>
          </p:cNvPr>
          <p:cNvSpPr/>
          <p:nvPr/>
        </p:nvSpPr>
        <p:spPr>
          <a:xfrm>
            <a:off x="1594019" y="1441814"/>
            <a:ext cx="7439464" cy="3110343"/>
          </a:xfrm>
          <a:prstGeom prst="wedgeEllipseCallout">
            <a:avLst/>
          </a:prstGeom>
          <a:solidFill>
            <a:schemeClr val="bg1"/>
          </a:solidFill>
          <a:ln w="38100">
            <a:solidFill>
              <a:srgbClr val="92D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8" name="Textfeld 7">
            <a:extLst>
              <a:ext uri="{FF2B5EF4-FFF2-40B4-BE49-F238E27FC236}">
                <a16:creationId xmlns:a16="http://schemas.microsoft.com/office/drawing/2014/main" id="{2541D80B-B62B-051C-538F-A20ACBE7E2F8}"/>
              </a:ext>
            </a:extLst>
          </p:cNvPr>
          <p:cNvSpPr txBox="1"/>
          <p:nvPr/>
        </p:nvSpPr>
        <p:spPr>
          <a:xfrm>
            <a:off x="2169620" y="2061601"/>
            <a:ext cx="6738425" cy="1754326"/>
          </a:xfrm>
          <a:prstGeom prst="rect">
            <a:avLst/>
          </a:prstGeom>
          <a:noFill/>
        </p:spPr>
        <p:txBody>
          <a:bodyPr wrap="square" rtlCol="0">
            <a:spAutoFit/>
          </a:bodyPr>
          <a:lstStyle/>
          <a:p>
            <a:r>
              <a:rPr lang="de-DE" sz="3600" b="1" i="1" dirty="0">
                <a:solidFill>
                  <a:srgbClr val="2A5C81"/>
                </a:solidFill>
              </a:rPr>
              <a:t>„Ich werde glücklich sterben, </a:t>
            </a:r>
            <a:br>
              <a:rPr lang="de-DE" sz="3600" b="1" i="1" dirty="0">
                <a:solidFill>
                  <a:srgbClr val="2A5C81"/>
                </a:solidFill>
              </a:rPr>
            </a:br>
            <a:r>
              <a:rPr lang="de-DE" sz="3600" b="1" i="1" dirty="0">
                <a:solidFill>
                  <a:srgbClr val="2A5C81"/>
                </a:solidFill>
              </a:rPr>
              <a:t>denn ich habe keine Minute </a:t>
            </a:r>
            <a:br>
              <a:rPr lang="de-DE" sz="3600" b="1" i="1" dirty="0">
                <a:solidFill>
                  <a:srgbClr val="2A5C81"/>
                </a:solidFill>
              </a:rPr>
            </a:br>
            <a:r>
              <a:rPr lang="de-DE" sz="3600" b="1" i="1" dirty="0">
                <a:solidFill>
                  <a:srgbClr val="2A5C81"/>
                </a:solidFill>
              </a:rPr>
              <a:t>meines Lebens verschwendet“</a:t>
            </a:r>
          </a:p>
        </p:txBody>
      </p:sp>
      <p:sp>
        <p:nvSpPr>
          <p:cNvPr id="3" name="Textfeld 2">
            <a:extLst>
              <a:ext uri="{FF2B5EF4-FFF2-40B4-BE49-F238E27FC236}">
                <a16:creationId xmlns:a16="http://schemas.microsoft.com/office/drawing/2014/main" id="{298AF6E9-EC5B-D4B4-5372-7DE5AEE1906A}"/>
              </a:ext>
            </a:extLst>
          </p:cNvPr>
          <p:cNvSpPr txBox="1"/>
          <p:nvPr/>
        </p:nvSpPr>
        <p:spPr>
          <a:xfrm>
            <a:off x="11451515" y="236996"/>
            <a:ext cx="492443" cy="400110"/>
          </a:xfrm>
          <a:prstGeom prst="rect">
            <a:avLst/>
          </a:prstGeom>
          <a:noFill/>
        </p:spPr>
        <p:txBody>
          <a:bodyPr wrap="none" rtlCol="0">
            <a:spAutoFit/>
          </a:bodyPr>
          <a:lstStyle/>
          <a:p>
            <a:r>
              <a:rPr lang="de-DE" sz="2000" dirty="0">
                <a:latin typeface="72 Monospace" panose="020B0509030603020204" pitchFamily="49" charset="0"/>
                <a:cs typeface="72 Monospace" panose="020B0509030603020204" pitchFamily="49" charset="0"/>
              </a:rPr>
              <a:t>M7</a:t>
            </a:r>
          </a:p>
        </p:txBody>
      </p:sp>
    </p:spTree>
    <p:extLst>
      <p:ext uri="{BB962C8B-B14F-4D97-AF65-F5344CB8AC3E}">
        <p14:creationId xmlns:p14="http://schemas.microsoft.com/office/powerpoint/2010/main" val="10241088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pattFill prst="pct90">
          <a:fgClr>
            <a:srgbClr val="92D050"/>
          </a:fgClr>
          <a:bgClr>
            <a:schemeClr val="bg1"/>
          </a:bgClr>
        </a:patt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87CEA36-3083-7794-EA68-1BD71C1DD188}"/>
              </a:ext>
            </a:extLst>
          </p:cNvPr>
          <p:cNvSpPr txBox="1">
            <a:spLocks/>
          </p:cNvSpPr>
          <p:nvPr/>
        </p:nvSpPr>
        <p:spPr>
          <a:xfrm>
            <a:off x="572729" y="5291086"/>
            <a:ext cx="105156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e-DE" dirty="0"/>
              <a:t>Schritt 2</a:t>
            </a:r>
          </a:p>
        </p:txBody>
      </p:sp>
    </p:spTree>
    <p:extLst>
      <p:ext uri="{BB962C8B-B14F-4D97-AF65-F5344CB8AC3E}">
        <p14:creationId xmlns:p14="http://schemas.microsoft.com/office/powerpoint/2010/main" val="260568762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12F432B0-396C-9800-2F61-7EDC36728C5E}"/>
              </a:ext>
            </a:extLst>
          </p:cNvPr>
          <p:cNvSpPr>
            <a:spLocks noGrp="1"/>
          </p:cNvSpPr>
          <p:nvPr>
            <p:ph idx="1"/>
          </p:nvPr>
        </p:nvSpPr>
        <p:spPr>
          <a:xfrm>
            <a:off x="2366227" y="1439517"/>
            <a:ext cx="8335617" cy="3978965"/>
          </a:xfrm>
        </p:spPr>
        <p:txBody>
          <a:bodyPr/>
          <a:lstStyle/>
          <a:p>
            <a:pPr>
              <a:lnSpc>
                <a:spcPct val="100000"/>
              </a:lnSpc>
            </a:pPr>
            <a:r>
              <a:rPr lang="de-DE" sz="4000" kern="100" dirty="0">
                <a:solidFill>
                  <a:srgbClr val="0E2841"/>
                </a:solidFill>
                <a:latin typeface="Aptos" panose="020B0004020202020204" pitchFamily="34" charset="0"/>
                <a:ea typeface="Aptos" panose="020B0004020202020204" pitchFamily="34" charset="0"/>
                <a:cs typeface="Times New Roman (Textkörper CS)"/>
              </a:rPr>
              <a:t>Was vermutest Du: Weshalb hat Carlo so gelebt und so gehandelt? </a:t>
            </a:r>
          </a:p>
          <a:p>
            <a:pPr>
              <a:lnSpc>
                <a:spcPct val="100000"/>
              </a:lnSpc>
            </a:pPr>
            <a:endParaRPr lang="de-DE" sz="4000" kern="100" dirty="0">
              <a:solidFill>
                <a:srgbClr val="0E2841"/>
              </a:solidFill>
              <a:latin typeface="Aptos" panose="020B0004020202020204" pitchFamily="34" charset="0"/>
              <a:ea typeface="Aptos" panose="020B0004020202020204" pitchFamily="34" charset="0"/>
              <a:cs typeface="Times New Roman (Textkörper CS)"/>
            </a:endParaRPr>
          </a:p>
          <a:p>
            <a:pPr>
              <a:lnSpc>
                <a:spcPct val="100000"/>
              </a:lnSpc>
            </a:pPr>
            <a:r>
              <a:rPr lang="de-DE" sz="4000" kern="100" dirty="0">
                <a:solidFill>
                  <a:srgbClr val="0E2841"/>
                </a:solidFill>
                <a:latin typeface="Aptos" panose="020B0004020202020204" pitchFamily="34" charset="0"/>
                <a:ea typeface="Aptos" panose="020B0004020202020204" pitchFamily="34" charset="0"/>
                <a:cs typeface="Times New Roman (Textkörper CS)"/>
              </a:rPr>
              <a:t>Was würde er vielleicht antworten, wenn Du ihn direkt fragen könntest?</a:t>
            </a:r>
            <a:endParaRPr lang="de-DE" sz="4000" kern="100" dirty="0">
              <a:latin typeface="Arial" panose="020B0604020202020204" pitchFamily="34" charset="0"/>
              <a:ea typeface="Aptos" panose="020B0004020202020204" pitchFamily="34" charset="0"/>
              <a:cs typeface="Times New Roman (Textkörper CS)"/>
            </a:endParaRPr>
          </a:p>
        </p:txBody>
      </p:sp>
      <p:sp>
        <p:nvSpPr>
          <p:cNvPr id="4" name="Textfeld 3">
            <a:extLst>
              <a:ext uri="{FF2B5EF4-FFF2-40B4-BE49-F238E27FC236}">
                <a16:creationId xmlns:a16="http://schemas.microsoft.com/office/drawing/2014/main" id="{98BFF705-2655-25BF-8F52-5843AEF3A296}"/>
              </a:ext>
            </a:extLst>
          </p:cNvPr>
          <p:cNvSpPr txBox="1"/>
          <p:nvPr/>
        </p:nvSpPr>
        <p:spPr>
          <a:xfrm>
            <a:off x="11451515" y="236996"/>
            <a:ext cx="492443" cy="400110"/>
          </a:xfrm>
          <a:prstGeom prst="rect">
            <a:avLst/>
          </a:prstGeom>
          <a:noFill/>
        </p:spPr>
        <p:txBody>
          <a:bodyPr wrap="none" rtlCol="0">
            <a:spAutoFit/>
          </a:bodyPr>
          <a:lstStyle/>
          <a:p>
            <a:r>
              <a:rPr lang="de-DE" sz="2000" dirty="0">
                <a:latin typeface="72 Monospace" panose="020B0509030603020204" pitchFamily="49" charset="0"/>
                <a:cs typeface="72 Monospace" panose="020B0509030603020204" pitchFamily="49" charset="0"/>
              </a:rPr>
              <a:t>M8</a:t>
            </a:r>
          </a:p>
        </p:txBody>
      </p:sp>
      <p:pic>
        <p:nvPicPr>
          <p:cNvPr id="5" name="Grafik 4">
            <a:extLst>
              <a:ext uri="{FF2B5EF4-FFF2-40B4-BE49-F238E27FC236}">
                <a16:creationId xmlns:a16="http://schemas.microsoft.com/office/drawing/2014/main" id="{FB74C017-D540-EA85-E618-2FD507A8D64D}"/>
              </a:ext>
            </a:extLst>
          </p:cNvPr>
          <p:cNvPicPr>
            <a:picLocks noChangeAspect="1"/>
          </p:cNvPicPr>
          <p:nvPr/>
        </p:nvPicPr>
        <p:blipFill>
          <a:blip r:embed="rId2"/>
          <a:stretch>
            <a:fillRect/>
          </a:stretch>
        </p:blipFill>
        <p:spPr>
          <a:xfrm>
            <a:off x="808613" y="719758"/>
            <a:ext cx="1470327" cy="1439517"/>
          </a:xfrm>
          <a:prstGeom prst="rect">
            <a:avLst/>
          </a:prstGeom>
        </p:spPr>
      </p:pic>
    </p:spTree>
    <p:extLst>
      <p:ext uri="{BB962C8B-B14F-4D97-AF65-F5344CB8AC3E}">
        <p14:creationId xmlns:p14="http://schemas.microsoft.com/office/powerpoint/2010/main" val="10731441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6A9B2AA-CA7E-935E-923C-850CFC1DFB67}"/>
              </a:ext>
            </a:extLst>
          </p:cNvPr>
          <p:cNvSpPr>
            <a:spLocks noGrp="1"/>
          </p:cNvSpPr>
          <p:nvPr>
            <p:ph type="title"/>
          </p:nvPr>
        </p:nvSpPr>
        <p:spPr/>
        <p:txBody>
          <a:bodyPr>
            <a:normAutofit/>
          </a:bodyPr>
          <a:lstStyle/>
          <a:p>
            <a:r>
              <a:rPr lang="de-DE" sz="2100" b="1" dirty="0"/>
              <a:t>Liebe Kolleginnen und Kollegen, </a:t>
            </a:r>
            <a:br>
              <a:rPr lang="de-DE" sz="2100" dirty="0"/>
            </a:br>
            <a:br>
              <a:rPr lang="de-DE" sz="2100" dirty="0"/>
            </a:br>
            <a:r>
              <a:rPr lang="de-DE" sz="2100" dirty="0"/>
              <a:t>diese </a:t>
            </a:r>
            <a:r>
              <a:rPr lang="de-DE" sz="2100" dirty="0" err="1"/>
              <a:t>Powerpoint</a:t>
            </a:r>
            <a:r>
              <a:rPr lang="de-DE" sz="2100" dirty="0"/>
              <a:t>-Präsentation beinhaltet das aufbereitete Unterrichtsmaterial zur </a:t>
            </a:r>
            <a:br>
              <a:rPr lang="de-DE" sz="2100" dirty="0"/>
            </a:br>
            <a:r>
              <a:rPr lang="de-DE" sz="2100" dirty="0"/>
              <a:t>Unterrichtsskizze </a:t>
            </a:r>
            <a:r>
              <a:rPr lang="de-DE" sz="2100" b="1" dirty="0"/>
              <a:t>„Mutig, stark, beherzt: Carlo </a:t>
            </a:r>
            <a:r>
              <a:rPr lang="de-DE" sz="2100" b="1" dirty="0" err="1"/>
              <a:t>Acutis</a:t>
            </a:r>
            <a:r>
              <a:rPr lang="de-DE" sz="2100" b="1" dirty="0"/>
              <a:t>, der Influencer Gottes!“ </a:t>
            </a:r>
            <a:br>
              <a:rPr lang="de-DE" sz="2100" dirty="0"/>
            </a:br>
            <a:r>
              <a:rPr lang="de-DE" sz="2100" dirty="0"/>
              <a:t>Sie finden die Bild- und Textimpulse auf den Folien. </a:t>
            </a:r>
            <a:br>
              <a:rPr lang="de-DE" sz="2100" dirty="0"/>
            </a:br>
            <a:r>
              <a:rPr lang="de-DE" sz="2100" dirty="0"/>
              <a:t>Lehrererzählung und Überleitungen befinden sich in „Notizen“, unterhalb der betreffenden Folie. </a:t>
            </a:r>
            <a:br>
              <a:rPr lang="de-DE" sz="2100" dirty="0"/>
            </a:br>
            <a:r>
              <a:rPr lang="de-DE" sz="2100" dirty="0"/>
              <a:t>Sie können die Inhalte frei anpassen: an Ihre Lerngruppe, an Ihre Art und Weise zu unterrichten.</a:t>
            </a:r>
            <a:br>
              <a:rPr lang="de-DE" sz="2100" dirty="0"/>
            </a:br>
            <a:r>
              <a:rPr lang="de-DE" sz="2100" dirty="0"/>
              <a:t>Sie können Medien ergänzen oder entfernen.</a:t>
            </a:r>
            <a:br>
              <a:rPr lang="de-DE" sz="2100" dirty="0"/>
            </a:br>
            <a:br>
              <a:rPr lang="de-DE" sz="2100" dirty="0"/>
            </a:br>
            <a:r>
              <a:rPr lang="de-DE" sz="2100" dirty="0"/>
              <a:t>Die didaktische Hinführung und die Erläuterung zu den Unterrichtsmaterialien, Medien und Methoden, finden Sie in der zugehörigen Datei: </a:t>
            </a:r>
            <a:r>
              <a:rPr lang="de-DE" sz="2100" b="1" i="1" dirty="0"/>
              <a:t>MS_CAcutis_Unterrichtsskizze.pdf</a:t>
            </a:r>
            <a:br>
              <a:rPr lang="de-DE" sz="2100" dirty="0"/>
            </a:br>
            <a:r>
              <a:rPr lang="de-DE" sz="2100" dirty="0"/>
              <a:t>Die Arbeitsblätter für die Schüler/-innen finden sich in der offenen Word-Datei: </a:t>
            </a:r>
            <a:br>
              <a:rPr lang="de-DE" sz="2100" dirty="0"/>
            </a:br>
            <a:r>
              <a:rPr lang="de-DE" sz="2100" b="1" i="1" dirty="0"/>
              <a:t>MS_CAcutis_Arbeitsheft.docx </a:t>
            </a:r>
            <a:r>
              <a:rPr lang="de-DE" sz="2100" i="1" dirty="0"/>
              <a:t>.</a:t>
            </a:r>
            <a:r>
              <a:rPr lang="de-DE" sz="2100" b="1" i="1" dirty="0"/>
              <a:t> </a:t>
            </a:r>
            <a:r>
              <a:rPr lang="de-DE" sz="2100" dirty="0"/>
              <a:t>Auch dieses Material können Sie frei verändern und anpassen. </a:t>
            </a:r>
            <a:br>
              <a:rPr lang="de-DE" sz="2100" dirty="0"/>
            </a:br>
            <a:br>
              <a:rPr lang="de-DE" sz="2100" dirty="0"/>
            </a:br>
            <a:r>
              <a:rPr lang="de-DE" sz="2100" dirty="0"/>
              <a:t>Es grüßt Sie herzlich aus dem IRL in Bayern, </a:t>
            </a:r>
            <a:br>
              <a:rPr lang="de-DE" sz="2100" dirty="0"/>
            </a:br>
            <a:r>
              <a:rPr lang="de-DE" sz="2100" b="1" dirty="0"/>
              <a:t>Heike Kellner-Rauch</a:t>
            </a:r>
            <a:br>
              <a:rPr lang="de-DE" sz="2100" dirty="0"/>
            </a:br>
            <a:r>
              <a:rPr lang="de-DE" sz="2100" i="1" dirty="0"/>
              <a:t>Wissenschaftliche Referentin für den Religionsunterricht an Mittelschulen</a:t>
            </a:r>
          </a:p>
        </p:txBody>
      </p:sp>
    </p:spTree>
    <p:extLst>
      <p:ext uri="{BB962C8B-B14F-4D97-AF65-F5344CB8AC3E}">
        <p14:creationId xmlns:p14="http://schemas.microsoft.com/office/powerpoint/2010/main" val="64849158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002B60C7-6501-702C-60DB-735AD62C4EF6}"/>
              </a:ext>
            </a:extLst>
          </p:cNvPr>
          <p:cNvSpPr>
            <a:spLocks noGrp="1"/>
          </p:cNvSpPr>
          <p:nvPr>
            <p:ph idx="1"/>
          </p:nvPr>
        </p:nvSpPr>
        <p:spPr>
          <a:xfrm>
            <a:off x="1823253" y="2951777"/>
            <a:ext cx="9746297" cy="2094139"/>
          </a:xfrm>
        </p:spPr>
        <p:txBody>
          <a:bodyPr/>
          <a:lstStyle/>
          <a:p>
            <a:pPr>
              <a:lnSpc>
                <a:spcPct val="100000"/>
              </a:lnSpc>
            </a:pPr>
            <a:r>
              <a:rPr lang="de-DE" sz="4400" kern="100" dirty="0">
                <a:solidFill>
                  <a:srgbClr val="0E2841"/>
                </a:solidFill>
                <a:latin typeface="Aptos" panose="020B0004020202020204" pitchFamily="34" charset="0"/>
                <a:ea typeface="Aptos" panose="020B0004020202020204" pitchFamily="34" charset="0"/>
                <a:cs typeface="Times New Roman (Textkörper CS)"/>
              </a:rPr>
              <a:t>Auch Du kennst viele dieser Geschichten.</a:t>
            </a:r>
            <a:endParaRPr lang="de-DE" sz="4400" kern="100" dirty="0">
              <a:latin typeface="Arial" panose="020B0604020202020204" pitchFamily="34" charset="0"/>
              <a:ea typeface="Aptos" panose="020B0004020202020204" pitchFamily="34" charset="0"/>
              <a:cs typeface="Times New Roman (Textkörper CS)"/>
            </a:endParaRPr>
          </a:p>
          <a:p>
            <a:pPr>
              <a:lnSpc>
                <a:spcPct val="100000"/>
              </a:lnSpc>
            </a:pPr>
            <a:r>
              <a:rPr lang="de-DE" sz="4400" kern="100" dirty="0">
                <a:solidFill>
                  <a:srgbClr val="0E2841"/>
                </a:solidFill>
                <a:latin typeface="Aptos" panose="020B0004020202020204" pitchFamily="34" charset="0"/>
                <a:ea typeface="Aptos" panose="020B0004020202020204" pitchFamily="34" charset="0"/>
                <a:cs typeface="Times New Roman (Textkörper CS)"/>
              </a:rPr>
              <a:t>An welche Sätze erinnerst Du Dich? </a:t>
            </a:r>
            <a:endParaRPr lang="de-DE" sz="4400" kern="100" dirty="0">
              <a:latin typeface="Arial" panose="020B0604020202020204" pitchFamily="34" charset="0"/>
              <a:ea typeface="Aptos" panose="020B0004020202020204" pitchFamily="34" charset="0"/>
              <a:cs typeface="Times New Roman (Textkörper CS)"/>
            </a:endParaRPr>
          </a:p>
        </p:txBody>
      </p:sp>
      <p:sp>
        <p:nvSpPr>
          <p:cNvPr id="3" name="Titel 3">
            <a:extLst>
              <a:ext uri="{FF2B5EF4-FFF2-40B4-BE49-F238E27FC236}">
                <a16:creationId xmlns:a16="http://schemas.microsoft.com/office/drawing/2014/main" id="{0AA68526-1F63-111A-4C19-097D20E94D79}"/>
              </a:ext>
            </a:extLst>
          </p:cNvPr>
          <p:cNvSpPr txBox="1">
            <a:spLocks/>
          </p:cNvSpPr>
          <p:nvPr/>
        </p:nvSpPr>
        <p:spPr>
          <a:xfrm>
            <a:off x="838200" y="365125"/>
            <a:ext cx="105156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e-DE" dirty="0"/>
              <a:t>Jesus erzählt vom Reich Gottes. </a:t>
            </a:r>
            <a:br>
              <a:rPr lang="de-DE" dirty="0"/>
            </a:br>
            <a:r>
              <a:rPr lang="de-DE" dirty="0"/>
              <a:t>Menschen folgen ihm nach.</a:t>
            </a:r>
          </a:p>
        </p:txBody>
      </p:sp>
      <p:pic>
        <p:nvPicPr>
          <p:cNvPr id="5" name="Grafik 4">
            <a:extLst>
              <a:ext uri="{FF2B5EF4-FFF2-40B4-BE49-F238E27FC236}">
                <a16:creationId xmlns:a16="http://schemas.microsoft.com/office/drawing/2014/main" id="{0A4216FE-0666-A41B-4A95-2C0300891DD7}"/>
              </a:ext>
            </a:extLst>
          </p:cNvPr>
          <p:cNvPicPr>
            <a:picLocks noChangeAspect="1"/>
          </p:cNvPicPr>
          <p:nvPr/>
        </p:nvPicPr>
        <p:blipFill>
          <a:blip r:embed="rId3"/>
          <a:stretch>
            <a:fillRect/>
          </a:stretch>
        </p:blipFill>
        <p:spPr>
          <a:xfrm>
            <a:off x="284723" y="1922709"/>
            <a:ext cx="1538530" cy="1506291"/>
          </a:xfrm>
          <a:prstGeom prst="rect">
            <a:avLst/>
          </a:prstGeom>
        </p:spPr>
      </p:pic>
    </p:spTree>
    <p:extLst>
      <p:ext uri="{BB962C8B-B14F-4D97-AF65-F5344CB8AC3E}">
        <p14:creationId xmlns:p14="http://schemas.microsoft.com/office/powerpoint/2010/main" val="22126521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Textfeld 16">
            <a:extLst>
              <a:ext uri="{FF2B5EF4-FFF2-40B4-BE49-F238E27FC236}">
                <a16:creationId xmlns:a16="http://schemas.microsoft.com/office/drawing/2014/main" id="{E656B290-0EFF-0F14-AA18-C586D0013929}"/>
              </a:ext>
            </a:extLst>
          </p:cNvPr>
          <p:cNvSpPr txBox="1"/>
          <p:nvPr/>
        </p:nvSpPr>
        <p:spPr>
          <a:xfrm flipH="1">
            <a:off x="2781035" y="4601720"/>
            <a:ext cx="4046627" cy="621317"/>
          </a:xfrm>
          <a:custGeom>
            <a:avLst/>
            <a:gdLst>
              <a:gd name="connsiteX0" fmla="*/ 0 w 4046627"/>
              <a:gd name="connsiteY0" fmla="*/ 0 h 621317"/>
              <a:gd name="connsiteX1" fmla="*/ 4046627 w 4046627"/>
              <a:gd name="connsiteY1" fmla="*/ 0 h 621317"/>
              <a:gd name="connsiteX2" fmla="*/ 4046627 w 4046627"/>
              <a:gd name="connsiteY2" fmla="*/ 621317 h 621317"/>
              <a:gd name="connsiteX3" fmla="*/ 0 w 4046627"/>
              <a:gd name="connsiteY3" fmla="*/ 621317 h 621317"/>
              <a:gd name="connsiteX4" fmla="*/ 0 w 4046627"/>
              <a:gd name="connsiteY4" fmla="*/ 0 h 6213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46627" h="621317" fill="none" extrusionOk="0">
                <a:moveTo>
                  <a:pt x="0" y="0"/>
                </a:moveTo>
                <a:cubicBezTo>
                  <a:pt x="888659" y="-49533"/>
                  <a:pt x="2720470" y="-14809"/>
                  <a:pt x="4046627" y="0"/>
                </a:cubicBezTo>
                <a:cubicBezTo>
                  <a:pt x="4064807" y="86658"/>
                  <a:pt x="4008458" y="379435"/>
                  <a:pt x="4046627" y="621317"/>
                </a:cubicBezTo>
                <a:cubicBezTo>
                  <a:pt x="3525697" y="573086"/>
                  <a:pt x="630542" y="705772"/>
                  <a:pt x="0" y="621317"/>
                </a:cubicBezTo>
                <a:cubicBezTo>
                  <a:pt x="-11889" y="365046"/>
                  <a:pt x="48770" y="293749"/>
                  <a:pt x="0" y="0"/>
                </a:cubicBezTo>
                <a:close/>
              </a:path>
              <a:path w="4046627" h="621317" stroke="0" extrusionOk="0">
                <a:moveTo>
                  <a:pt x="0" y="0"/>
                </a:moveTo>
                <a:cubicBezTo>
                  <a:pt x="510066" y="118645"/>
                  <a:pt x="3063407" y="116012"/>
                  <a:pt x="4046627" y="0"/>
                </a:cubicBezTo>
                <a:cubicBezTo>
                  <a:pt x="4045542" y="232345"/>
                  <a:pt x="4011664" y="384665"/>
                  <a:pt x="4046627" y="621317"/>
                </a:cubicBezTo>
                <a:cubicBezTo>
                  <a:pt x="2587118" y="755917"/>
                  <a:pt x="1375717" y="464121"/>
                  <a:pt x="0" y="621317"/>
                </a:cubicBezTo>
                <a:cubicBezTo>
                  <a:pt x="9374" y="372757"/>
                  <a:pt x="25570" y="206463"/>
                  <a:pt x="0" y="0"/>
                </a:cubicBezTo>
                <a:close/>
              </a:path>
            </a:pathLst>
          </a:custGeom>
          <a:solidFill>
            <a:srgbClr val="4EA72E">
              <a:lumMod val="20000"/>
              <a:lumOff val="80000"/>
            </a:srgbClr>
          </a:solidFill>
          <a:ln w="6350">
            <a:solidFill>
              <a:srgbClr val="4EA72E">
                <a:alpha val="0"/>
              </a:srgbClr>
            </a:solidFill>
            <a:prstDash val="sysDot"/>
            <a:extLst>
              <a:ext uri="{C807C97D-BFC1-408E-A445-0C87EB9F89A2}">
                <ask:lineSketchStyleProps xmlns:ask="http://schemas.microsoft.com/office/drawing/2018/sketchyshapes" sd="1219033472">
                  <a:prstGeom prst="rect">
                    <a:avLst/>
                  </a:prstGeom>
                  <ask:type>
                    <ask:lineSketchCurved/>
                  </ask:type>
                </ask:lineSketchStyleProps>
              </a:ext>
            </a:extLst>
          </a:ln>
          <a:effectLst/>
        </p:spPr>
        <p:txBody>
          <a:bodyPr rot="0" spcFirstLastPara="0" vert="horz" wrap="square" lIns="91440" tIns="180000" rIns="91440" bIns="45720" numCol="1" spcCol="0" rtlCol="0" fromWordArt="0" anchor="t"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de-DE" sz="1300" b="1" i="0" u="none" strike="noStrike" kern="100" cap="none" spc="0" normalizeH="0" baseline="0" noProof="0" dirty="0">
                <a:ln>
                  <a:noFill/>
                </a:ln>
                <a:solidFill>
                  <a:sysClr val="windowText" lastClr="000000"/>
                </a:solidFill>
                <a:effectLst/>
                <a:uLnTx/>
                <a:uFillTx/>
                <a:latin typeface="Aptos" panose="020B0004020202020204" pitchFamily="34" charset="0"/>
                <a:ea typeface="Aptos" panose="020B0004020202020204" pitchFamily="34" charset="0"/>
                <a:cs typeface="Times New Roman (Textkörper CS)"/>
              </a:rPr>
              <a:t>Handle barmherzig an jedem Menschen </a:t>
            </a:r>
            <a:r>
              <a:rPr kumimoji="0" lang="de-DE" sz="1000" b="0" i="0" u="none" strike="noStrike" kern="100" cap="none" spc="0" normalizeH="0" baseline="0" noProof="0" dirty="0">
                <a:ln>
                  <a:noFill/>
                </a:ln>
                <a:solidFill>
                  <a:sysClr val="windowText" lastClr="000000"/>
                </a:solidFill>
                <a:effectLst/>
                <a:uLnTx/>
                <a:uFillTx/>
                <a:latin typeface="Aptos" panose="020B0004020202020204" pitchFamily="34" charset="0"/>
                <a:ea typeface="Aptos" panose="020B0004020202020204" pitchFamily="34" charset="0"/>
                <a:cs typeface="Times New Roman (Textkörper CS)"/>
              </a:rPr>
              <a:t>(vgl. </a:t>
            </a:r>
            <a:r>
              <a:rPr kumimoji="0" lang="de-DE" sz="1000" b="0" i="0" u="none" strike="noStrike" kern="100" cap="none" spc="0" normalizeH="0" baseline="0" noProof="0" dirty="0" err="1">
                <a:ln>
                  <a:noFill/>
                </a:ln>
                <a:solidFill>
                  <a:sysClr val="windowText" lastClr="000000"/>
                </a:solidFill>
                <a:effectLst/>
                <a:uLnTx/>
                <a:uFillTx/>
                <a:latin typeface="Aptos" panose="020B0004020202020204" pitchFamily="34" charset="0"/>
                <a:ea typeface="Aptos" panose="020B0004020202020204" pitchFamily="34" charset="0"/>
                <a:cs typeface="Times New Roman (Textkörper CS)"/>
              </a:rPr>
              <a:t>Lk</a:t>
            </a:r>
            <a:r>
              <a:rPr kumimoji="0" lang="de-DE" sz="1000" b="0" i="0" u="none" strike="noStrike" kern="100" cap="none" spc="0" normalizeH="0" baseline="0" noProof="0" dirty="0">
                <a:ln>
                  <a:noFill/>
                </a:ln>
                <a:solidFill>
                  <a:sysClr val="windowText" lastClr="000000"/>
                </a:solidFill>
                <a:effectLst/>
                <a:uLnTx/>
                <a:uFillTx/>
                <a:latin typeface="Aptos" panose="020B0004020202020204" pitchFamily="34" charset="0"/>
                <a:ea typeface="Aptos" panose="020B0004020202020204" pitchFamily="34" charset="0"/>
                <a:cs typeface="Times New Roman (Textkörper CS)"/>
              </a:rPr>
              <a:t> 10, 29ff)</a:t>
            </a:r>
            <a:endParaRPr kumimoji="0" lang="de-DE" sz="1300" b="0" i="0" u="none" strike="noStrike" kern="100" cap="none" spc="0" normalizeH="0" baseline="0" noProof="0" dirty="0">
              <a:ln>
                <a:noFill/>
              </a:ln>
              <a:solidFill>
                <a:sysClr val="windowText" lastClr="000000"/>
              </a:solidFill>
              <a:effectLst/>
              <a:uLnTx/>
              <a:uFillTx/>
              <a:latin typeface="Arial" panose="020B0604020202020204" pitchFamily="34" charset="0"/>
              <a:ea typeface="Aptos" panose="020B0004020202020204" pitchFamily="34" charset="0"/>
              <a:cs typeface="Times New Roman (Textkörper CS)"/>
            </a:endParaRPr>
          </a:p>
        </p:txBody>
      </p:sp>
      <p:sp>
        <p:nvSpPr>
          <p:cNvPr id="16" name="Textfeld 16">
            <a:extLst>
              <a:ext uri="{FF2B5EF4-FFF2-40B4-BE49-F238E27FC236}">
                <a16:creationId xmlns:a16="http://schemas.microsoft.com/office/drawing/2014/main" id="{E23C79DD-79F7-6515-BDD2-72E9793FC43F}"/>
              </a:ext>
            </a:extLst>
          </p:cNvPr>
          <p:cNvSpPr txBox="1"/>
          <p:nvPr/>
        </p:nvSpPr>
        <p:spPr>
          <a:xfrm flipH="1">
            <a:off x="639487" y="5762323"/>
            <a:ext cx="4164862" cy="547725"/>
          </a:xfrm>
          <a:custGeom>
            <a:avLst/>
            <a:gdLst>
              <a:gd name="connsiteX0" fmla="*/ 0 w 4164862"/>
              <a:gd name="connsiteY0" fmla="*/ 0 h 547725"/>
              <a:gd name="connsiteX1" fmla="*/ 4164862 w 4164862"/>
              <a:gd name="connsiteY1" fmla="*/ 0 h 547725"/>
              <a:gd name="connsiteX2" fmla="*/ 4164862 w 4164862"/>
              <a:gd name="connsiteY2" fmla="*/ 547725 h 547725"/>
              <a:gd name="connsiteX3" fmla="*/ 0 w 4164862"/>
              <a:gd name="connsiteY3" fmla="*/ 547725 h 547725"/>
              <a:gd name="connsiteX4" fmla="*/ 0 w 4164862"/>
              <a:gd name="connsiteY4" fmla="*/ 0 h 547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64862" h="547725" fill="none" extrusionOk="0">
                <a:moveTo>
                  <a:pt x="0" y="0"/>
                </a:moveTo>
                <a:cubicBezTo>
                  <a:pt x="1779657" y="-49533"/>
                  <a:pt x="2688214" y="-14809"/>
                  <a:pt x="4164862" y="0"/>
                </a:cubicBezTo>
                <a:cubicBezTo>
                  <a:pt x="4152066" y="175036"/>
                  <a:pt x="4162858" y="351651"/>
                  <a:pt x="4164862" y="547725"/>
                </a:cubicBezTo>
                <a:cubicBezTo>
                  <a:pt x="3146613" y="499494"/>
                  <a:pt x="1880037" y="632180"/>
                  <a:pt x="0" y="547725"/>
                </a:cubicBezTo>
                <a:cubicBezTo>
                  <a:pt x="-2113" y="299627"/>
                  <a:pt x="11454" y="225694"/>
                  <a:pt x="0" y="0"/>
                </a:cubicBezTo>
                <a:close/>
              </a:path>
              <a:path w="4164862" h="547725" stroke="0" extrusionOk="0">
                <a:moveTo>
                  <a:pt x="0" y="0"/>
                </a:moveTo>
                <a:cubicBezTo>
                  <a:pt x="1469084" y="118645"/>
                  <a:pt x="3257693" y="116012"/>
                  <a:pt x="4164862" y="0"/>
                </a:cubicBezTo>
                <a:cubicBezTo>
                  <a:pt x="4135061" y="152628"/>
                  <a:pt x="4202686" y="436987"/>
                  <a:pt x="4164862" y="547725"/>
                </a:cubicBezTo>
                <a:cubicBezTo>
                  <a:pt x="2866793" y="682325"/>
                  <a:pt x="653605" y="390529"/>
                  <a:pt x="0" y="547725"/>
                </a:cubicBezTo>
                <a:cubicBezTo>
                  <a:pt x="-7256" y="294184"/>
                  <a:pt x="29235" y="217663"/>
                  <a:pt x="0" y="0"/>
                </a:cubicBezTo>
                <a:close/>
              </a:path>
            </a:pathLst>
          </a:custGeom>
          <a:solidFill>
            <a:srgbClr val="4EA72E">
              <a:lumMod val="20000"/>
              <a:lumOff val="80000"/>
            </a:srgbClr>
          </a:solidFill>
          <a:ln w="6350">
            <a:solidFill>
              <a:srgbClr val="4EA72E">
                <a:alpha val="0"/>
              </a:srgbClr>
            </a:solidFill>
            <a:prstDash val="sysDot"/>
            <a:extLst>
              <a:ext uri="{C807C97D-BFC1-408E-A445-0C87EB9F89A2}">
                <ask:lineSketchStyleProps xmlns:ask="http://schemas.microsoft.com/office/drawing/2018/sketchyshapes" sd="1219033472">
                  <a:prstGeom prst="rect">
                    <a:avLst/>
                  </a:prstGeom>
                  <ask:type>
                    <ask:lineSketchCurved/>
                  </ask:type>
                </ask:lineSketchStyleProps>
              </a:ext>
            </a:extLst>
          </a:ln>
          <a:effectLst/>
        </p:spPr>
        <p:txBody>
          <a:bodyPr rot="0" spcFirstLastPara="0" vert="horz" wrap="square" lIns="91440" tIns="180000" rIns="91440" bIns="45720" numCol="1" spcCol="0" rtlCol="0" fromWordArt="0" anchor="t"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de-DE" sz="1300" b="1" i="0" u="none" strike="noStrike" kern="100" cap="none" spc="0" normalizeH="0" baseline="0" noProof="0" dirty="0">
                <a:ln>
                  <a:noFill/>
                </a:ln>
                <a:solidFill>
                  <a:sysClr val="windowText" lastClr="000000"/>
                </a:solidFill>
                <a:effectLst/>
                <a:uLnTx/>
                <a:uFillTx/>
                <a:latin typeface="Aptos" panose="020B0004020202020204" pitchFamily="34" charset="0"/>
                <a:ea typeface="Aptos" panose="020B0004020202020204" pitchFamily="34" charset="0"/>
                <a:cs typeface="Times New Roman (Textkörper CS)"/>
              </a:rPr>
              <a:t>Tröstest euch gegenseitig und helft einander </a:t>
            </a:r>
            <a:r>
              <a:rPr kumimoji="0" lang="de-DE" sz="1000" b="0" i="0" u="none" strike="noStrike" kern="100" cap="none" spc="0" normalizeH="0" baseline="0" noProof="0" dirty="0">
                <a:ln>
                  <a:noFill/>
                </a:ln>
                <a:solidFill>
                  <a:sysClr val="windowText" lastClr="000000"/>
                </a:solidFill>
                <a:effectLst/>
                <a:uLnTx/>
                <a:uFillTx/>
                <a:latin typeface="Aptos" panose="020B0004020202020204" pitchFamily="34" charset="0"/>
                <a:ea typeface="Aptos" panose="020B0004020202020204" pitchFamily="34" charset="0"/>
                <a:cs typeface="Times New Roman (Textkörper CS)"/>
              </a:rPr>
              <a:t>(1Thes 5,11)</a:t>
            </a:r>
            <a:endParaRPr kumimoji="0" lang="de-DE" sz="1000" b="0" i="0" u="none" strike="noStrike" kern="100" cap="none" spc="0" normalizeH="0" baseline="0" noProof="0" dirty="0">
              <a:ln>
                <a:noFill/>
              </a:ln>
              <a:solidFill>
                <a:sysClr val="windowText" lastClr="000000"/>
              </a:solidFill>
              <a:effectLst/>
              <a:uLnTx/>
              <a:uFillTx/>
              <a:latin typeface="Arial" panose="020B0604020202020204" pitchFamily="34" charset="0"/>
              <a:ea typeface="Aptos" panose="020B0004020202020204" pitchFamily="34" charset="0"/>
              <a:cs typeface="Times New Roman (Textkörper CS)"/>
            </a:endParaRPr>
          </a:p>
        </p:txBody>
      </p:sp>
      <p:sp>
        <p:nvSpPr>
          <p:cNvPr id="17" name="Textfeld 16">
            <a:extLst>
              <a:ext uri="{FF2B5EF4-FFF2-40B4-BE49-F238E27FC236}">
                <a16:creationId xmlns:a16="http://schemas.microsoft.com/office/drawing/2014/main" id="{278A4F79-B108-B494-47B1-C8BBA5C7A4F6}"/>
              </a:ext>
            </a:extLst>
          </p:cNvPr>
          <p:cNvSpPr txBox="1"/>
          <p:nvPr/>
        </p:nvSpPr>
        <p:spPr>
          <a:xfrm flipH="1">
            <a:off x="8100486" y="5628516"/>
            <a:ext cx="3452027" cy="671554"/>
          </a:xfrm>
          <a:custGeom>
            <a:avLst/>
            <a:gdLst>
              <a:gd name="connsiteX0" fmla="*/ 0 w 3452027"/>
              <a:gd name="connsiteY0" fmla="*/ 0 h 671554"/>
              <a:gd name="connsiteX1" fmla="*/ 3452027 w 3452027"/>
              <a:gd name="connsiteY1" fmla="*/ 0 h 671554"/>
              <a:gd name="connsiteX2" fmla="*/ 3452027 w 3452027"/>
              <a:gd name="connsiteY2" fmla="*/ 671554 h 671554"/>
              <a:gd name="connsiteX3" fmla="*/ 0 w 3452027"/>
              <a:gd name="connsiteY3" fmla="*/ 671554 h 671554"/>
              <a:gd name="connsiteX4" fmla="*/ 0 w 3452027"/>
              <a:gd name="connsiteY4" fmla="*/ 0 h 6715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2027" h="671554" fill="none" extrusionOk="0">
                <a:moveTo>
                  <a:pt x="0" y="0"/>
                </a:moveTo>
                <a:cubicBezTo>
                  <a:pt x="784351" y="-49533"/>
                  <a:pt x="2760217" y="-14809"/>
                  <a:pt x="3452027" y="0"/>
                </a:cubicBezTo>
                <a:cubicBezTo>
                  <a:pt x="3475785" y="136410"/>
                  <a:pt x="3506626" y="397731"/>
                  <a:pt x="3452027" y="671554"/>
                </a:cubicBezTo>
                <a:cubicBezTo>
                  <a:pt x="2157069" y="623323"/>
                  <a:pt x="1048756" y="756009"/>
                  <a:pt x="0" y="671554"/>
                </a:cubicBezTo>
                <a:cubicBezTo>
                  <a:pt x="36333" y="345832"/>
                  <a:pt x="-193" y="184958"/>
                  <a:pt x="0" y="0"/>
                </a:cubicBezTo>
                <a:close/>
              </a:path>
              <a:path w="3452027" h="671554" stroke="0" extrusionOk="0">
                <a:moveTo>
                  <a:pt x="0" y="0"/>
                </a:moveTo>
                <a:cubicBezTo>
                  <a:pt x="667684" y="118645"/>
                  <a:pt x="1745763" y="116012"/>
                  <a:pt x="3452027" y="0"/>
                </a:cubicBezTo>
                <a:cubicBezTo>
                  <a:pt x="3482164" y="324112"/>
                  <a:pt x="3395887" y="561041"/>
                  <a:pt x="3452027" y="671554"/>
                </a:cubicBezTo>
                <a:cubicBezTo>
                  <a:pt x="1877753" y="806154"/>
                  <a:pt x="800997" y="514358"/>
                  <a:pt x="0" y="671554"/>
                </a:cubicBezTo>
                <a:cubicBezTo>
                  <a:pt x="-8042" y="440572"/>
                  <a:pt x="4326" y="153218"/>
                  <a:pt x="0" y="0"/>
                </a:cubicBezTo>
                <a:close/>
              </a:path>
            </a:pathLst>
          </a:custGeom>
          <a:solidFill>
            <a:srgbClr val="4EA72E">
              <a:lumMod val="20000"/>
              <a:lumOff val="80000"/>
            </a:srgbClr>
          </a:solidFill>
          <a:ln w="6350">
            <a:solidFill>
              <a:srgbClr val="4EA72E">
                <a:alpha val="0"/>
              </a:srgbClr>
            </a:solidFill>
            <a:prstDash val="sysDot"/>
            <a:extLst>
              <a:ext uri="{C807C97D-BFC1-408E-A445-0C87EB9F89A2}">
                <ask:lineSketchStyleProps xmlns:ask="http://schemas.microsoft.com/office/drawing/2018/sketchyshapes" sd="1219033472">
                  <a:prstGeom prst="rect">
                    <a:avLst/>
                  </a:prstGeom>
                  <ask:type>
                    <ask:lineSketchCurved/>
                  </ask:type>
                </ask:lineSketchStyleProps>
              </a:ext>
            </a:extLst>
          </a:ln>
          <a:effectLst/>
        </p:spPr>
        <p:txBody>
          <a:bodyPr rot="0" spcFirstLastPara="0" vert="horz" wrap="square" lIns="91440" tIns="180000" rIns="91440" bIns="45720" numCol="1" spcCol="0" rtlCol="0" fromWordArt="0" anchor="t"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de-DE" sz="1300" b="1" i="0" u="none" strike="noStrike" kern="100" cap="none" spc="0" normalizeH="0" baseline="0" noProof="0" dirty="0">
                <a:ln>
                  <a:noFill/>
                </a:ln>
                <a:solidFill>
                  <a:sysClr val="windowText" lastClr="000000"/>
                </a:solidFill>
                <a:effectLst/>
                <a:uLnTx/>
                <a:uFillTx/>
                <a:latin typeface="Aptos" panose="020B0004020202020204" pitchFamily="34" charset="0"/>
                <a:ea typeface="Aptos" panose="020B0004020202020204" pitchFamily="34" charset="0"/>
                <a:cs typeface="Times New Roman (Textkörper CS)"/>
              </a:rPr>
              <a:t>Selig die Barmherzigen; denn sie werden selbst Barmherzigkeit erfahren </a:t>
            </a:r>
            <a:r>
              <a:rPr kumimoji="0" lang="de-DE" sz="1000" b="0" i="0" u="none" strike="noStrike" kern="100" cap="none" spc="0" normalizeH="0" baseline="0" noProof="0" dirty="0">
                <a:ln>
                  <a:noFill/>
                </a:ln>
                <a:solidFill>
                  <a:sysClr val="windowText" lastClr="000000"/>
                </a:solidFill>
                <a:effectLst/>
                <a:uLnTx/>
                <a:uFillTx/>
                <a:latin typeface="Aptos" panose="020B0004020202020204" pitchFamily="34" charset="0"/>
                <a:ea typeface="Aptos" panose="020B0004020202020204" pitchFamily="34" charset="0"/>
                <a:cs typeface="Times New Roman (Textkörper CS)"/>
              </a:rPr>
              <a:t>(</a:t>
            </a:r>
            <a:r>
              <a:rPr kumimoji="0" lang="de-DE" sz="1000" b="0" i="0" u="none" strike="noStrike" kern="100" cap="none" spc="0" normalizeH="0" baseline="0" noProof="0" dirty="0" err="1">
                <a:ln>
                  <a:noFill/>
                </a:ln>
                <a:solidFill>
                  <a:sysClr val="windowText" lastClr="000000"/>
                </a:solidFill>
                <a:effectLst/>
                <a:uLnTx/>
                <a:uFillTx/>
                <a:latin typeface="Aptos" panose="020B0004020202020204" pitchFamily="34" charset="0"/>
                <a:ea typeface="Aptos" panose="020B0004020202020204" pitchFamily="34" charset="0"/>
                <a:cs typeface="Times New Roman (Textkörper CS)"/>
              </a:rPr>
              <a:t>Mt</a:t>
            </a:r>
            <a:r>
              <a:rPr kumimoji="0" lang="de-DE" sz="1000" b="0" i="0" u="none" strike="noStrike" kern="100" cap="none" spc="0" normalizeH="0" baseline="0" noProof="0" dirty="0">
                <a:ln>
                  <a:noFill/>
                </a:ln>
                <a:solidFill>
                  <a:sysClr val="windowText" lastClr="000000"/>
                </a:solidFill>
                <a:effectLst/>
                <a:uLnTx/>
                <a:uFillTx/>
                <a:latin typeface="Aptos" panose="020B0004020202020204" pitchFamily="34" charset="0"/>
                <a:ea typeface="Aptos" panose="020B0004020202020204" pitchFamily="34" charset="0"/>
                <a:cs typeface="Times New Roman (Textkörper CS)"/>
              </a:rPr>
              <a:t> 5,7)</a:t>
            </a:r>
            <a:endParaRPr kumimoji="0" lang="de-DE" sz="1000" b="0" i="0" u="none" strike="noStrike" kern="100" cap="none" spc="0" normalizeH="0" baseline="0" noProof="0" dirty="0">
              <a:ln>
                <a:noFill/>
              </a:ln>
              <a:solidFill>
                <a:sysClr val="windowText" lastClr="000000"/>
              </a:solidFill>
              <a:effectLst/>
              <a:uLnTx/>
              <a:uFillTx/>
              <a:latin typeface="Arial" panose="020B0604020202020204" pitchFamily="34" charset="0"/>
              <a:ea typeface="Aptos" panose="020B0004020202020204" pitchFamily="34" charset="0"/>
              <a:cs typeface="Times New Roman (Textkörper CS)"/>
            </a:endParaRPr>
          </a:p>
        </p:txBody>
      </p:sp>
      <p:sp>
        <p:nvSpPr>
          <p:cNvPr id="18" name="Textfeld 16">
            <a:extLst>
              <a:ext uri="{FF2B5EF4-FFF2-40B4-BE49-F238E27FC236}">
                <a16:creationId xmlns:a16="http://schemas.microsoft.com/office/drawing/2014/main" id="{9945B06A-A11C-8A2F-2A58-179C3C8B858B}"/>
              </a:ext>
            </a:extLst>
          </p:cNvPr>
          <p:cNvSpPr txBox="1"/>
          <p:nvPr/>
        </p:nvSpPr>
        <p:spPr>
          <a:xfrm flipH="1">
            <a:off x="6804293" y="2780799"/>
            <a:ext cx="4940802" cy="671554"/>
          </a:xfrm>
          <a:custGeom>
            <a:avLst/>
            <a:gdLst>
              <a:gd name="connsiteX0" fmla="*/ 0 w 4940802"/>
              <a:gd name="connsiteY0" fmla="*/ 0 h 671554"/>
              <a:gd name="connsiteX1" fmla="*/ 4940802 w 4940802"/>
              <a:gd name="connsiteY1" fmla="*/ 0 h 671554"/>
              <a:gd name="connsiteX2" fmla="*/ 4940802 w 4940802"/>
              <a:gd name="connsiteY2" fmla="*/ 671554 h 671554"/>
              <a:gd name="connsiteX3" fmla="*/ 0 w 4940802"/>
              <a:gd name="connsiteY3" fmla="*/ 671554 h 671554"/>
              <a:gd name="connsiteX4" fmla="*/ 0 w 4940802"/>
              <a:gd name="connsiteY4" fmla="*/ 0 h 6715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40802" h="671554" fill="none" extrusionOk="0">
                <a:moveTo>
                  <a:pt x="0" y="0"/>
                </a:moveTo>
                <a:cubicBezTo>
                  <a:pt x="2439861" y="-49533"/>
                  <a:pt x="2971474" y="-14809"/>
                  <a:pt x="4940802" y="0"/>
                </a:cubicBezTo>
                <a:cubicBezTo>
                  <a:pt x="4964560" y="136410"/>
                  <a:pt x="4995401" y="397731"/>
                  <a:pt x="4940802" y="671554"/>
                </a:cubicBezTo>
                <a:cubicBezTo>
                  <a:pt x="4116614" y="623323"/>
                  <a:pt x="939346" y="756009"/>
                  <a:pt x="0" y="671554"/>
                </a:cubicBezTo>
                <a:cubicBezTo>
                  <a:pt x="36333" y="345832"/>
                  <a:pt x="-193" y="184958"/>
                  <a:pt x="0" y="0"/>
                </a:cubicBezTo>
                <a:close/>
              </a:path>
              <a:path w="4940802" h="671554" stroke="0" extrusionOk="0">
                <a:moveTo>
                  <a:pt x="0" y="0"/>
                </a:moveTo>
                <a:cubicBezTo>
                  <a:pt x="1092871" y="118645"/>
                  <a:pt x="3050882" y="116012"/>
                  <a:pt x="4940802" y="0"/>
                </a:cubicBezTo>
                <a:cubicBezTo>
                  <a:pt x="4970939" y="324112"/>
                  <a:pt x="4884662" y="561041"/>
                  <a:pt x="4940802" y="671554"/>
                </a:cubicBezTo>
                <a:cubicBezTo>
                  <a:pt x="2478299" y="806154"/>
                  <a:pt x="854511" y="514358"/>
                  <a:pt x="0" y="671554"/>
                </a:cubicBezTo>
                <a:cubicBezTo>
                  <a:pt x="-8042" y="440572"/>
                  <a:pt x="4326" y="153218"/>
                  <a:pt x="0" y="0"/>
                </a:cubicBezTo>
                <a:close/>
              </a:path>
            </a:pathLst>
          </a:custGeom>
          <a:solidFill>
            <a:srgbClr val="4EA72E">
              <a:lumMod val="20000"/>
              <a:lumOff val="80000"/>
            </a:srgbClr>
          </a:solidFill>
          <a:ln w="6350">
            <a:solidFill>
              <a:srgbClr val="4EA72E">
                <a:alpha val="0"/>
              </a:srgbClr>
            </a:solidFill>
            <a:prstDash val="sysDot"/>
            <a:extLst>
              <a:ext uri="{C807C97D-BFC1-408E-A445-0C87EB9F89A2}">
                <ask:lineSketchStyleProps xmlns:ask="http://schemas.microsoft.com/office/drawing/2018/sketchyshapes" sd="1219033472">
                  <a:prstGeom prst="rect">
                    <a:avLst/>
                  </a:prstGeom>
                  <ask:type>
                    <ask:lineSketchCurved/>
                  </ask:type>
                </ask:lineSketchStyleProps>
              </a:ext>
            </a:extLst>
          </a:ln>
          <a:effectLst/>
        </p:spPr>
        <p:txBody>
          <a:bodyPr rot="0" spcFirstLastPara="0" vert="horz" wrap="square" lIns="91440" tIns="144000" rIns="91440" bIns="45720" numCol="1" spcCol="0" rtlCol="0" fromWordArt="0" anchor="t"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de-DE" sz="1300" b="1" i="0" u="none" strike="noStrike" kern="100" cap="none" spc="0" normalizeH="0" baseline="0" noProof="0" dirty="0">
                <a:ln>
                  <a:noFill/>
                </a:ln>
                <a:solidFill>
                  <a:sysClr val="windowText" lastClr="000000"/>
                </a:solidFill>
                <a:effectLst/>
                <a:uLnTx/>
                <a:uFillTx/>
                <a:latin typeface="Aptos" panose="020B0004020202020204" pitchFamily="34" charset="0"/>
                <a:ea typeface="Aptos" panose="020B0004020202020204" pitchFamily="34" charset="0"/>
                <a:cs typeface="Times New Roman (Textkörper CS)"/>
              </a:rPr>
              <a:t>Niemand soll nur für sich selbst das Meiste herausholen, sondern soll auch an andere denken und für andere sorgen </a:t>
            </a:r>
            <a:r>
              <a:rPr kumimoji="0" lang="de-DE" sz="1000" b="0" i="0" u="none" strike="noStrike" kern="100" cap="none" spc="0" normalizeH="0" baseline="0" noProof="0" dirty="0">
                <a:ln>
                  <a:noFill/>
                </a:ln>
                <a:solidFill>
                  <a:sysClr val="windowText" lastClr="000000"/>
                </a:solidFill>
                <a:effectLst/>
                <a:uLnTx/>
                <a:uFillTx/>
                <a:latin typeface="Aptos" panose="020B0004020202020204" pitchFamily="34" charset="0"/>
                <a:ea typeface="Aptos" panose="020B0004020202020204" pitchFamily="34" charset="0"/>
                <a:cs typeface="Times New Roman (Textkörper CS)"/>
              </a:rPr>
              <a:t>(1Kor 10, 24)</a:t>
            </a:r>
            <a:endParaRPr kumimoji="0" lang="de-DE" sz="1000" b="0" i="0" u="none" strike="noStrike" kern="100" cap="none" spc="0" normalizeH="0" baseline="0" noProof="0" dirty="0">
              <a:ln>
                <a:noFill/>
              </a:ln>
              <a:solidFill>
                <a:sysClr val="windowText" lastClr="000000"/>
              </a:solidFill>
              <a:effectLst/>
              <a:uLnTx/>
              <a:uFillTx/>
              <a:latin typeface="Arial" panose="020B0604020202020204" pitchFamily="34" charset="0"/>
              <a:ea typeface="Aptos" panose="020B0004020202020204" pitchFamily="34" charset="0"/>
              <a:cs typeface="Times New Roman (Textkörper 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de-DE" sz="1300" b="0" i="0" u="none" strike="noStrike" kern="100" cap="none" spc="0" normalizeH="0" baseline="0" noProof="0" dirty="0">
                <a:ln>
                  <a:noFill/>
                </a:ln>
                <a:solidFill>
                  <a:sysClr val="windowText" lastClr="000000"/>
                </a:solidFill>
                <a:effectLst/>
                <a:uLnTx/>
                <a:uFillTx/>
                <a:latin typeface="Aptos" panose="020B0004020202020204" pitchFamily="34" charset="0"/>
                <a:ea typeface="Aptos" panose="020B0004020202020204" pitchFamily="34" charset="0"/>
                <a:cs typeface="Times New Roman (Textkörper CS)"/>
              </a:rPr>
              <a:t> </a:t>
            </a:r>
            <a:endParaRPr kumimoji="0" lang="de-DE" sz="1300" b="0" i="0" u="none" strike="noStrike" kern="100" cap="none" spc="0" normalizeH="0" baseline="0" noProof="0" dirty="0">
              <a:ln>
                <a:noFill/>
              </a:ln>
              <a:solidFill>
                <a:sysClr val="windowText" lastClr="000000"/>
              </a:solidFill>
              <a:effectLst/>
              <a:uLnTx/>
              <a:uFillTx/>
              <a:latin typeface="Arial" panose="020B0604020202020204" pitchFamily="34" charset="0"/>
              <a:ea typeface="Aptos" panose="020B0004020202020204" pitchFamily="34" charset="0"/>
              <a:cs typeface="Times New Roman (Textkörper CS)"/>
            </a:endParaRPr>
          </a:p>
        </p:txBody>
      </p:sp>
      <p:sp>
        <p:nvSpPr>
          <p:cNvPr id="19" name="Textfeld 16">
            <a:extLst>
              <a:ext uri="{FF2B5EF4-FFF2-40B4-BE49-F238E27FC236}">
                <a16:creationId xmlns:a16="http://schemas.microsoft.com/office/drawing/2014/main" id="{008B236C-33BB-170E-B441-361B7AB9821C}"/>
              </a:ext>
            </a:extLst>
          </p:cNvPr>
          <p:cNvSpPr txBox="1"/>
          <p:nvPr/>
        </p:nvSpPr>
        <p:spPr>
          <a:xfrm flipH="1">
            <a:off x="3895423" y="1801199"/>
            <a:ext cx="4940801" cy="560234"/>
          </a:xfrm>
          <a:custGeom>
            <a:avLst/>
            <a:gdLst>
              <a:gd name="connsiteX0" fmla="*/ 0 w 4940801"/>
              <a:gd name="connsiteY0" fmla="*/ 0 h 560234"/>
              <a:gd name="connsiteX1" fmla="*/ 4940801 w 4940801"/>
              <a:gd name="connsiteY1" fmla="*/ 0 h 560234"/>
              <a:gd name="connsiteX2" fmla="*/ 4940801 w 4940801"/>
              <a:gd name="connsiteY2" fmla="*/ 560234 h 560234"/>
              <a:gd name="connsiteX3" fmla="*/ 0 w 4940801"/>
              <a:gd name="connsiteY3" fmla="*/ 560234 h 560234"/>
              <a:gd name="connsiteX4" fmla="*/ 0 w 4940801"/>
              <a:gd name="connsiteY4" fmla="*/ 0 h 5602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40801" h="560234" fill="none" extrusionOk="0">
                <a:moveTo>
                  <a:pt x="0" y="0"/>
                </a:moveTo>
                <a:cubicBezTo>
                  <a:pt x="2440397" y="-49533"/>
                  <a:pt x="2972144" y="-14809"/>
                  <a:pt x="4940801" y="0"/>
                </a:cubicBezTo>
                <a:cubicBezTo>
                  <a:pt x="4919830" y="94637"/>
                  <a:pt x="4935080" y="308807"/>
                  <a:pt x="4940801" y="560234"/>
                </a:cubicBezTo>
                <a:cubicBezTo>
                  <a:pt x="4116039" y="512003"/>
                  <a:pt x="939141" y="644689"/>
                  <a:pt x="0" y="560234"/>
                </a:cubicBezTo>
                <a:cubicBezTo>
                  <a:pt x="46095" y="285463"/>
                  <a:pt x="5371" y="109918"/>
                  <a:pt x="0" y="0"/>
                </a:cubicBezTo>
                <a:close/>
              </a:path>
              <a:path w="4940801" h="560234" stroke="0" extrusionOk="0">
                <a:moveTo>
                  <a:pt x="0" y="0"/>
                </a:moveTo>
                <a:cubicBezTo>
                  <a:pt x="1092968" y="118645"/>
                  <a:pt x="3051180" y="116012"/>
                  <a:pt x="4940801" y="0"/>
                </a:cubicBezTo>
                <a:cubicBezTo>
                  <a:pt x="4891665" y="203790"/>
                  <a:pt x="4893545" y="400488"/>
                  <a:pt x="4940801" y="560234"/>
                </a:cubicBezTo>
                <a:cubicBezTo>
                  <a:pt x="2477870" y="694834"/>
                  <a:pt x="853823" y="403038"/>
                  <a:pt x="0" y="560234"/>
                </a:cubicBezTo>
                <a:cubicBezTo>
                  <a:pt x="-49873" y="371217"/>
                  <a:pt x="-1892" y="278282"/>
                  <a:pt x="0" y="0"/>
                </a:cubicBezTo>
                <a:close/>
              </a:path>
            </a:pathLst>
          </a:custGeom>
          <a:solidFill>
            <a:srgbClr val="4EA72E">
              <a:lumMod val="20000"/>
              <a:lumOff val="80000"/>
            </a:srgbClr>
          </a:solidFill>
          <a:ln w="6350">
            <a:solidFill>
              <a:srgbClr val="4EA72E">
                <a:alpha val="0"/>
              </a:srgbClr>
            </a:solidFill>
            <a:prstDash val="sysDot"/>
            <a:extLst>
              <a:ext uri="{C807C97D-BFC1-408E-A445-0C87EB9F89A2}">
                <ask:lineSketchStyleProps xmlns:ask="http://schemas.microsoft.com/office/drawing/2018/sketchyshapes" sd="1219033472">
                  <a:prstGeom prst="rect">
                    <a:avLst/>
                  </a:prstGeom>
                  <ask:type>
                    <ask:lineSketchCurved/>
                  </ask:type>
                </ask:lineSketchStyleProps>
              </a:ext>
            </a:extLst>
          </a:ln>
          <a:effectLst/>
        </p:spPr>
        <p:txBody>
          <a:bodyPr rot="0" spcFirstLastPara="0" vert="horz" wrap="square" lIns="91440" tIns="180000" rIns="91440" bIns="45720" numCol="1" spcCol="0" rtlCol="0" fromWordArt="0" anchor="t"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de-DE" sz="1300" b="1" i="0" u="none" strike="noStrike" kern="100" cap="none" spc="0" normalizeH="0" baseline="0" noProof="0" dirty="0">
                <a:ln>
                  <a:noFill/>
                </a:ln>
                <a:solidFill>
                  <a:sysClr val="windowText" lastClr="000000"/>
                </a:solidFill>
                <a:effectLst/>
                <a:uLnTx/>
                <a:uFillTx/>
                <a:latin typeface="Aptos" panose="020B0004020202020204" pitchFamily="34" charset="0"/>
                <a:ea typeface="Aptos" panose="020B0004020202020204" pitchFamily="34" charset="0"/>
                <a:cs typeface="Times New Roman (Textkörper CS)"/>
              </a:rPr>
              <a:t>Jeder soll so leben, dass er anderen hilft und das Gute tut </a:t>
            </a:r>
            <a:r>
              <a:rPr kumimoji="0" lang="de-DE" sz="1000" b="0" i="0" u="none" strike="noStrike" kern="100" cap="none" spc="0" normalizeH="0" baseline="0" noProof="0" dirty="0">
                <a:ln>
                  <a:noFill/>
                </a:ln>
                <a:solidFill>
                  <a:sysClr val="windowText" lastClr="000000"/>
                </a:solidFill>
                <a:effectLst/>
                <a:uLnTx/>
                <a:uFillTx/>
                <a:latin typeface="Aptos" panose="020B0004020202020204" pitchFamily="34" charset="0"/>
                <a:ea typeface="Aptos" panose="020B0004020202020204" pitchFamily="34" charset="0"/>
                <a:cs typeface="Times New Roman (Textkörper CS)"/>
              </a:rPr>
              <a:t>(Röm 15,2)</a:t>
            </a:r>
            <a:endParaRPr kumimoji="0" lang="de-DE" sz="1300" b="0" i="0" u="none" strike="noStrike" kern="100" cap="none" spc="0" normalizeH="0" baseline="0" noProof="0" dirty="0">
              <a:ln>
                <a:noFill/>
              </a:ln>
              <a:solidFill>
                <a:sysClr val="windowText" lastClr="000000"/>
              </a:solidFill>
              <a:effectLst/>
              <a:uLnTx/>
              <a:uFillTx/>
              <a:latin typeface="Arial" panose="020B0604020202020204" pitchFamily="34" charset="0"/>
              <a:ea typeface="Aptos" panose="020B0004020202020204" pitchFamily="34" charset="0"/>
              <a:cs typeface="Times New Roman (Textkörper CS)"/>
            </a:endParaRPr>
          </a:p>
        </p:txBody>
      </p:sp>
      <p:sp>
        <p:nvSpPr>
          <p:cNvPr id="20" name="Textfeld 16">
            <a:extLst>
              <a:ext uri="{FF2B5EF4-FFF2-40B4-BE49-F238E27FC236}">
                <a16:creationId xmlns:a16="http://schemas.microsoft.com/office/drawing/2014/main" id="{7FFDAA2F-7FF5-8E6C-FEFA-17737391E546}"/>
              </a:ext>
            </a:extLst>
          </p:cNvPr>
          <p:cNvSpPr txBox="1"/>
          <p:nvPr/>
        </p:nvSpPr>
        <p:spPr>
          <a:xfrm flipH="1">
            <a:off x="8052065" y="557930"/>
            <a:ext cx="3394517" cy="778316"/>
          </a:xfrm>
          <a:custGeom>
            <a:avLst/>
            <a:gdLst>
              <a:gd name="connsiteX0" fmla="*/ 0 w 3394517"/>
              <a:gd name="connsiteY0" fmla="*/ 0 h 778316"/>
              <a:gd name="connsiteX1" fmla="*/ 3394517 w 3394517"/>
              <a:gd name="connsiteY1" fmla="*/ 0 h 778316"/>
              <a:gd name="connsiteX2" fmla="*/ 3394517 w 3394517"/>
              <a:gd name="connsiteY2" fmla="*/ 778316 h 778316"/>
              <a:gd name="connsiteX3" fmla="*/ 0 w 3394517"/>
              <a:gd name="connsiteY3" fmla="*/ 778316 h 778316"/>
              <a:gd name="connsiteX4" fmla="*/ 0 w 3394517"/>
              <a:gd name="connsiteY4" fmla="*/ 0 h 7783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4517" h="778316" fill="none" extrusionOk="0">
                <a:moveTo>
                  <a:pt x="0" y="0"/>
                </a:moveTo>
                <a:cubicBezTo>
                  <a:pt x="1473427" y="-49533"/>
                  <a:pt x="2201930" y="-14809"/>
                  <a:pt x="3394517" y="0"/>
                </a:cubicBezTo>
                <a:cubicBezTo>
                  <a:pt x="3341114" y="255638"/>
                  <a:pt x="3444504" y="641317"/>
                  <a:pt x="3394517" y="778316"/>
                </a:cubicBezTo>
                <a:cubicBezTo>
                  <a:pt x="2424375" y="730085"/>
                  <a:pt x="474767" y="862771"/>
                  <a:pt x="0" y="778316"/>
                </a:cubicBezTo>
                <a:cubicBezTo>
                  <a:pt x="-4908" y="531917"/>
                  <a:pt x="-64982" y="217755"/>
                  <a:pt x="0" y="0"/>
                </a:cubicBezTo>
                <a:close/>
              </a:path>
              <a:path w="3394517" h="778316" stroke="0" extrusionOk="0">
                <a:moveTo>
                  <a:pt x="0" y="0"/>
                </a:moveTo>
                <a:cubicBezTo>
                  <a:pt x="520478" y="118645"/>
                  <a:pt x="1913751" y="116012"/>
                  <a:pt x="3394517" y="0"/>
                </a:cubicBezTo>
                <a:cubicBezTo>
                  <a:pt x="3327279" y="120830"/>
                  <a:pt x="3429098" y="495702"/>
                  <a:pt x="3394517" y="778316"/>
                </a:cubicBezTo>
                <a:cubicBezTo>
                  <a:pt x="1886869" y="912916"/>
                  <a:pt x="1256338" y="621120"/>
                  <a:pt x="0" y="778316"/>
                </a:cubicBezTo>
                <a:cubicBezTo>
                  <a:pt x="-27598" y="548125"/>
                  <a:pt x="1216" y="340800"/>
                  <a:pt x="0" y="0"/>
                </a:cubicBezTo>
                <a:close/>
              </a:path>
            </a:pathLst>
          </a:custGeom>
          <a:solidFill>
            <a:srgbClr val="4EA72E">
              <a:lumMod val="20000"/>
              <a:lumOff val="80000"/>
            </a:srgbClr>
          </a:solidFill>
          <a:ln w="6350">
            <a:solidFill>
              <a:srgbClr val="4EA72E">
                <a:alpha val="0"/>
              </a:srgbClr>
            </a:solidFill>
            <a:prstDash val="sysDot"/>
            <a:extLst>
              <a:ext uri="{C807C97D-BFC1-408E-A445-0C87EB9F89A2}">
                <ask:lineSketchStyleProps xmlns:ask="http://schemas.microsoft.com/office/drawing/2018/sketchyshapes" sd="1219033472">
                  <a:prstGeom prst="rect">
                    <a:avLst/>
                  </a:prstGeom>
                  <ask:type>
                    <ask:lineSketchCurved/>
                  </ask:type>
                </ask:lineSketchStyleProps>
              </a:ext>
            </a:extLst>
          </a:ln>
          <a:effectLst/>
        </p:spPr>
        <p:txBody>
          <a:bodyPr rot="0" spcFirstLastPara="0" vert="horz" wrap="square" lIns="91440" tIns="180000" rIns="91440" bIns="45720" numCol="1" spcCol="0" rtlCol="0" fromWordArt="0" anchor="t"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de-DE" sz="1300" b="1" i="0" u="none" strike="noStrike" kern="100" cap="none" spc="0" normalizeH="0" baseline="0" noProof="0" dirty="0">
                <a:ln>
                  <a:noFill/>
                </a:ln>
                <a:solidFill>
                  <a:sysClr val="windowText" lastClr="000000"/>
                </a:solidFill>
                <a:effectLst/>
                <a:uLnTx/>
                <a:uFillTx/>
                <a:latin typeface="Aptos" panose="020B0004020202020204" pitchFamily="34" charset="0"/>
                <a:ea typeface="Aptos" panose="020B0004020202020204" pitchFamily="34" charset="0"/>
                <a:cs typeface="Times New Roman (Textkörper CS)"/>
              </a:rPr>
              <a:t>Seid alle freundlich, mitfühlend, brüderlich, barmherzig und demütig zueinander </a:t>
            </a:r>
            <a:r>
              <a:rPr kumimoji="0" lang="de-DE" sz="1000" b="0" i="0" u="none" strike="noStrike" kern="100" cap="none" spc="0" normalizeH="0" baseline="0" noProof="0" dirty="0">
                <a:ln>
                  <a:noFill/>
                </a:ln>
                <a:solidFill>
                  <a:sysClr val="windowText" lastClr="000000"/>
                </a:solidFill>
                <a:effectLst/>
                <a:uLnTx/>
                <a:uFillTx/>
                <a:latin typeface="Aptos" panose="020B0004020202020204" pitchFamily="34" charset="0"/>
                <a:ea typeface="Aptos" panose="020B0004020202020204" pitchFamily="34" charset="0"/>
                <a:cs typeface="Times New Roman (Textkörper CS)"/>
              </a:rPr>
              <a:t>(1Petr 3,8)</a:t>
            </a:r>
            <a:endParaRPr kumimoji="0" lang="de-DE" sz="1300" b="0" i="0" u="none" strike="noStrike" kern="100" cap="none" spc="0" normalizeH="0" baseline="0" noProof="0" dirty="0">
              <a:ln>
                <a:noFill/>
              </a:ln>
              <a:solidFill>
                <a:sysClr val="windowText" lastClr="000000"/>
              </a:solidFill>
              <a:effectLst/>
              <a:uLnTx/>
              <a:uFillTx/>
              <a:latin typeface="Arial" panose="020B0604020202020204" pitchFamily="34" charset="0"/>
              <a:ea typeface="Aptos" panose="020B0004020202020204" pitchFamily="34" charset="0"/>
              <a:cs typeface="Times New Roman (Textkörper CS)"/>
            </a:endParaRPr>
          </a:p>
        </p:txBody>
      </p:sp>
      <p:sp>
        <p:nvSpPr>
          <p:cNvPr id="21" name="Textfeld 16">
            <a:extLst>
              <a:ext uri="{FF2B5EF4-FFF2-40B4-BE49-F238E27FC236}">
                <a16:creationId xmlns:a16="http://schemas.microsoft.com/office/drawing/2014/main" id="{E60619C9-9423-D6AF-7E1B-7559EFCE5D32}"/>
              </a:ext>
            </a:extLst>
          </p:cNvPr>
          <p:cNvSpPr txBox="1"/>
          <p:nvPr/>
        </p:nvSpPr>
        <p:spPr>
          <a:xfrm flipH="1">
            <a:off x="7673490" y="4036831"/>
            <a:ext cx="3593184" cy="742455"/>
          </a:xfrm>
          <a:custGeom>
            <a:avLst/>
            <a:gdLst>
              <a:gd name="connsiteX0" fmla="*/ 0 w 3593184"/>
              <a:gd name="connsiteY0" fmla="*/ 0 h 742455"/>
              <a:gd name="connsiteX1" fmla="*/ 3593184 w 3593184"/>
              <a:gd name="connsiteY1" fmla="*/ 0 h 742455"/>
              <a:gd name="connsiteX2" fmla="*/ 3593184 w 3593184"/>
              <a:gd name="connsiteY2" fmla="*/ 742455 h 742455"/>
              <a:gd name="connsiteX3" fmla="*/ 0 w 3593184"/>
              <a:gd name="connsiteY3" fmla="*/ 742455 h 742455"/>
              <a:gd name="connsiteX4" fmla="*/ 0 w 3593184"/>
              <a:gd name="connsiteY4" fmla="*/ 0 h 7424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93184" h="742455" fill="none" extrusionOk="0">
                <a:moveTo>
                  <a:pt x="0" y="0"/>
                </a:moveTo>
                <a:cubicBezTo>
                  <a:pt x="1679224" y="-49533"/>
                  <a:pt x="2593276" y="-14809"/>
                  <a:pt x="3593184" y="0"/>
                </a:cubicBezTo>
                <a:cubicBezTo>
                  <a:pt x="3553477" y="85444"/>
                  <a:pt x="3590600" y="477140"/>
                  <a:pt x="3593184" y="742455"/>
                </a:cubicBezTo>
                <a:cubicBezTo>
                  <a:pt x="3163808" y="694224"/>
                  <a:pt x="769141" y="826910"/>
                  <a:pt x="0" y="742455"/>
                </a:cubicBezTo>
                <a:cubicBezTo>
                  <a:pt x="-687" y="586873"/>
                  <a:pt x="39483" y="239448"/>
                  <a:pt x="0" y="0"/>
                </a:cubicBezTo>
                <a:close/>
              </a:path>
              <a:path w="3593184" h="742455" stroke="0" extrusionOk="0">
                <a:moveTo>
                  <a:pt x="0" y="0"/>
                </a:moveTo>
                <a:cubicBezTo>
                  <a:pt x="1154590" y="118645"/>
                  <a:pt x="3147490" y="116012"/>
                  <a:pt x="3593184" y="0"/>
                </a:cubicBezTo>
                <a:cubicBezTo>
                  <a:pt x="3625915" y="337396"/>
                  <a:pt x="3638071" y="648980"/>
                  <a:pt x="3593184" y="742455"/>
                </a:cubicBezTo>
                <a:cubicBezTo>
                  <a:pt x="2269328" y="877055"/>
                  <a:pt x="1678776" y="585259"/>
                  <a:pt x="0" y="742455"/>
                </a:cubicBezTo>
                <a:cubicBezTo>
                  <a:pt x="65282" y="601031"/>
                  <a:pt x="19299" y="123901"/>
                  <a:pt x="0" y="0"/>
                </a:cubicBezTo>
                <a:close/>
              </a:path>
            </a:pathLst>
          </a:custGeom>
          <a:solidFill>
            <a:srgbClr val="4EA72E">
              <a:lumMod val="20000"/>
              <a:lumOff val="80000"/>
            </a:srgbClr>
          </a:solidFill>
          <a:ln w="6350">
            <a:solidFill>
              <a:srgbClr val="4EA72E">
                <a:alpha val="0"/>
              </a:srgbClr>
            </a:solidFill>
            <a:prstDash val="sysDot"/>
            <a:extLst>
              <a:ext uri="{C807C97D-BFC1-408E-A445-0C87EB9F89A2}">
                <ask:lineSketchStyleProps xmlns:ask="http://schemas.microsoft.com/office/drawing/2018/sketchyshapes" sd="1219033472">
                  <a:prstGeom prst="rect">
                    <a:avLst/>
                  </a:prstGeom>
                  <ask:type>
                    <ask:lineSketchCurved/>
                  </ask:type>
                </ask:lineSketchStyleProps>
              </a:ext>
            </a:extLst>
          </a:ln>
          <a:effectLst/>
        </p:spPr>
        <p:txBody>
          <a:bodyPr rot="0" spcFirstLastPara="0" vert="horz" wrap="square" lIns="91440" tIns="180000" rIns="91440" bIns="45720" numCol="1" spcCol="0" rtlCol="0" fromWordArt="0" anchor="t"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de-DE" sz="1300" b="1" i="0" u="none" strike="noStrike" kern="100" cap="none" spc="0" normalizeH="0" baseline="0" noProof="0" dirty="0">
                <a:ln>
                  <a:noFill/>
                </a:ln>
                <a:solidFill>
                  <a:sysClr val="windowText" lastClr="000000"/>
                </a:solidFill>
                <a:effectLst/>
                <a:uLnTx/>
                <a:uFillTx/>
                <a:latin typeface="Aptos" panose="020B0004020202020204" pitchFamily="34" charset="0"/>
                <a:ea typeface="Aptos" panose="020B0004020202020204" pitchFamily="34" charset="0"/>
                <a:cs typeface="Times New Roman (Textkörper CS)"/>
              </a:rPr>
              <a:t>Was ihr für einen der geringsten Menschen getan habt, das habt ihr für Gott getan </a:t>
            </a:r>
            <a:r>
              <a:rPr kumimoji="0" lang="de-DE" sz="1000" b="0" i="0" u="none" strike="noStrike" kern="100" cap="none" spc="0" normalizeH="0" baseline="0" noProof="0" dirty="0">
                <a:ln>
                  <a:noFill/>
                </a:ln>
                <a:solidFill>
                  <a:sysClr val="windowText" lastClr="000000"/>
                </a:solidFill>
                <a:effectLst/>
                <a:uLnTx/>
                <a:uFillTx/>
                <a:latin typeface="Aptos" panose="020B0004020202020204" pitchFamily="34" charset="0"/>
                <a:ea typeface="Aptos" panose="020B0004020202020204" pitchFamily="34" charset="0"/>
                <a:cs typeface="Times New Roman (Textkörper CS)"/>
              </a:rPr>
              <a:t>(</a:t>
            </a:r>
            <a:r>
              <a:rPr kumimoji="0" lang="de-DE" sz="1000" b="0" i="0" u="none" strike="noStrike" kern="100" cap="none" spc="0" normalizeH="0" baseline="0" noProof="0" dirty="0" err="1">
                <a:ln>
                  <a:noFill/>
                </a:ln>
                <a:solidFill>
                  <a:sysClr val="windowText" lastClr="000000"/>
                </a:solidFill>
                <a:effectLst/>
                <a:uLnTx/>
                <a:uFillTx/>
                <a:latin typeface="Aptos" panose="020B0004020202020204" pitchFamily="34" charset="0"/>
                <a:ea typeface="Aptos" panose="020B0004020202020204" pitchFamily="34" charset="0"/>
                <a:cs typeface="Times New Roman (Textkörper CS)"/>
              </a:rPr>
              <a:t>Mt</a:t>
            </a:r>
            <a:r>
              <a:rPr kumimoji="0" lang="de-DE" sz="1000" b="0" i="0" u="none" strike="noStrike" kern="100" cap="none" spc="0" normalizeH="0" baseline="0" noProof="0" dirty="0">
                <a:ln>
                  <a:noFill/>
                </a:ln>
                <a:solidFill>
                  <a:sysClr val="windowText" lastClr="000000"/>
                </a:solidFill>
                <a:effectLst/>
                <a:uLnTx/>
                <a:uFillTx/>
                <a:latin typeface="Aptos" panose="020B0004020202020204" pitchFamily="34" charset="0"/>
                <a:ea typeface="Aptos" panose="020B0004020202020204" pitchFamily="34" charset="0"/>
                <a:cs typeface="Times New Roman (Textkörper CS)"/>
              </a:rPr>
              <a:t> 25,40)</a:t>
            </a:r>
            <a:endParaRPr kumimoji="0" lang="de-DE" sz="1300" b="0" i="0" u="none" strike="noStrike" kern="100" cap="none" spc="0" normalizeH="0" baseline="0" noProof="0" dirty="0">
              <a:ln>
                <a:noFill/>
              </a:ln>
              <a:solidFill>
                <a:sysClr val="windowText" lastClr="000000"/>
              </a:solidFill>
              <a:effectLst/>
              <a:uLnTx/>
              <a:uFillTx/>
              <a:latin typeface="Arial" panose="020B0604020202020204" pitchFamily="34" charset="0"/>
              <a:ea typeface="Aptos" panose="020B0004020202020204" pitchFamily="34" charset="0"/>
              <a:cs typeface="Times New Roman (Textkörper CS)"/>
            </a:endParaRPr>
          </a:p>
        </p:txBody>
      </p:sp>
      <p:sp>
        <p:nvSpPr>
          <p:cNvPr id="22" name="Textfeld 16">
            <a:extLst>
              <a:ext uri="{FF2B5EF4-FFF2-40B4-BE49-F238E27FC236}">
                <a16:creationId xmlns:a16="http://schemas.microsoft.com/office/drawing/2014/main" id="{B3A15A47-6352-E240-E96D-5EB22435F498}"/>
              </a:ext>
            </a:extLst>
          </p:cNvPr>
          <p:cNvSpPr txBox="1"/>
          <p:nvPr/>
        </p:nvSpPr>
        <p:spPr>
          <a:xfrm flipH="1">
            <a:off x="340683" y="2703867"/>
            <a:ext cx="5047026" cy="1450265"/>
          </a:xfrm>
          <a:custGeom>
            <a:avLst/>
            <a:gdLst>
              <a:gd name="connsiteX0" fmla="*/ 0 w 5047026"/>
              <a:gd name="connsiteY0" fmla="*/ 0 h 1450265"/>
              <a:gd name="connsiteX1" fmla="*/ 5047026 w 5047026"/>
              <a:gd name="connsiteY1" fmla="*/ 0 h 1450265"/>
              <a:gd name="connsiteX2" fmla="*/ 5047026 w 5047026"/>
              <a:gd name="connsiteY2" fmla="*/ 1450265 h 1450265"/>
              <a:gd name="connsiteX3" fmla="*/ 0 w 5047026"/>
              <a:gd name="connsiteY3" fmla="*/ 1450265 h 1450265"/>
              <a:gd name="connsiteX4" fmla="*/ 0 w 5047026"/>
              <a:gd name="connsiteY4" fmla="*/ 0 h 14502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47026" h="1450265" fill="none" extrusionOk="0">
                <a:moveTo>
                  <a:pt x="0" y="0"/>
                </a:moveTo>
                <a:cubicBezTo>
                  <a:pt x="2041139" y="-49533"/>
                  <a:pt x="4531716" y="-14809"/>
                  <a:pt x="5047026" y="0"/>
                </a:cubicBezTo>
                <a:cubicBezTo>
                  <a:pt x="4932539" y="644333"/>
                  <a:pt x="5109596" y="1028610"/>
                  <a:pt x="5047026" y="1450265"/>
                </a:cubicBezTo>
                <a:cubicBezTo>
                  <a:pt x="2559149" y="1402034"/>
                  <a:pt x="2516529" y="1534720"/>
                  <a:pt x="0" y="1450265"/>
                </a:cubicBezTo>
                <a:cubicBezTo>
                  <a:pt x="98162" y="1158859"/>
                  <a:pt x="-25664" y="699180"/>
                  <a:pt x="0" y="0"/>
                </a:cubicBezTo>
                <a:close/>
              </a:path>
              <a:path w="5047026" h="1450265" stroke="0" extrusionOk="0">
                <a:moveTo>
                  <a:pt x="0" y="0"/>
                </a:moveTo>
                <a:cubicBezTo>
                  <a:pt x="872577" y="118645"/>
                  <a:pt x="3622755" y="116012"/>
                  <a:pt x="5047026" y="0"/>
                </a:cubicBezTo>
                <a:cubicBezTo>
                  <a:pt x="4937469" y="266655"/>
                  <a:pt x="5095497" y="1138357"/>
                  <a:pt x="5047026" y="1450265"/>
                </a:cubicBezTo>
                <a:cubicBezTo>
                  <a:pt x="3623922" y="1584865"/>
                  <a:pt x="1185055" y="1293069"/>
                  <a:pt x="0" y="1450265"/>
                </a:cubicBezTo>
                <a:cubicBezTo>
                  <a:pt x="117381" y="806956"/>
                  <a:pt x="28394" y="221173"/>
                  <a:pt x="0" y="0"/>
                </a:cubicBezTo>
                <a:close/>
              </a:path>
            </a:pathLst>
          </a:custGeom>
          <a:solidFill>
            <a:srgbClr val="4EA72E">
              <a:lumMod val="20000"/>
              <a:lumOff val="80000"/>
            </a:srgbClr>
          </a:solidFill>
          <a:ln w="6350">
            <a:solidFill>
              <a:srgbClr val="4EA72E">
                <a:alpha val="0"/>
              </a:srgbClr>
            </a:solidFill>
            <a:prstDash val="sysDot"/>
            <a:extLst>
              <a:ext uri="{C807C97D-BFC1-408E-A445-0C87EB9F89A2}">
                <ask:lineSketchStyleProps xmlns:ask="http://schemas.microsoft.com/office/drawing/2018/sketchyshapes" sd="1219033472">
                  <a:prstGeom prst="rect">
                    <a:avLst/>
                  </a:prstGeom>
                  <ask:type>
                    <ask:lineSketchCurved/>
                  </ask:type>
                </ask:lineSketchStyleProps>
              </a:ext>
            </a:extLst>
          </a:ln>
          <a:effectLst/>
        </p:spPr>
        <p:txBody>
          <a:bodyPr rot="0" spcFirstLastPara="0" vert="horz" wrap="square" lIns="91440" tIns="180000" rIns="91440" bIns="45720" numCol="1" spcCol="0" rtlCol="0" fromWordArt="0" anchor="t"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de-DE" sz="1300" i="0" u="none" strike="noStrike" kern="100" cap="none" spc="0" normalizeH="0" baseline="0" noProof="0" dirty="0">
                <a:ln>
                  <a:noFill/>
                </a:ln>
                <a:solidFill>
                  <a:sysClr val="windowText" lastClr="000000"/>
                </a:solidFill>
                <a:effectLst/>
                <a:uLnTx/>
                <a:uFillTx/>
                <a:latin typeface="Aptos" panose="020B0004020202020204" pitchFamily="34" charset="0"/>
                <a:ea typeface="Aptos" panose="020B0004020202020204" pitchFamily="34" charset="0"/>
                <a:cs typeface="Times New Roman (Textkörper CS)"/>
              </a:rPr>
              <a:t>Die Werke der Barmherzigkeit</a:t>
            </a:r>
            <a:endParaRPr kumimoji="0" lang="de-DE" sz="1300" i="0" u="none" strike="noStrike" kern="100" cap="none" spc="0" normalizeH="0" baseline="0" noProof="0" dirty="0">
              <a:ln>
                <a:noFill/>
              </a:ln>
              <a:solidFill>
                <a:sysClr val="windowText" lastClr="000000"/>
              </a:solidFill>
              <a:effectLst/>
              <a:uLnTx/>
              <a:uFillTx/>
              <a:latin typeface="Arial" panose="020B0604020202020204" pitchFamily="34" charset="0"/>
              <a:ea typeface="Aptos" panose="020B0004020202020204" pitchFamily="34" charset="0"/>
              <a:cs typeface="Times New Roman (Textkörper 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de-DE" sz="1300" b="1" i="0" u="none" strike="noStrike" kern="100" cap="none" spc="0" normalizeH="0" baseline="0" noProof="0" dirty="0">
                <a:ln>
                  <a:noFill/>
                </a:ln>
                <a:solidFill>
                  <a:sysClr val="windowText" lastClr="000000"/>
                </a:solidFill>
                <a:effectLst/>
                <a:uLnTx/>
                <a:uFillTx/>
                <a:latin typeface="Aptos" panose="020B0004020202020204" pitchFamily="34" charset="0"/>
                <a:ea typeface="Aptos" panose="020B0004020202020204" pitchFamily="34" charset="0"/>
                <a:cs typeface="Times New Roman (Textkörper CS)"/>
              </a:rPr>
              <a:t>Denn ich war hungrig und ihr habt mir zu essen gegeben; ich war durstig und ihr habt mir zu trinken gegeben; ich war fremd und ihr habt mich aufgenommen, ich war nackt und ihr habt mir Kleidung gegeben; ich war krank und ihr habt mich besucht; ich war im Gefängnis und ihr seid zu mir gekommen. </a:t>
            </a:r>
            <a:r>
              <a:rPr kumimoji="0" lang="de-DE" sz="1000" b="0" i="0" u="none" strike="noStrike" kern="100" cap="none" spc="0" normalizeH="0" baseline="0" noProof="0" dirty="0">
                <a:ln>
                  <a:noFill/>
                </a:ln>
                <a:solidFill>
                  <a:sysClr val="windowText" lastClr="000000"/>
                </a:solidFill>
                <a:effectLst/>
                <a:uLnTx/>
                <a:uFillTx/>
                <a:latin typeface="Aptos" panose="020B0004020202020204" pitchFamily="34" charset="0"/>
                <a:ea typeface="Aptos" panose="020B0004020202020204" pitchFamily="34" charset="0"/>
                <a:cs typeface="Times New Roman (Textkörper CS)"/>
              </a:rPr>
              <a:t>(vgl. </a:t>
            </a:r>
            <a:r>
              <a:rPr kumimoji="0" lang="de-DE" sz="1000" b="0" i="0" u="none" strike="noStrike" kern="100" cap="none" spc="0" normalizeH="0" baseline="0" noProof="0" dirty="0" err="1">
                <a:ln>
                  <a:noFill/>
                </a:ln>
                <a:solidFill>
                  <a:sysClr val="windowText" lastClr="000000"/>
                </a:solidFill>
                <a:effectLst/>
                <a:uLnTx/>
                <a:uFillTx/>
                <a:latin typeface="Aptos" panose="020B0004020202020204" pitchFamily="34" charset="0"/>
                <a:ea typeface="Aptos" panose="020B0004020202020204" pitchFamily="34" charset="0"/>
                <a:cs typeface="Times New Roman (Textkörper CS)"/>
              </a:rPr>
              <a:t>Mt</a:t>
            </a:r>
            <a:r>
              <a:rPr kumimoji="0" lang="de-DE" sz="1000" b="0" i="0" u="none" strike="noStrike" kern="100" cap="none" spc="0" normalizeH="0" baseline="0" noProof="0" dirty="0">
                <a:ln>
                  <a:noFill/>
                </a:ln>
                <a:solidFill>
                  <a:sysClr val="windowText" lastClr="000000"/>
                </a:solidFill>
                <a:effectLst/>
                <a:uLnTx/>
                <a:uFillTx/>
                <a:latin typeface="Aptos" panose="020B0004020202020204" pitchFamily="34" charset="0"/>
                <a:ea typeface="Aptos" panose="020B0004020202020204" pitchFamily="34" charset="0"/>
                <a:cs typeface="Times New Roman (Textkörper CS)"/>
              </a:rPr>
              <a:t> 25,35f)</a:t>
            </a:r>
            <a:endParaRPr kumimoji="0" lang="de-DE" sz="1300" b="0" i="0" u="none" strike="noStrike" kern="100" cap="none" spc="0" normalizeH="0" baseline="0" noProof="0" dirty="0">
              <a:ln>
                <a:noFill/>
              </a:ln>
              <a:solidFill>
                <a:sysClr val="windowText" lastClr="000000"/>
              </a:solidFill>
              <a:effectLst/>
              <a:uLnTx/>
              <a:uFillTx/>
              <a:latin typeface="Arial" panose="020B0604020202020204" pitchFamily="34" charset="0"/>
              <a:ea typeface="Aptos" panose="020B0004020202020204" pitchFamily="34" charset="0"/>
              <a:cs typeface="Times New Roman (Textkörper CS)"/>
            </a:endParaRPr>
          </a:p>
        </p:txBody>
      </p:sp>
      <p:sp>
        <p:nvSpPr>
          <p:cNvPr id="23" name="Textfeld 16">
            <a:extLst>
              <a:ext uri="{FF2B5EF4-FFF2-40B4-BE49-F238E27FC236}">
                <a16:creationId xmlns:a16="http://schemas.microsoft.com/office/drawing/2014/main" id="{B6710C22-10B6-4465-D815-E4358ECCFF94}"/>
              </a:ext>
            </a:extLst>
          </p:cNvPr>
          <p:cNvSpPr txBox="1"/>
          <p:nvPr/>
        </p:nvSpPr>
        <p:spPr>
          <a:xfrm flipH="1">
            <a:off x="872834" y="446299"/>
            <a:ext cx="5108242" cy="1022669"/>
          </a:xfrm>
          <a:custGeom>
            <a:avLst/>
            <a:gdLst>
              <a:gd name="connsiteX0" fmla="*/ 0 w 5108242"/>
              <a:gd name="connsiteY0" fmla="*/ 0 h 1022669"/>
              <a:gd name="connsiteX1" fmla="*/ 5108242 w 5108242"/>
              <a:gd name="connsiteY1" fmla="*/ 0 h 1022669"/>
              <a:gd name="connsiteX2" fmla="*/ 5108242 w 5108242"/>
              <a:gd name="connsiteY2" fmla="*/ 1022669 h 1022669"/>
              <a:gd name="connsiteX3" fmla="*/ 0 w 5108242"/>
              <a:gd name="connsiteY3" fmla="*/ 1022669 h 1022669"/>
              <a:gd name="connsiteX4" fmla="*/ 0 w 5108242"/>
              <a:gd name="connsiteY4" fmla="*/ 0 h 10226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08242" h="1022669" fill="none" extrusionOk="0">
                <a:moveTo>
                  <a:pt x="0" y="0"/>
                </a:moveTo>
                <a:cubicBezTo>
                  <a:pt x="570571" y="-49533"/>
                  <a:pt x="3251773" y="-14809"/>
                  <a:pt x="5108242" y="0"/>
                </a:cubicBezTo>
                <a:cubicBezTo>
                  <a:pt x="5124187" y="355977"/>
                  <a:pt x="5132023" y="871741"/>
                  <a:pt x="5108242" y="1022669"/>
                </a:cubicBezTo>
                <a:cubicBezTo>
                  <a:pt x="4275897" y="974438"/>
                  <a:pt x="511739" y="1107124"/>
                  <a:pt x="0" y="1022669"/>
                </a:cubicBezTo>
                <a:cubicBezTo>
                  <a:pt x="-65376" y="648212"/>
                  <a:pt x="-10207" y="206347"/>
                  <a:pt x="0" y="0"/>
                </a:cubicBezTo>
                <a:close/>
              </a:path>
              <a:path w="5108242" h="1022669" stroke="0" extrusionOk="0">
                <a:moveTo>
                  <a:pt x="0" y="0"/>
                </a:moveTo>
                <a:cubicBezTo>
                  <a:pt x="1180829" y="118645"/>
                  <a:pt x="4118999" y="116012"/>
                  <a:pt x="5108242" y="0"/>
                </a:cubicBezTo>
                <a:cubicBezTo>
                  <a:pt x="5033452" y="257571"/>
                  <a:pt x="5028743" y="822151"/>
                  <a:pt x="5108242" y="1022669"/>
                </a:cubicBezTo>
                <a:cubicBezTo>
                  <a:pt x="2777892" y="1157269"/>
                  <a:pt x="1511346" y="865473"/>
                  <a:pt x="0" y="1022669"/>
                </a:cubicBezTo>
                <a:cubicBezTo>
                  <a:pt x="-78892" y="659118"/>
                  <a:pt x="7310" y="439076"/>
                  <a:pt x="0" y="0"/>
                </a:cubicBezTo>
                <a:close/>
              </a:path>
            </a:pathLst>
          </a:custGeom>
          <a:solidFill>
            <a:srgbClr val="4EA72E">
              <a:lumMod val="20000"/>
              <a:lumOff val="80000"/>
            </a:srgbClr>
          </a:solidFill>
          <a:ln w="6350">
            <a:solidFill>
              <a:srgbClr val="4EA72E">
                <a:alpha val="0"/>
              </a:srgbClr>
            </a:solidFill>
            <a:prstDash val="sysDot"/>
            <a:extLst>
              <a:ext uri="{C807C97D-BFC1-408E-A445-0C87EB9F89A2}">
                <ask:lineSketchStyleProps xmlns:ask="http://schemas.microsoft.com/office/drawing/2018/sketchyshapes" sd="1219033472">
                  <a:prstGeom prst="rect">
                    <a:avLst/>
                  </a:prstGeom>
                  <ask:type>
                    <ask:lineSketchCurved/>
                  </ask:type>
                </ask:lineSketchStyleProps>
              </a:ext>
            </a:extLst>
          </a:ln>
          <a:effectLst/>
        </p:spPr>
        <p:txBody>
          <a:bodyPr rot="0" spcFirstLastPara="0" vert="horz" wrap="square" lIns="91440" tIns="180000" rIns="91440" bIns="45720" numCol="1" spcCol="0" rtlCol="0" fromWordArt="0" anchor="t"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de-DE" sz="1300" b="1" i="0" u="none" strike="noStrike" kern="100" cap="none" spc="0" normalizeH="0" baseline="0" noProof="0" dirty="0">
                <a:ln>
                  <a:noFill/>
                </a:ln>
                <a:solidFill>
                  <a:sysClr val="windowText" lastClr="000000"/>
                </a:solidFill>
                <a:effectLst/>
                <a:uLnTx/>
                <a:uFillTx/>
                <a:latin typeface="Aptos" panose="020B0004020202020204" pitchFamily="34" charset="0"/>
                <a:ea typeface="Aptos" panose="020B0004020202020204" pitchFamily="34" charset="0"/>
                <a:cs typeface="Times New Roman (Textkörper CS)"/>
              </a:rPr>
              <a:t>„Du sollst den Herrn, deinen Gott, lieben mit deinem ganzen Herzen und deiner ganzen Seele, mit deiner ganzen Kraft und deinem ganzen Denken, und deinen Nächsten wie dich selbst.“ (…) Handle danach und du wirst leben! </a:t>
            </a:r>
            <a:r>
              <a:rPr kumimoji="0" lang="de-DE" sz="1000" b="0" i="0" u="none" strike="noStrike" kern="100" cap="none" spc="0" normalizeH="0" baseline="0" noProof="0" dirty="0">
                <a:ln>
                  <a:noFill/>
                </a:ln>
                <a:solidFill>
                  <a:sysClr val="windowText" lastClr="000000"/>
                </a:solidFill>
                <a:effectLst/>
                <a:uLnTx/>
                <a:uFillTx/>
                <a:latin typeface="Aptos" panose="020B0004020202020204" pitchFamily="34" charset="0"/>
                <a:ea typeface="Aptos" panose="020B0004020202020204" pitchFamily="34" charset="0"/>
                <a:cs typeface="Times New Roman (Textkörper CS)"/>
              </a:rPr>
              <a:t>(</a:t>
            </a:r>
            <a:r>
              <a:rPr kumimoji="0" lang="de-DE" sz="1000" b="0" i="0" u="none" strike="noStrike" kern="100" cap="none" spc="0" normalizeH="0" baseline="0" noProof="0" dirty="0" err="1">
                <a:ln>
                  <a:noFill/>
                </a:ln>
                <a:solidFill>
                  <a:sysClr val="windowText" lastClr="000000"/>
                </a:solidFill>
                <a:effectLst/>
                <a:uLnTx/>
                <a:uFillTx/>
                <a:latin typeface="Aptos" panose="020B0004020202020204" pitchFamily="34" charset="0"/>
                <a:ea typeface="Aptos" panose="020B0004020202020204" pitchFamily="34" charset="0"/>
                <a:cs typeface="Times New Roman (Textkörper CS)"/>
              </a:rPr>
              <a:t>Lk</a:t>
            </a:r>
            <a:r>
              <a:rPr kumimoji="0" lang="de-DE" sz="1000" b="0" i="0" u="none" strike="noStrike" kern="100" cap="none" spc="0" normalizeH="0" baseline="0" noProof="0" dirty="0">
                <a:ln>
                  <a:noFill/>
                </a:ln>
                <a:solidFill>
                  <a:sysClr val="windowText" lastClr="000000"/>
                </a:solidFill>
                <a:effectLst/>
                <a:uLnTx/>
                <a:uFillTx/>
                <a:latin typeface="Aptos" panose="020B0004020202020204" pitchFamily="34" charset="0"/>
                <a:ea typeface="Aptos" panose="020B0004020202020204" pitchFamily="34" charset="0"/>
                <a:cs typeface="Times New Roman (Textkörper CS)"/>
              </a:rPr>
              <a:t> 10,27.28b)</a:t>
            </a:r>
            <a:endParaRPr kumimoji="0" lang="de-DE" sz="1000" b="0" i="0" u="none" strike="noStrike" kern="100" cap="none" spc="0" normalizeH="0" baseline="0" noProof="0" dirty="0">
              <a:ln>
                <a:noFill/>
              </a:ln>
              <a:solidFill>
                <a:sysClr val="windowText" lastClr="000000"/>
              </a:solidFill>
              <a:effectLst/>
              <a:uLnTx/>
              <a:uFillTx/>
              <a:latin typeface="Arial" panose="020B0604020202020204" pitchFamily="34" charset="0"/>
              <a:ea typeface="Aptos" panose="020B0004020202020204" pitchFamily="34" charset="0"/>
              <a:cs typeface="Times New Roman (Textkörper 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de-DE" sz="1300" b="0" i="0" u="none" strike="noStrike" kern="100" cap="none" spc="0" normalizeH="0" baseline="0" noProof="0" dirty="0">
                <a:ln>
                  <a:noFill/>
                </a:ln>
                <a:solidFill>
                  <a:sysClr val="windowText" lastClr="000000"/>
                </a:solidFill>
                <a:effectLst/>
                <a:uLnTx/>
                <a:uFillTx/>
                <a:latin typeface="Aptos" panose="020B0004020202020204" pitchFamily="34" charset="0"/>
                <a:ea typeface="Aptos" panose="020B0004020202020204" pitchFamily="34" charset="0"/>
                <a:cs typeface="Times New Roman (Textkörper CS)"/>
              </a:rPr>
              <a:t> </a:t>
            </a:r>
            <a:endParaRPr kumimoji="0" lang="de-DE" sz="1300" b="0" i="0" u="none" strike="noStrike" kern="100" cap="none" spc="0" normalizeH="0" baseline="0" noProof="0" dirty="0">
              <a:ln>
                <a:noFill/>
              </a:ln>
              <a:solidFill>
                <a:sysClr val="windowText" lastClr="000000"/>
              </a:solidFill>
              <a:effectLst/>
              <a:uLnTx/>
              <a:uFillTx/>
              <a:latin typeface="Arial" panose="020B0604020202020204" pitchFamily="34" charset="0"/>
              <a:ea typeface="Aptos" panose="020B0004020202020204" pitchFamily="34" charset="0"/>
              <a:cs typeface="Times New Roman (Textkörper CS)"/>
            </a:endParaRPr>
          </a:p>
        </p:txBody>
      </p:sp>
    </p:spTree>
    <p:extLst>
      <p:ext uri="{BB962C8B-B14F-4D97-AF65-F5344CB8AC3E}">
        <p14:creationId xmlns:p14="http://schemas.microsoft.com/office/powerpoint/2010/main" val="251659616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B2B65410-0955-BA35-DE49-9E5BE46A3F67}"/>
              </a:ext>
            </a:extLst>
          </p:cNvPr>
          <p:cNvSpPr>
            <a:spLocks noGrp="1"/>
          </p:cNvSpPr>
          <p:nvPr>
            <p:ph idx="1"/>
          </p:nvPr>
        </p:nvSpPr>
        <p:spPr>
          <a:xfrm>
            <a:off x="2082773" y="911087"/>
            <a:ext cx="9077739" cy="5035826"/>
          </a:xfrm>
        </p:spPr>
        <p:txBody>
          <a:bodyPr/>
          <a:lstStyle/>
          <a:p>
            <a:pPr>
              <a:lnSpc>
                <a:spcPct val="100000"/>
              </a:lnSpc>
              <a:spcBef>
                <a:spcPts val="2400"/>
              </a:spcBef>
            </a:pPr>
            <a:r>
              <a:rPr lang="de-DE" sz="2800" kern="100" dirty="0" err="1">
                <a:solidFill>
                  <a:srgbClr val="000000"/>
                </a:solidFill>
                <a:latin typeface="Aptos" panose="020B0004020202020204" pitchFamily="34" charset="0"/>
                <a:ea typeface="Aptos" panose="020B0004020202020204" pitchFamily="34" charset="0"/>
                <a:cs typeface="Times New Roman (Textkörper CS)"/>
              </a:rPr>
              <a:t>Lies</a:t>
            </a:r>
            <a:r>
              <a:rPr lang="de-DE" sz="2800" kern="100" dirty="0">
                <a:solidFill>
                  <a:srgbClr val="000000"/>
                </a:solidFill>
                <a:latin typeface="Aptos" panose="020B0004020202020204" pitchFamily="34" charset="0"/>
                <a:ea typeface="Aptos" panose="020B0004020202020204" pitchFamily="34" charset="0"/>
                <a:cs typeface="Times New Roman (Textkörper CS)"/>
              </a:rPr>
              <a:t> diese Sätze. Wähle den Satz aus, der für Dich persönlich am wichtigsten ist oder der Dir am meisten von der Botschaft Jesu erzählt. </a:t>
            </a:r>
            <a:endParaRPr lang="de-DE" sz="2800" kern="100" dirty="0">
              <a:latin typeface="Arial" panose="020B0604020202020204" pitchFamily="34" charset="0"/>
              <a:ea typeface="Aptos" panose="020B0004020202020204" pitchFamily="34" charset="0"/>
              <a:cs typeface="Times New Roman (Textkörper CS)"/>
            </a:endParaRPr>
          </a:p>
          <a:p>
            <a:pPr>
              <a:lnSpc>
                <a:spcPct val="100000"/>
              </a:lnSpc>
            </a:pPr>
            <a:r>
              <a:rPr lang="de-DE" sz="2800" kern="100" dirty="0">
                <a:solidFill>
                  <a:srgbClr val="000000"/>
                </a:solidFill>
                <a:latin typeface="Aptos" panose="020B0004020202020204" pitchFamily="34" charset="0"/>
                <a:ea typeface="Aptos" panose="020B0004020202020204" pitchFamily="34" charset="0"/>
                <a:cs typeface="Times New Roman (Textkörper CS)"/>
              </a:rPr>
              <a:t>Schreibe auf eine kleine Karte und trage diesen Zettel eine Zeit in der Hosentasche mit Dir. </a:t>
            </a:r>
          </a:p>
          <a:p>
            <a:pPr>
              <a:lnSpc>
                <a:spcPct val="100000"/>
              </a:lnSpc>
            </a:pPr>
            <a:endParaRPr lang="de-DE" sz="2800" i="1" kern="100" dirty="0">
              <a:solidFill>
                <a:srgbClr val="000000"/>
              </a:solidFill>
              <a:latin typeface="Aptos" panose="020B0004020202020204" pitchFamily="34" charset="0"/>
              <a:ea typeface="Aptos" panose="020B0004020202020204" pitchFamily="34" charset="0"/>
              <a:cs typeface="Times New Roman (Textkörper CS)"/>
            </a:endParaRPr>
          </a:p>
          <a:p>
            <a:pPr>
              <a:lnSpc>
                <a:spcPct val="100000"/>
              </a:lnSpc>
            </a:pPr>
            <a:r>
              <a:rPr lang="de-DE" sz="2800" i="1" kern="100" dirty="0">
                <a:solidFill>
                  <a:srgbClr val="000000"/>
                </a:solidFill>
                <a:latin typeface="Aptos" panose="020B0004020202020204" pitchFamily="34" charset="0"/>
                <a:ea typeface="Aptos" panose="020B0004020202020204" pitchFamily="34" charset="0"/>
                <a:cs typeface="Times New Roman (Textkörper CS)"/>
              </a:rPr>
              <a:t>Wenn Du magst: Nimm diese Karte immer wieder mal in die Hand und überlege Dir, was dieser Satz JETZT im Moment bedeuteten könnte…</a:t>
            </a:r>
          </a:p>
        </p:txBody>
      </p:sp>
      <p:pic>
        <p:nvPicPr>
          <p:cNvPr id="4" name="Grafik 3">
            <a:extLst>
              <a:ext uri="{FF2B5EF4-FFF2-40B4-BE49-F238E27FC236}">
                <a16:creationId xmlns:a16="http://schemas.microsoft.com/office/drawing/2014/main" id="{AAA36F47-08D6-06FE-8788-D0CAE81033B2}"/>
              </a:ext>
            </a:extLst>
          </p:cNvPr>
          <p:cNvPicPr>
            <a:picLocks noChangeAspect="1"/>
          </p:cNvPicPr>
          <p:nvPr/>
        </p:nvPicPr>
        <p:blipFill>
          <a:blip r:embed="rId3"/>
          <a:stretch>
            <a:fillRect/>
          </a:stretch>
        </p:blipFill>
        <p:spPr>
          <a:xfrm>
            <a:off x="404129" y="725958"/>
            <a:ext cx="1422854" cy="1393038"/>
          </a:xfrm>
          <a:prstGeom prst="rect">
            <a:avLst/>
          </a:prstGeom>
        </p:spPr>
      </p:pic>
      <p:pic>
        <p:nvPicPr>
          <p:cNvPr id="6" name="Grafik 5">
            <a:extLst>
              <a:ext uri="{FF2B5EF4-FFF2-40B4-BE49-F238E27FC236}">
                <a16:creationId xmlns:a16="http://schemas.microsoft.com/office/drawing/2014/main" id="{AE954DC2-F5D2-D7C0-DEEC-98B22F376EC9}"/>
              </a:ext>
            </a:extLst>
          </p:cNvPr>
          <p:cNvPicPr>
            <a:picLocks noChangeAspect="1"/>
          </p:cNvPicPr>
          <p:nvPr/>
        </p:nvPicPr>
        <p:blipFill>
          <a:blip r:embed="rId4"/>
          <a:stretch>
            <a:fillRect/>
          </a:stretch>
        </p:blipFill>
        <p:spPr>
          <a:xfrm>
            <a:off x="581073" y="1978801"/>
            <a:ext cx="1422854" cy="1543226"/>
          </a:xfrm>
          <a:prstGeom prst="rect">
            <a:avLst/>
          </a:prstGeom>
        </p:spPr>
      </p:pic>
    </p:spTree>
    <p:extLst>
      <p:ext uri="{BB962C8B-B14F-4D97-AF65-F5344CB8AC3E}">
        <p14:creationId xmlns:p14="http://schemas.microsoft.com/office/powerpoint/2010/main" val="29769960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88B88AFE-D2A5-08D7-090E-CA4A042D0EDF}"/>
              </a:ext>
            </a:extLst>
          </p:cNvPr>
          <p:cNvSpPr>
            <a:spLocks noGrp="1"/>
          </p:cNvSpPr>
          <p:nvPr>
            <p:ph idx="1"/>
          </p:nvPr>
        </p:nvSpPr>
        <p:spPr>
          <a:xfrm>
            <a:off x="1591609" y="1690688"/>
            <a:ext cx="10355821" cy="4222797"/>
          </a:xfrm>
        </p:spPr>
        <p:txBody>
          <a:bodyPr/>
          <a:lstStyle/>
          <a:p>
            <a:pPr>
              <a:lnSpc>
                <a:spcPct val="100000"/>
              </a:lnSpc>
              <a:spcBef>
                <a:spcPts val="2400"/>
              </a:spcBef>
            </a:pPr>
            <a:r>
              <a:rPr lang="de-DE" sz="3000" kern="100" dirty="0">
                <a:solidFill>
                  <a:srgbClr val="000000"/>
                </a:solidFill>
                <a:latin typeface="Aptos" panose="020B0004020202020204" pitchFamily="34" charset="0"/>
                <a:ea typeface="Aptos" panose="020B0004020202020204" pitchFamily="34" charset="0"/>
                <a:cs typeface="Times New Roman (Textkörper CS)"/>
              </a:rPr>
              <a:t>Stell Dir vor, Du triffst auf dem Weg zur Schule </a:t>
            </a:r>
            <a:br>
              <a:rPr lang="de-DE" sz="3000" kern="100" dirty="0">
                <a:solidFill>
                  <a:srgbClr val="000000"/>
                </a:solidFill>
                <a:latin typeface="Aptos" panose="020B0004020202020204" pitchFamily="34" charset="0"/>
                <a:ea typeface="Aptos" panose="020B0004020202020204" pitchFamily="34" charset="0"/>
                <a:cs typeface="Times New Roman (Textkörper CS)"/>
              </a:rPr>
            </a:br>
            <a:r>
              <a:rPr lang="de-DE" sz="3000" kern="100" dirty="0">
                <a:solidFill>
                  <a:srgbClr val="000000"/>
                </a:solidFill>
                <a:latin typeface="Aptos" panose="020B0004020202020204" pitchFamily="34" charset="0"/>
                <a:ea typeface="Aptos" panose="020B0004020202020204" pitchFamily="34" charset="0"/>
                <a:cs typeface="Times New Roman (Textkörper CS)"/>
              </a:rPr>
              <a:t>oder am Nachmittag einen Bettler, eine obdachlose Person </a:t>
            </a:r>
            <a:br>
              <a:rPr lang="de-DE" sz="3000" kern="100" dirty="0">
                <a:solidFill>
                  <a:srgbClr val="000000"/>
                </a:solidFill>
                <a:latin typeface="Aptos" panose="020B0004020202020204" pitchFamily="34" charset="0"/>
                <a:ea typeface="Aptos" panose="020B0004020202020204" pitchFamily="34" charset="0"/>
                <a:cs typeface="Times New Roman (Textkörper CS)"/>
              </a:rPr>
            </a:br>
            <a:r>
              <a:rPr lang="de-DE" sz="3000" kern="100" dirty="0">
                <a:solidFill>
                  <a:srgbClr val="000000"/>
                </a:solidFill>
                <a:latin typeface="Aptos" panose="020B0004020202020204" pitchFamily="34" charset="0"/>
                <a:ea typeface="Aptos" panose="020B0004020202020204" pitchFamily="34" charset="0"/>
                <a:cs typeface="Times New Roman (Textkörper CS)"/>
              </a:rPr>
              <a:t>oder einen Menschen in anderen Schwierigkeiten.</a:t>
            </a:r>
            <a:endParaRPr lang="de-DE" sz="3000" kern="100" dirty="0">
              <a:latin typeface="Arial" panose="020B0604020202020204" pitchFamily="34" charset="0"/>
              <a:ea typeface="Aptos" panose="020B0004020202020204" pitchFamily="34" charset="0"/>
              <a:cs typeface="Times New Roman (Textkörper CS)"/>
            </a:endParaRPr>
          </a:p>
          <a:p>
            <a:pPr>
              <a:lnSpc>
                <a:spcPct val="100000"/>
              </a:lnSpc>
              <a:spcBef>
                <a:spcPts val="2000"/>
              </a:spcBef>
            </a:pPr>
            <a:r>
              <a:rPr lang="de-DE" sz="3000" kern="100" dirty="0">
                <a:solidFill>
                  <a:srgbClr val="000000"/>
                </a:solidFill>
                <a:latin typeface="Aptos" panose="020B0004020202020204" pitchFamily="34" charset="0"/>
                <a:ea typeface="Aptos" panose="020B0004020202020204" pitchFamily="34" charset="0"/>
                <a:cs typeface="Times New Roman (Textkörper CS)"/>
              </a:rPr>
              <a:t>Und stell Dir weiter vor, in diesem Moment liest Du diesen Text. </a:t>
            </a:r>
            <a:endParaRPr lang="de-DE" sz="3000" kern="100" dirty="0">
              <a:latin typeface="Arial" panose="020B0604020202020204" pitchFamily="34" charset="0"/>
              <a:ea typeface="Aptos" panose="020B0004020202020204" pitchFamily="34" charset="0"/>
              <a:cs typeface="Times New Roman (Textkörper CS)"/>
            </a:endParaRPr>
          </a:p>
          <a:p>
            <a:pPr marL="228600" indent="-457200">
              <a:lnSpc>
                <a:spcPct val="100000"/>
              </a:lnSpc>
              <a:spcBef>
                <a:spcPts val="2000"/>
              </a:spcBef>
              <a:buFont typeface="Arial" panose="020B0604020202020204" pitchFamily="34" charset="0"/>
              <a:buChar char="•"/>
            </a:pPr>
            <a:r>
              <a:rPr lang="de-DE" sz="3000" kern="100" dirty="0">
                <a:solidFill>
                  <a:srgbClr val="000000"/>
                </a:solidFill>
                <a:latin typeface="Aptos" panose="020B0004020202020204" pitchFamily="34" charset="0"/>
                <a:ea typeface="Aptos" panose="020B0004020202020204" pitchFamily="34" charset="0"/>
                <a:cs typeface="Times New Roman (Textkörper CS)"/>
              </a:rPr>
              <a:t>Was macht das? </a:t>
            </a:r>
          </a:p>
          <a:p>
            <a:pPr marL="228600" indent="-457200">
              <a:lnSpc>
                <a:spcPct val="100000"/>
              </a:lnSpc>
              <a:spcBef>
                <a:spcPts val="2000"/>
              </a:spcBef>
              <a:buFont typeface="Arial" panose="020B0604020202020204" pitchFamily="34" charset="0"/>
              <a:buChar char="•"/>
            </a:pPr>
            <a:r>
              <a:rPr lang="de-DE" sz="3000" kern="100" dirty="0">
                <a:solidFill>
                  <a:srgbClr val="000000"/>
                </a:solidFill>
                <a:latin typeface="Aptos" panose="020B0004020202020204" pitchFamily="34" charset="0"/>
                <a:ea typeface="Aptos" panose="020B0004020202020204" pitchFamily="34" charset="0"/>
                <a:cs typeface="Times New Roman (Textkörper CS)"/>
              </a:rPr>
              <a:t>Formuliere Deinen Gedanken!</a:t>
            </a:r>
            <a:endParaRPr lang="de-DE" sz="3000" kern="100" dirty="0">
              <a:latin typeface="Arial" panose="020B0604020202020204" pitchFamily="34" charset="0"/>
              <a:ea typeface="Aptos" panose="020B0004020202020204" pitchFamily="34" charset="0"/>
              <a:cs typeface="Times New Roman (Textkörper CS)"/>
            </a:endParaRPr>
          </a:p>
        </p:txBody>
      </p:sp>
      <p:sp>
        <p:nvSpPr>
          <p:cNvPr id="3" name="Titel 1">
            <a:extLst>
              <a:ext uri="{FF2B5EF4-FFF2-40B4-BE49-F238E27FC236}">
                <a16:creationId xmlns:a16="http://schemas.microsoft.com/office/drawing/2014/main" id="{1A5A896D-BCE3-97DA-A57F-46D4B08A4AC0}"/>
              </a:ext>
            </a:extLst>
          </p:cNvPr>
          <p:cNvSpPr txBox="1">
            <a:spLocks/>
          </p:cNvSpPr>
          <p:nvPr/>
        </p:nvSpPr>
        <p:spPr>
          <a:xfrm>
            <a:off x="838200" y="365125"/>
            <a:ext cx="105156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e-DE" dirty="0"/>
              <a:t>Ein Gedankenexperiment</a:t>
            </a:r>
          </a:p>
        </p:txBody>
      </p:sp>
      <p:pic>
        <p:nvPicPr>
          <p:cNvPr id="5" name="Grafik 4">
            <a:extLst>
              <a:ext uri="{FF2B5EF4-FFF2-40B4-BE49-F238E27FC236}">
                <a16:creationId xmlns:a16="http://schemas.microsoft.com/office/drawing/2014/main" id="{85960FEF-F9FC-4296-1D7B-BBE0CE1AE150}"/>
              </a:ext>
            </a:extLst>
          </p:cNvPr>
          <p:cNvPicPr>
            <a:picLocks noChangeAspect="1"/>
          </p:cNvPicPr>
          <p:nvPr/>
        </p:nvPicPr>
        <p:blipFill>
          <a:blip r:embed="rId3"/>
          <a:stretch>
            <a:fillRect/>
          </a:stretch>
        </p:blipFill>
        <p:spPr>
          <a:xfrm>
            <a:off x="191635" y="1642634"/>
            <a:ext cx="1210003" cy="1184648"/>
          </a:xfrm>
          <a:prstGeom prst="rect">
            <a:avLst/>
          </a:prstGeom>
        </p:spPr>
      </p:pic>
    </p:spTree>
    <p:extLst>
      <p:ext uri="{BB962C8B-B14F-4D97-AF65-F5344CB8AC3E}">
        <p14:creationId xmlns:p14="http://schemas.microsoft.com/office/powerpoint/2010/main" val="147225554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FD5E92-5615-C7E7-47C2-A98B29EB09DF}"/>
            </a:ext>
          </a:extLst>
        </p:cNvPr>
        <p:cNvGrpSpPr/>
        <p:nvPr/>
      </p:nvGrpSpPr>
      <p:grpSpPr>
        <a:xfrm>
          <a:off x="0" y="0"/>
          <a:ext cx="0" cy="0"/>
          <a:chOff x="0" y="0"/>
          <a:chExt cx="0" cy="0"/>
        </a:xfrm>
      </p:grpSpPr>
      <p:sp>
        <p:nvSpPr>
          <p:cNvPr id="2" name="Inhaltsplatzhalter 1">
            <a:extLst>
              <a:ext uri="{FF2B5EF4-FFF2-40B4-BE49-F238E27FC236}">
                <a16:creationId xmlns:a16="http://schemas.microsoft.com/office/drawing/2014/main" id="{60EA9F32-6B40-A0C5-DD0A-57F1552B57BF}"/>
              </a:ext>
            </a:extLst>
          </p:cNvPr>
          <p:cNvSpPr>
            <a:spLocks noGrp="1"/>
          </p:cNvSpPr>
          <p:nvPr>
            <p:ph idx="1"/>
          </p:nvPr>
        </p:nvSpPr>
        <p:spPr>
          <a:xfrm>
            <a:off x="2327364" y="1505157"/>
            <a:ext cx="9026436" cy="4802187"/>
          </a:xfrm>
        </p:spPr>
        <p:txBody>
          <a:bodyPr/>
          <a:lstStyle/>
          <a:p>
            <a:pPr>
              <a:lnSpc>
                <a:spcPct val="100000"/>
              </a:lnSpc>
            </a:pPr>
            <a:r>
              <a:rPr lang="de-DE" sz="2800" kern="100" dirty="0">
                <a:ea typeface="Aptos" panose="020B0004020202020204" pitchFamily="34" charset="0"/>
                <a:cs typeface="Times New Roman (Textkörper CS)"/>
              </a:rPr>
              <a:t>Wähle Dir ein Bild aus, das eine Person zeigt, </a:t>
            </a:r>
            <a:br>
              <a:rPr lang="de-DE" sz="2800" kern="100" dirty="0">
                <a:ea typeface="Aptos" panose="020B0004020202020204" pitchFamily="34" charset="0"/>
                <a:cs typeface="Times New Roman (Textkörper CS)"/>
              </a:rPr>
            </a:br>
            <a:r>
              <a:rPr lang="de-DE" sz="2800" kern="100" dirty="0">
                <a:ea typeface="Aptos" panose="020B0004020202020204" pitchFamily="34" charset="0"/>
                <a:cs typeface="Times New Roman (Textkörper CS)"/>
              </a:rPr>
              <a:t>die in Schwierigkeiten ist. </a:t>
            </a:r>
            <a:br>
              <a:rPr lang="de-DE" sz="2800" kern="100" dirty="0">
                <a:ea typeface="Aptos" panose="020B0004020202020204" pitchFamily="34" charset="0"/>
                <a:cs typeface="Times New Roman (Textkörper CS)"/>
              </a:rPr>
            </a:br>
            <a:r>
              <a:rPr lang="de-DE" sz="2800" kern="100" dirty="0">
                <a:ea typeface="Aptos" panose="020B0004020202020204" pitchFamily="34" charset="0"/>
                <a:cs typeface="Times New Roman (Textkörper CS)"/>
              </a:rPr>
              <a:t>Gestalte aus Deinem Bibelsatz und dem Bild ein Meme. </a:t>
            </a:r>
          </a:p>
          <a:p>
            <a:pPr>
              <a:lnSpc>
                <a:spcPct val="100000"/>
              </a:lnSpc>
            </a:pPr>
            <a:r>
              <a:rPr lang="de-DE" sz="2800" kern="100" dirty="0">
                <a:ea typeface="Aptos" panose="020B0004020202020204" pitchFamily="34" charset="0"/>
                <a:cs typeface="Times New Roman (Textkörper CS)"/>
              </a:rPr>
              <a:t>Präsentiere in Deiner Kleingruppe und sprecht darüber, </a:t>
            </a:r>
            <a:br>
              <a:rPr lang="de-DE" sz="2800" kern="100" dirty="0">
                <a:ea typeface="Aptos" panose="020B0004020202020204" pitchFamily="34" charset="0"/>
                <a:cs typeface="Times New Roman (Textkörper CS)"/>
              </a:rPr>
            </a:br>
            <a:r>
              <a:rPr lang="de-DE" sz="2800" kern="100" dirty="0">
                <a:ea typeface="Aptos" panose="020B0004020202020204" pitchFamily="34" charset="0"/>
                <a:cs typeface="Times New Roman (Textkörper CS)"/>
              </a:rPr>
              <a:t>welche Wirkung dieser Satz zusammen mit diesem Bild hat: </a:t>
            </a:r>
          </a:p>
          <a:p>
            <a:pPr indent="0">
              <a:lnSpc>
                <a:spcPct val="100000"/>
              </a:lnSpc>
            </a:pPr>
            <a:r>
              <a:rPr lang="de-DE" sz="2800" kern="100" dirty="0">
                <a:ea typeface="Aptos" panose="020B0004020202020204" pitchFamily="34" charset="0"/>
                <a:cs typeface="Times New Roman (Textkörper CS)"/>
              </a:rPr>
              <a:t>Wenn das ein Post auf TikTok oder Insta wäre: </a:t>
            </a:r>
          </a:p>
          <a:p>
            <a:pPr marL="457200" indent="-457200">
              <a:lnSpc>
                <a:spcPct val="100000"/>
              </a:lnSpc>
              <a:buFont typeface="Arial" panose="020B0604020202020204" pitchFamily="34" charset="0"/>
              <a:buChar char="•"/>
            </a:pPr>
            <a:r>
              <a:rPr lang="de-DE" sz="2800" kern="100" dirty="0">
                <a:ea typeface="Aptos" panose="020B0004020202020204" pitchFamily="34" charset="0"/>
                <a:cs typeface="Times New Roman (Textkörper CS)"/>
              </a:rPr>
              <a:t>Welche Kommentare würde es  geben? </a:t>
            </a:r>
          </a:p>
          <a:p>
            <a:pPr marL="457200" indent="-457200">
              <a:lnSpc>
                <a:spcPct val="100000"/>
              </a:lnSpc>
              <a:buFont typeface="Arial" panose="020B0604020202020204" pitchFamily="34" charset="0"/>
              <a:buChar char="•"/>
            </a:pPr>
            <a:r>
              <a:rPr lang="de-DE" sz="2800" kern="100" dirty="0">
                <a:ea typeface="Aptos" panose="020B0004020202020204" pitchFamily="34" charset="0"/>
                <a:cs typeface="Times New Roman (Textkörper CS)"/>
              </a:rPr>
              <a:t>Welche Interaktionen?</a:t>
            </a:r>
          </a:p>
          <a:p>
            <a:pPr>
              <a:lnSpc>
                <a:spcPct val="100000"/>
              </a:lnSpc>
            </a:pPr>
            <a:r>
              <a:rPr lang="de-DE" sz="2800" kern="100" dirty="0">
                <a:latin typeface="Aptos" panose="020B0004020202020204" pitchFamily="34" charset="0"/>
                <a:ea typeface="Aptos" panose="020B0004020202020204" pitchFamily="34" charset="0"/>
                <a:cs typeface="Times New Roman (Textkörper CS)"/>
              </a:rPr>
              <a:t> </a:t>
            </a:r>
            <a:endParaRPr lang="de-DE" sz="2800" kern="100" dirty="0">
              <a:latin typeface="Arial" panose="020B0604020202020204" pitchFamily="34" charset="0"/>
              <a:ea typeface="Aptos" panose="020B0004020202020204" pitchFamily="34" charset="0"/>
              <a:cs typeface="Times New Roman (Textkörper CS)"/>
            </a:endParaRPr>
          </a:p>
        </p:txBody>
      </p:sp>
      <p:sp>
        <p:nvSpPr>
          <p:cNvPr id="3" name="Titel 1">
            <a:extLst>
              <a:ext uri="{FF2B5EF4-FFF2-40B4-BE49-F238E27FC236}">
                <a16:creationId xmlns:a16="http://schemas.microsoft.com/office/drawing/2014/main" id="{41ED5D2D-BC33-BEFF-BF45-8D0A791CB0D0}"/>
              </a:ext>
            </a:extLst>
          </p:cNvPr>
          <p:cNvSpPr txBox="1">
            <a:spLocks/>
          </p:cNvSpPr>
          <p:nvPr/>
        </p:nvSpPr>
        <p:spPr>
          <a:xfrm>
            <a:off x="838200" y="365125"/>
            <a:ext cx="105156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e-DE" dirty="0"/>
              <a:t>Gestalte ein Meme</a:t>
            </a:r>
          </a:p>
        </p:txBody>
      </p:sp>
      <p:pic>
        <p:nvPicPr>
          <p:cNvPr id="5" name="Grafik 4">
            <a:extLst>
              <a:ext uri="{FF2B5EF4-FFF2-40B4-BE49-F238E27FC236}">
                <a16:creationId xmlns:a16="http://schemas.microsoft.com/office/drawing/2014/main" id="{31F7EB9E-203F-3B08-9B1B-1269A1E4FC38}"/>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contrast="-40000"/>
                    </a14:imgEffect>
                  </a14:imgLayer>
                </a14:imgProps>
              </a:ext>
            </a:extLst>
          </a:blip>
          <a:stretch>
            <a:fillRect/>
          </a:stretch>
        </p:blipFill>
        <p:spPr>
          <a:xfrm>
            <a:off x="501103" y="3055301"/>
            <a:ext cx="1486782" cy="1281256"/>
          </a:xfrm>
          <a:prstGeom prst="rect">
            <a:avLst/>
          </a:prstGeom>
        </p:spPr>
      </p:pic>
    </p:spTree>
    <p:extLst>
      <p:ext uri="{BB962C8B-B14F-4D97-AF65-F5344CB8AC3E}">
        <p14:creationId xmlns:p14="http://schemas.microsoft.com/office/powerpoint/2010/main" val="5209444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84432A9A-6F65-CBF7-3BA8-86D21CB6CC06}"/>
              </a:ext>
            </a:extLst>
          </p:cNvPr>
          <p:cNvSpPr>
            <a:spLocks noGrp="1"/>
          </p:cNvSpPr>
          <p:nvPr>
            <p:ph idx="1"/>
          </p:nvPr>
        </p:nvSpPr>
        <p:spPr>
          <a:xfrm>
            <a:off x="2596196" y="856978"/>
            <a:ext cx="8335617" cy="5012634"/>
          </a:xfrm>
        </p:spPr>
        <p:txBody>
          <a:bodyPr/>
          <a:lstStyle/>
          <a:p>
            <a:pPr indent="0">
              <a:lnSpc>
                <a:spcPct val="100000"/>
              </a:lnSpc>
            </a:pPr>
            <a:r>
              <a:rPr lang="de-DE" sz="3200" kern="100" dirty="0">
                <a:latin typeface="Aptos" panose="020B0004020202020204" pitchFamily="34" charset="0"/>
                <a:ea typeface="Aptos" panose="020B0004020202020204" pitchFamily="34" charset="0"/>
                <a:cs typeface="Times New Roman (Textkörper CS)"/>
              </a:rPr>
              <a:t>Stell Dir vor, jemand hat einen dieser Sätze </a:t>
            </a:r>
            <a:br>
              <a:rPr lang="de-DE" sz="3200" kern="100" dirty="0">
                <a:latin typeface="Aptos" panose="020B0004020202020204" pitchFamily="34" charset="0"/>
                <a:ea typeface="Aptos" panose="020B0004020202020204" pitchFamily="34" charset="0"/>
                <a:cs typeface="Times New Roman (Textkörper CS)"/>
              </a:rPr>
            </a:br>
            <a:r>
              <a:rPr lang="de-DE" sz="3200" kern="100" dirty="0">
                <a:latin typeface="Aptos" panose="020B0004020202020204" pitchFamily="34" charset="0"/>
                <a:ea typeface="Aptos" panose="020B0004020202020204" pitchFamily="34" charset="0"/>
                <a:cs typeface="Times New Roman (Textkörper CS)"/>
              </a:rPr>
              <a:t>im Kopf und ein Bettler am Bahnhof würde </a:t>
            </a:r>
            <a:br>
              <a:rPr lang="de-DE" sz="3200" kern="100" dirty="0">
                <a:latin typeface="Aptos" panose="020B0004020202020204" pitchFamily="34" charset="0"/>
                <a:ea typeface="Aptos" panose="020B0004020202020204" pitchFamily="34" charset="0"/>
                <a:cs typeface="Times New Roman (Textkörper CS)"/>
              </a:rPr>
            </a:br>
            <a:r>
              <a:rPr lang="de-DE" sz="3200" kern="100" dirty="0">
                <a:latin typeface="Aptos" panose="020B0004020202020204" pitchFamily="34" charset="0"/>
                <a:ea typeface="Aptos" panose="020B0004020202020204" pitchFamily="34" charset="0"/>
                <a:cs typeface="Times New Roman (Textkörper CS)"/>
              </a:rPr>
              <a:t>ihn direkt fragen: </a:t>
            </a:r>
            <a:br>
              <a:rPr lang="de-DE" sz="3200" kern="100" dirty="0">
                <a:latin typeface="Aptos" panose="020B0004020202020204" pitchFamily="34" charset="0"/>
                <a:ea typeface="Aptos" panose="020B0004020202020204" pitchFamily="34" charset="0"/>
                <a:cs typeface="Times New Roman (Textkörper CS)"/>
              </a:rPr>
            </a:br>
            <a:r>
              <a:rPr lang="de-DE" sz="3200" b="1" kern="100" dirty="0">
                <a:latin typeface="Aptos" panose="020B0004020202020204" pitchFamily="34" charset="0"/>
                <a:ea typeface="Aptos" panose="020B0004020202020204" pitchFamily="34" charset="0"/>
                <a:cs typeface="Times New Roman (Textkörper CS)"/>
              </a:rPr>
              <a:t>„Hast Du einen Euro für mich?“</a:t>
            </a:r>
            <a:r>
              <a:rPr lang="de-DE" sz="3200" kern="100" dirty="0">
                <a:latin typeface="Aptos" panose="020B0004020202020204" pitchFamily="34" charset="0"/>
                <a:ea typeface="Aptos" panose="020B0004020202020204" pitchFamily="34" charset="0"/>
                <a:cs typeface="Times New Roman (Textkörper CS)"/>
              </a:rPr>
              <a:t>. </a:t>
            </a:r>
          </a:p>
          <a:p>
            <a:pPr marL="228600" indent="-457200">
              <a:lnSpc>
                <a:spcPct val="100000"/>
              </a:lnSpc>
              <a:buFont typeface="Arial" panose="020B0604020202020204" pitchFamily="34" charset="0"/>
              <a:buChar char="•"/>
            </a:pPr>
            <a:r>
              <a:rPr lang="de-DE" sz="3200" kern="100" dirty="0">
                <a:latin typeface="Aptos" panose="020B0004020202020204" pitchFamily="34" charset="0"/>
                <a:ea typeface="Aptos" panose="020B0004020202020204" pitchFamily="34" charset="0"/>
                <a:cs typeface="Times New Roman (Textkörper CS)"/>
              </a:rPr>
              <a:t>Was würde diese Person ganz konkret antworten, ganz konkret tun? </a:t>
            </a:r>
          </a:p>
          <a:p>
            <a:pPr marL="228600" indent="-457200">
              <a:lnSpc>
                <a:spcPct val="100000"/>
              </a:lnSpc>
              <a:buFont typeface="Arial" panose="020B0604020202020204" pitchFamily="34" charset="0"/>
              <a:buChar char="•"/>
            </a:pPr>
            <a:r>
              <a:rPr lang="de-DE" sz="3200" kern="100" dirty="0">
                <a:latin typeface="Aptos" panose="020B0004020202020204" pitchFamily="34" charset="0"/>
                <a:ea typeface="Aptos" panose="020B0004020202020204" pitchFamily="34" charset="0"/>
                <a:cs typeface="Times New Roman (Textkörper CS)"/>
              </a:rPr>
              <a:t>Was würde diese Person nicht tun? </a:t>
            </a:r>
          </a:p>
          <a:p>
            <a:pPr marL="228600" indent="-457200">
              <a:lnSpc>
                <a:spcPct val="100000"/>
              </a:lnSpc>
              <a:buFont typeface="Arial" panose="020B0604020202020204" pitchFamily="34" charset="0"/>
              <a:buChar char="•"/>
            </a:pPr>
            <a:r>
              <a:rPr lang="de-DE" sz="3200" kern="100" dirty="0">
                <a:latin typeface="Aptos" panose="020B0004020202020204" pitchFamily="34" charset="0"/>
                <a:ea typeface="Aptos" panose="020B0004020202020204" pitchFamily="34" charset="0"/>
                <a:cs typeface="Times New Roman (Textkörper CS)"/>
              </a:rPr>
              <a:t>Begründe!</a:t>
            </a:r>
            <a:endParaRPr lang="de-DE" sz="3200" kern="100" dirty="0">
              <a:latin typeface="Arial" panose="020B0604020202020204" pitchFamily="34" charset="0"/>
              <a:ea typeface="Aptos" panose="020B0004020202020204" pitchFamily="34" charset="0"/>
              <a:cs typeface="Times New Roman (Textkörper CS)"/>
            </a:endParaRPr>
          </a:p>
        </p:txBody>
      </p:sp>
      <p:pic>
        <p:nvPicPr>
          <p:cNvPr id="4" name="Grafik 3">
            <a:extLst>
              <a:ext uri="{FF2B5EF4-FFF2-40B4-BE49-F238E27FC236}">
                <a16:creationId xmlns:a16="http://schemas.microsoft.com/office/drawing/2014/main" id="{0E39E82B-339B-4006-3591-7A93744633FD}"/>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contrast="-40000"/>
                    </a14:imgEffect>
                  </a14:imgLayer>
                </a14:imgProps>
              </a:ext>
            </a:extLst>
          </a:blip>
          <a:stretch>
            <a:fillRect/>
          </a:stretch>
        </p:blipFill>
        <p:spPr>
          <a:xfrm>
            <a:off x="583493" y="936302"/>
            <a:ext cx="1658332" cy="1429092"/>
          </a:xfrm>
          <a:prstGeom prst="rect">
            <a:avLst/>
          </a:prstGeom>
        </p:spPr>
      </p:pic>
    </p:spTree>
    <p:extLst>
      <p:ext uri="{BB962C8B-B14F-4D97-AF65-F5344CB8AC3E}">
        <p14:creationId xmlns:p14="http://schemas.microsoft.com/office/powerpoint/2010/main" val="121941821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F5C1003-A324-62FD-A60B-638AEF42355D}"/>
              </a:ext>
            </a:extLst>
          </p:cNvPr>
          <p:cNvSpPr>
            <a:spLocks noGrp="1"/>
          </p:cNvSpPr>
          <p:nvPr>
            <p:ph type="title"/>
          </p:nvPr>
        </p:nvSpPr>
        <p:spPr/>
        <p:txBody>
          <a:bodyPr/>
          <a:lstStyle/>
          <a:p>
            <a:r>
              <a:rPr lang="de-DE" sz="4400" dirty="0"/>
              <a:t>Theologisieren</a:t>
            </a:r>
            <a:r>
              <a:rPr lang="de-DE" dirty="0"/>
              <a:t> mit Jugendlichen</a:t>
            </a:r>
          </a:p>
        </p:txBody>
      </p:sp>
      <p:pic>
        <p:nvPicPr>
          <p:cNvPr id="7" name="Grafik 6" descr="Ein Bild, das Kreativität enthält.&#10;&#10;KI-generierte Inhalte können fehlerhaft sein.">
            <a:extLst>
              <a:ext uri="{FF2B5EF4-FFF2-40B4-BE49-F238E27FC236}">
                <a16:creationId xmlns:a16="http://schemas.microsoft.com/office/drawing/2014/main" id="{2823D5E5-EA43-FC06-6433-81C9387B6B85}"/>
              </a:ext>
            </a:extLst>
          </p:cNvPr>
          <p:cNvPicPr>
            <a:picLocks noChangeAspect="1"/>
          </p:cNvPicPr>
          <p:nvPr/>
        </p:nvPicPr>
        <p:blipFill>
          <a:blip r:embed="rId3">
            <a:alphaModFix amt="50000"/>
          </a:blip>
          <a:stretch>
            <a:fillRect/>
          </a:stretch>
        </p:blipFill>
        <p:spPr>
          <a:xfrm>
            <a:off x="1586308" y="1537091"/>
            <a:ext cx="7699888" cy="4879476"/>
          </a:xfrm>
          <a:prstGeom prst="rect">
            <a:avLst/>
          </a:prstGeom>
          <a:noFill/>
          <a:effectLst/>
        </p:spPr>
      </p:pic>
      <p:sp>
        <p:nvSpPr>
          <p:cNvPr id="3" name="Inhaltsplatzhalter 2">
            <a:extLst>
              <a:ext uri="{FF2B5EF4-FFF2-40B4-BE49-F238E27FC236}">
                <a16:creationId xmlns:a16="http://schemas.microsoft.com/office/drawing/2014/main" id="{7BC80A6E-EF4C-2FB1-562F-6C65367F0821}"/>
              </a:ext>
            </a:extLst>
          </p:cNvPr>
          <p:cNvSpPr txBox="1">
            <a:spLocks/>
          </p:cNvSpPr>
          <p:nvPr/>
        </p:nvSpPr>
        <p:spPr>
          <a:xfrm>
            <a:off x="2840565" y="2272771"/>
            <a:ext cx="5474918" cy="355322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de-DE" sz="3600" dirty="0"/>
              <a:t>Was denkt ein Mensch, </a:t>
            </a:r>
            <a:br>
              <a:rPr lang="de-DE" sz="3600" dirty="0"/>
            </a:br>
            <a:r>
              <a:rPr lang="de-DE" sz="3600" dirty="0"/>
              <a:t>der so lebt wie Carlo </a:t>
            </a:r>
            <a:r>
              <a:rPr lang="de-DE" sz="3600" dirty="0" err="1"/>
              <a:t>Acutis</a:t>
            </a:r>
            <a:r>
              <a:rPr lang="de-DE" sz="3600" dirty="0"/>
              <a:t> </a:t>
            </a:r>
            <a:br>
              <a:rPr lang="de-DE" sz="3600" dirty="0"/>
            </a:br>
            <a:r>
              <a:rPr lang="de-DE" sz="3600" dirty="0"/>
              <a:t>über Gott?</a:t>
            </a:r>
          </a:p>
          <a:p>
            <a:pPr marL="0" indent="0" algn="ctr">
              <a:buNone/>
            </a:pPr>
            <a:endParaRPr lang="de-DE" sz="3600" dirty="0"/>
          </a:p>
        </p:txBody>
      </p:sp>
    </p:spTree>
    <p:extLst>
      <p:ext uri="{BB962C8B-B14F-4D97-AF65-F5344CB8AC3E}">
        <p14:creationId xmlns:p14="http://schemas.microsoft.com/office/powerpoint/2010/main" val="261583479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1">
            <a:extLst>
              <a:ext uri="{FF2B5EF4-FFF2-40B4-BE49-F238E27FC236}">
                <a16:creationId xmlns:a16="http://schemas.microsoft.com/office/drawing/2014/main" id="{0431737C-072F-523C-EB6E-5A2B2CA5529D}"/>
              </a:ext>
            </a:extLst>
          </p:cNvPr>
          <p:cNvSpPr txBox="1">
            <a:spLocks/>
          </p:cNvSpPr>
          <p:nvPr/>
        </p:nvSpPr>
        <p:spPr>
          <a:xfrm>
            <a:off x="838200" y="5128854"/>
            <a:ext cx="105156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e-DE" dirty="0"/>
              <a:t>Carlo folgt Jesus nach und ehrt Gott</a:t>
            </a:r>
          </a:p>
        </p:txBody>
      </p:sp>
      <p:sp>
        <p:nvSpPr>
          <p:cNvPr id="2" name="Textfeld 1">
            <a:extLst>
              <a:ext uri="{FF2B5EF4-FFF2-40B4-BE49-F238E27FC236}">
                <a16:creationId xmlns:a16="http://schemas.microsoft.com/office/drawing/2014/main" id="{FBED6DFD-D22C-A28D-E702-1DA7AEAE2A2D}"/>
              </a:ext>
            </a:extLst>
          </p:cNvPr>
          <p:cNvSpPr txBox="1"/>
          <p:nvPr/>
        </p:nvSpPr>
        <p:spPr>
          <a:xfrm>
            <a:off x="11451515" y="236996"/>
            <a:ext cx="492443" cy="400110"/>
          </a:xfrm>
          <a:prstGeom prst="rect">
            <a:avLst/>
          </a:prstGeom>
          <a:noFill/>
        </p:spPr>
        <p:txBody>
          <a:bodyPr wrap="none" rtlCol="0">
            <a:spAutoFit/>
          </a:bodyPr>
          <a:lstStyle/>
          <a:p>
            <a:r>
              <a:rPr lang="de-DE" sz="2000" dirty="0">
                <a:latin typeface="72 Monospace" panose="020B0509030603020204" pitchFamily="49" charset="0"/>
                <a:cs typeface="72 Monospace" panose="020B0509030603020204" pitchFamily="49" charset="0"/>
              </a:rPr>
              <a:t>M9</a:t>
            </a:r>
          </a:p>
        </p:txBody>
      </p:sp>
    </p:spTree>
    <p:extLst>
      <p:ext uri="{BB962C8B-B14F-4D97-AF65-F5344CB8AC3E}">
        <p14:creationId xmlns:p14="http://schemas.microsoft.com/office/powerpoint/2010/main" val="240662035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DC788357-3D5D-3B54-080E-C1F371887B70}"/>
            </a:ext>
          </a:extLst>
        </p:cNvPr>
        <p:cNvGrpSpPr/>
        <p:nvPr/>
      </p:nvGrpSpPr>
      <p:grpSpPr>
        <a:xfrm>
          <a:off x="0" y="0"/>
          <a:ext cx="0" cy="0"/>
          <a:chOff x="0" y="0"/>
          <a:chExt cx="0" cy="0"/>
        </a:xfrm>
      </p:grpSpPr>
      <p:sp>
        <p:nvSpPr>
          <p:cNvPr id="1030" name="Rectangle 1029">
            <a:extLst>
              <a:ext uri="{FF2B5EF4-FFF2-40B4-BE49-F238E27FC236}">
                <a16:creationId xmlns:a16="http://schemas.microsoft.com/office/drawing/2014/main" id="{ED1B42D4-3BF1-05B9-8F8E-6F700EF6F9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1025" name="Grafik 12" descr="https://www.gold.de/goldwaschen/">
            <a:extLst>
              <a:ext uri="{FF2B5EF4-FFF2-40B4-BE49-F238E27FC236}">
                <a16:creationId xmlns:a16="http://schemas.microsoft.com/office/drawing/2014/main" id="{411DAED2-5E7D-972A-C35F-9D23081EAF25}"/>
              </a:ext>
            </a:extLst>
          </p:cNvPr>
          <p:cNvPicPr>
            <a:picLocks noChangeAspect="1" noChangeArrowheads="1"/>
          </p:cNvPicPr>
          <p:nvPr/>
        </p:nvPicPr>
        <p:blipFill>
          <a:blip r:embed="rId3" r:link="rId4" cstate="screen">
            <a:extLst>
              <a:ext uri="{28A0092B-C50C-407E-A947-70E740481C1C}">
                <a14:useLocalDpi xmlns:a14="http://schemas.microsoft.com/office/drawing/2010/main"/>
              </a:ext>
            </a:extLst>
          </a:blip>
          <a:srcRect/>
          <a:stretch>
            <a:fillRect/>
          </a:stretch>
        </p:blipFill>
        <p:spPr bwMode="auto">
          <a:xfrm>
            <a:off x="20" y="1282"/>
            <a:ext cx="12191980" cy="6856718"/>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2">
            <a:extLst>
              <a:ext uri="{FF2B5EF4-FFF2-40B4-BE49-F238E27FC236}">
                <a16:creationId xmlns:a16="http://schemas.microsoft.com/office/drawing/2014/main" id="{42AD1E9F-D494-C68C-9F72-B1619CE011B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3" name="Textfeld 2">
            <a:extLst>
              <a:ext uri="{FF2B5EF4-FFF2-40B4-BE49-F238E27FC236}">
                <a16:creationId xmlns:a16="http://schemas.microsoft.com/office/drawing/2014/main" id="{29861CB2-3139-7EB1-AE87-16D4BBB99ACD}"/>
              </a:ext>
            </a:extLst>
          </p:cNvPr>
          <p:cNvSpPr txBox="1"/>
          <p:nvPr/>
        </p:nvSpPr>
        <p:spPr>
          <a:xfrm>
            <a:off x="103240" y="177168"/>
            <a:ext cx="3067664" cy="276999"/>
          </a:xfrm>
          <a:prstGeom prst="rect">
            <a:avLst/>
          </a:prstGeom>
          <a:noFill/>
        </p:spPr>
        <p:txBody>
          <a:bodyPr wrap="square">
            <a:spAutoFit/>
          </a:bodyPr>
          <a:lstStyle/>
          <a:p>
            <a:r>
              <a:rPr lang="de-DE" sz="1200" dirty="0">
                <a:solidFill>
                  <a:schemeClr val="bg2">
                    <a:lumMod val="90000"/>
                  </a:schemeClr>
                </a:solidFill>
                <a:effectLst/>
                <a:latin typeface="Aptos" panose="020B0004020202020204" pitchFamily="34" charset="0"/>
                <a:ea typeface="Aptos" panose="020B0004020202020204" pitchFamily="34" charset="0"/>
                <a:cs typeface="Times New Roman (Textkörper CS)"/>
              </a:rPr>
              <a:t>Abb. 6: </a:t>
            </a:r>
            <a:r>
              <a:rPr lang="de-DE" sz="1200" dirty="0">
                <a:solidFill>
                  <a:srgbClr val="FFC000"/>
                </a:solidFill>
                <a:effectLst/>
                <a:latin typeface="Aptos" panose="020B0004020202020204" pitchFamily="34" charset="0"/>
                <a:ea typeface="Aptos" panose="020B0004020202020204" pitchFamily="34" charset="0"/>
                <a:cs typeface="Times New Roman (Textkörper CS)"/>
                <a:hlinkClick r:id="rId5">
                  <a:extLst>
                    <a:ext uri="{A12FA001-AC4F-418D-AE19-62706E023703}">
                      <ahyp:hlinkClr xmlns:ahyp="http://schemas.microsoft.com/office/drawing/2018/hyperlinkcolor" val="tx"/>
                    </a:ext>
                  </a:extLst>
                </a:hlinkClick>
              </a:rPr>
              <a:t>https://</a:t>
            </a:r>
            <a:r>
              <a:rPr lang="de-DE" sz="1200" dirty="0" err="1">
                <a:solidFill>
                  <a:srgbClr val="FFC000"/>
                </a:solidFill>
                <a:effectLst/>
                <a:latin typeface="Aptos" panose="020B0004020202020204" pitchFamily="34" charset="0"/>
                <a:ea typeface="Aptos" panose="020B0004020202020204" pitchFamily="34" charset="0"/>
                <a:cs typeface="Times New Roman (Textkörper CS)"/>
                <a:hlinkClick r:id="rId5">
                  <a:extLst>
                    <a:ext uri="{A12FA001-AC4F-418D-AE19-62706E023703}">
                      <ahyp:hlinkClr xmlns:ahyp="http://schemas.microsoft.com/office/drawing/2018/hyperlinkcolor" val="tx"/>
                    </a:ext>
                  </a:extLst>
                </a:hlinkClick>
              </a:rPr>
              <a:t>www.gold.de</a:t>
            </a:r>
            <a:r>
              <a:rPr lang="de-DE" sz="1200" dirty="0">
                <a:solidFill>
                  <a:srgbClr val="FFC000"/>
                </a:solidFill>
                <a:effectLst/>
                <a:latin typeface="Aptos" panose="020B0004020202020204" pitchFamily="34" charset="0"/>
                <a:ea typeface="Aptos" panose="020B0004020202020204" pitchFamily="34" charset="0"/>
                <a:cs typeface="Times New Roman (Textkörper CS)"/>
                <a:hlinkClick r:id="rId5">
                  <a:extLst>
                    <a:ext uri="{A12FA001-AC4F-418D-AE19-62706E023703}">
                      <ahyp:hlinkClr xmlns:ahyp="http://schemas.microsoft.com/office/drawing/2018/hyperlinkcolor" val="tx"/>
                    </a:ext>
                  </a:extLst>
                </a:hlinkClick>
              </a:rPr>
              <a:t>/goldwaschen</a:t>
            </a:r>
            <a:r>
              <a:rPr lang="de-DE" sz="1200" dirty="0">
                <a:solidFill>
                  <a:srgbClr val="FFC000"/>
                </a:solidFill>
                <a:effectLst/>
                <a:hlinkClick r:id="rId5">
                  <a:extLst>
                    <a:ext uri="{A12FA001-AC4F-418D-AE19-62706E023703}">
                      <ahyp:hlinkClr xmlns:ahyp="http://schemas.microsoft.com/office/drawing/2018/hyperlinkcolor" val="tx"/>
                    </a:ext>
                  </a:extLst>
                </a:hlinkClick>
              </a:rPr>
              <a:t> </a:t>
            </a:r>
            <a:endParaRPr lang="de-DE" sz="1200" dirty="0">
              <a:solidFill>
                <a:srgbClr val="FFC000"/>
              </a:solidFill>
            </a:endParaRPr>
          </a:p>
        </p:txBody>
      </p:sp>
    </p:spTree>
    <p:extLst>
      <p:ext uri="{BB962C8B-B14F-4D97-AF65-F5344CB8AC3E}">
        <p14:creationId xmlns:p14="http://schemas.microsoft.com/office/powerpoint/2010/main" val="93107475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1">
            <a:extLst>
              <a:ext uri="{FF2B5EF4-FFF2-40B4-BE49-F238E27FC236}">
                <a16:creationId xmlns:a16="http://schemas.microsoft.com/office/drawing/2014/main" id="{C50691D6-72BC-5ED5-9523-C83DD8E7BC84}"/>
              </a:ext>
            </a:extLst>
          </p:cNvPr>
          <p:cNvSpPr txBox="1">
            <a:spLocks/>
          </p:cNvSpPr>
          <p:nvPr/>
        </p:nvSpPr>
        <p:spPr>
          <a:xfrm>
            <a:off x="296438" y="700485"/>
            <a:ext cx="7553632"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e-DE" dirty="0"/>
              <a:t>Ist Carlo ein Goldwäscher? </a:t>
            </a:r>
          </a:p>
        </p:txBody>
      </p:sp>
      <p:sp>
        <p:nvSpPr>
          <p:cNvPr id="4" name="Textfeld 14">
            <a:extLst>
              <a:ext uri="{FF2B5EF4-FFF2-40B4-BE49-F238E27FC236}">
                <a16:creationId xmlns:a16="http://schemas.microsoft.com/office/drawing/2014/main" id="{84BB197B-FC61-F5EC-1432-23DFAA9CE9B1}"/>
              </a:ext>
            </a:extLst>
          </p:cNvPr>
          <p:cNvSpPr txBox="1"/>
          <p:nvPr/>
        </p:nvSpPr>
        <p:spPr>
          <a:xfrm>
            <a:off x="3092644" y="2930625"/>
            <a:ext cx="2635441" cy="600164"/>
          </a:xfrm>
          <a:prstGeom prst="rect">
            <a:avLst/>
          </a:prstGeom>
          <a:solidFill>
            <a:schemeClr val="lt1"/>
          </a:solidFill>
          <a:ln w="12700">
            <a:solidFill>
              <a:prstClr val="black"/>
            </a:solidFill>
            <a:prstDash val="sysDot"/>
          </a:ln>
        </p:spPr>
        <p:txBody>
          <a:bodyPr rot="0" spcFirstLastPara="0" vert="horz" wrap="square" lIns="91440" tIns="45720" rIns="91440" bIns="45720" numCol="1" spcCol="0" rtlCol="0" fromWordArt="0" anchor="t" anchorCtr="0" forceAA="0" compatLnSpc="1">
            <a:prstTxWarp prst="textNoShape">
              <a:avLst/>
            </a:prstTxWarp>
            <a:spAutoFit/>
          </a:bodyPr>
          <a:lstStyle/>
          <a:p>
            <a:r>
              <a:rPr lang="de-DE" sz="1100" kern="100" dirty="0">
                <a:effectLst/>
                <a:latin typeface="Aptos" panose="020B0004020202020204" pitchFamily="34" charset="0"/>
                <a:ea typeface="Aptos" panose="020B0004020202020204" pitchFamily="34" charset="0"/>
                <a:cs typeface="Times New Roman (Textkörper CS)"/>
              </a:rPr>
              <a:t>Auf Kunstbildern wird „Gott“, „Das Göttliche“, „Das Heilige“ meist in goldener Farbe gestaltet.</a:t>
            </a:r>
            <a:endParaRPr lang="de-DE" sz="1100" kern="100" dirty="0">
              <a:effectLst/>
              <a:latin typeface="Arial" panose="020B0604020202020204" pitchFamily="34" charset="0"/>
              <a:ea typeface="Aptos" panose="020B0004020202020204" pitchFamily="34" charset="0"/>
              <a:cs typeface="Times New Roman (Textkörper CS)"/>
            </a:endParaRPr>
          </a:p>
        </p:txBody>
      </p:sp>
      <p:sp>
        <p:nvSpPr>
          <p:cNvPr id="5" name="Textfeld 14">
            <a:extLst>
              <a:ext uri="{FF2B5EF4-FFF2-40B4-BE49-F238E27FC236}">
                <a16:creationId xmlns:a16="http://schemas.microsoft.com/office/drawing/2014/main" id="{C043F54A-8275-4171-72A1-841609D59FCE}"/>
              </a:ext>
            </a:extLst>
          </p:cNvPr>
          <p:cNvSpPr txBox="1"/>
          <p:nvPr/>
        </p:nvSpPr>
        <p:spPr>
          <a:xfrm>
            <a:off x="9032577" y="5772794"/>
            <a:ext cx="2635441" cy="611495"/>
          </a:xfrm>
          <a:prstGeom prst="rect">
            <a:avLst/>
          </a:prstGeom>
          <a:solidFill>
            <a:schemeClr val="lt1"/>
          </a:solidFill>
          <a:ln w="12700">
            <a:solidFill>
              <a:prstClr val="black"/>
            </a:solidFill>
            <a:prstDash val="sysDot"/>
          </a:ln>
        </p:spPr>
        <p:txBody>
          <a:bodyPr rot="0" spcFirstLastPara="0" vert="horz" wrap="square" lIns="91440" tIns="45720" rIns="91440" bIns="45720" numCol="1" spcCol="0" rtlCol="0" fromWordArt="0" anchor="t" anchorCtr="0" forceAA="0" compatLnSpc="1">
            <a:prstTxWarp prst="textNoShape">
              <a:avLst/>
            </a:prstTxWarp>
            <a:spAutoFit/>
          </a:bodyPr>
          <a:lstStyle/>
          <a:p>
            <a:r>
              <a:rPr lang="de-DE" sz="1100" kern="100" dirty="0">
                <a:effectLst/>
                <a:latin typeface="Aptos" panose="020B0004020202020204" pitchFamily="34" charset="0"/>
                <a:ea typeface="Aptos" panose="020B0004020202020204" pitchFamily="34" charset="0"/>
                <a:cs typeface="Times New Roman (Textkörper CS)"/>
              </a:rPr>
              <a:t>Im Alltag zeigen sich Spuren von Gott, ganz besonders, wenn Menschen in Not sind oder besonders traurig. </a:t>
            </a:r>
            <a:endParaRPr lang="de-DE" sz="1100" kern="100" dirty="0">
              <a:effectLst/>
              <a:latin typeface="Arial" panose="020B0604020202020204" pitchFamily="34" charset="0"/>
              <a:ea typeface="Aptos" panose="020B0004020202020204" pitchFamily="34" charset="0"/>
              <a:cs typeface="Times New Roman (Textkörper CS)"/>
            </a:endParaRPr>
          </a:p>
        </p:txBody>
      </p:sp>
      <p:sp>
        <p:nvSpPr>
          <p:cNvPr id="6" name="Textfeld 14">
            <a:extLst>
              <a:ext uri="{FF2B5EF4-FFF2-40B4-BE49-F238E27FC236}">
                <a16:creationId xmlns:a16="http://schemas.microsoft.com/office/drawing/2014/main" id="{12BCD005-B509-86E6-CF02-E3003AED9A4C}"/>
              </a:ext>
            </a:extLst>
          </p:cNvPr>
          <p:cNvSpPr txBox="1"/>
          <p:nvPr/>
        </p:nvSpPr>
        <p:spPr>
          <a:xfrm>
            <a:off x="127578" y="2899307"/>
            <a:ext cx="2635441" cy="600164"/>
          </a:xfrm>
          <a:prstGeom prst="rect">
            <a:avLst/>
          </a:prstGeom>
          <a:solidFill>
            <a:schemeClr val="lt1"/>
          </a:solidFill>
          <a:ln w="12700">
            <a:solidFill>
              <a:prstClr val="black"/>
            </a:solidFill>
            <a:prstDash val="sysDot"/>
          </a:ln>
        </p:spPr>
        <p:txBody>
          <a:bodyPr rot="0" spcFirstLastPara="0" vert="horz" wrap="square" lIns="91440" tIns="45720" rIns="91440" bIns="45720" numCol="1" spcCol="0" rtlCol="0" fromWordArt="0" anchor="t" anchorCtr="0" forceAA="0" compatLnSpc="1">
            <a:prstTxWarp prst="textNoShape">
              <a:avLst/>
            </a:prstTxWarp>
            <a:spAutoFit/>
          </a:bodyPr>
          <a:lstStyle/>
          <a:p>
            <a:r>
              <a:rPr lang="de-DE" sz="1100" kern="100">
                <a:effectLst/>
                <a:latin typeface="Aptos" panose="020B0004020202020204" pitchFamily="34" charset="0"/>
                <a:ea typeface="Aptos" panose="020B0004020202020204" pitchFamily="34" charset="0"/>
                <a:cs typeface="Times New Roman (Textkörper CS)"/>
              </a:rPr>
              <a:t>Wenn man so handelt wie Jesus, folgt man Jesus nach: Man zeigt durch sein Verhalten, wie Gott ist. </a:t>
            </a:r>
            <a:endParaRPr lang="de-DE" sz="1100" kern="100">
              <a:effectLst/>
              <a:latin typeface="Arial" panose="020B0604020202020204" pitchFamily="34" charset="0"/>
              <a:ea typeface="Aptos" panose="020B0004020202020204" pitchFamily="34" charset="0"/>
              <a:cs typeface="Times New Roman (Textkörper CS)"/>
            </a:endParaRPr>
          </a:p>
        </p:txBody>
      </p:sp>
      <p:sp>
        <p:nvSpPr>
          <p:cNvPr id="7" name="Textfeld 14">
            <a:extLst>
              <a:ext uri="{FF2B5EF4-FFF2-40B4-BE49-F238E27FC236}">
                <a16:creationId xmlns:a16="http://schemas.microsoft.com/office/drawing/2014/main" id="{4DBC4A77-342D-FCCF-E2BE-CFA9D4DE5547}"/>
              </a:ext>
            </a:extLst>
          </p:cNvPr>
          <p:cNvSpPr txBox="1"/>
          <p:nvPr/>
        </p:nvSpPr>
        <p:spPr>
          <a:xfrm>
            <a:off x="9102383" y="1773698"/>
            <a:ext cx="2635441" cy="1277273"/>
          </a:xfrm>
          <a:prstGeom prst="rect">
            <a:avLst/>
          </a:prstGeom>
          <a:solidFill>
            <a:schemeClr val="lt1"/>
          </a:solidFill>
          <a:ln w="12700">
            <a:solidFill>
              <a:prstClr val="black"/>
            </a:solidFill>
            <a:prstDash val="sysDot"/>
          </a:ln>
        </p:spPr>
        <p:txBody>
          <a:bodyPr rot="0" spcFirstLastPara="0" vert="horz" wrap="square" lIns="91440" tIns="45720" rIns="91440" bIns="45720" numCol="1" spcCol="0" rtlCol="0" fromWordArt="0" anchor="t" anchorCtr="0" forceAA="0" compatLnSpc="1">
            <a:prstTxWarp prst="textNoShape">
              <a:avLst/>
            </a:prstTxWarp>
            <a:spAutoFit/>
          </a:bodyPr>
          <a:lstStyle/>
          <a:p>
            <a:r>
              <a:rPr lang="de-DE" sz="1100" kern="100" dirty="0">
                <a:effectLst/>
                <a:latin typeface="Aptos" panose="020B0004020202020204" pitchFamily="34" charset="0"/>
                <a:ea typeface="Aptos" panose="020B0004020202020204" pitchFamily="34" charset="0"/>
                <a:cs typeface="Times New Roman (Textkörper CS)"/>
              </a:rPr>
              <a:t>So wie Jesus mit Menschen umgegangen ist, wenn er sie geheilt, mit ihnen gesprochen oder gegessen hat, haben diese Menschen gespürt, dass es wichtig ist, dass es sie gibt. Sie haben verstanden, was es heißt „Ebenbild Gottes“ zu sein.  </a:t>
            </a:r>
            <a:endParaRPr lang="de-DE" sz="1100" kern="100" dirty="0">
              <a:effectLst/>
              <a:latin typeface="Arial" panose="020B0604020202020204" pitchFamily="34" charset="0"/>
              <a:ea typeface="Aptos" panose="020B0004020202020204" pitchFamily="34" charset="0"/>
              <a:cs typeface="Times New Roman (Textkörper CS)"/>
            </a:endParaRPr>
          </a:p>
        </p:txBody>
      </p:sp>
      <p:sp>
        <p:nvSpPr>
          <p:cNvPr id="8" name="Textfeld 14">
            <a:extLst>
              <a:ext uri="{FF2B5EF4-FFF2-40B4-BE49-F238E27FC236}">
                <a16:creationId xmlns:a16="http://schemas.microsoft.com/office/drawing/2014/main" id="{A2DC24AE-3E5F-152A-1C7D-F84CC67708F2}"/>
              </a:ext>
            </a:extLst>
          </p:cNvPr>
          <p:cNvSpPr txBox="1"/>
          <p:nvPr/>
        </p:nvSpPr>
        <p:spPr>
          <a:xfrm>
            <a:off x="1872324" y="2178254"/>
            <a:ext cx="2635441" cy="600164"/>
          </a:xfrm>
          <a:prstGeom prst="rect">
            <a:avLst/>
          </a:prstGeom>
          <a:solidFill>
            <a:schemeClr val="lt1"/>
          </a:solidFill>
          <a:ln w="12700">
            <a:solidFill>
              <a:prstClr val="black"/>
            </a:solidFill>
            <a:prstDash val="sysDot"/>
          </a:ln>
        </p:spPr>
        <p:txBody>
          <a:bodyPr rot="0" spcFirstLastPara="0" vert="horz" wrap="square" lIns="91440" tIns="45720" rIns="91440" bIns="45720" numCol="1" spcCol="0" rtlCol="0" fromWordArt="0" anchor="t" anchorCtr="0" forceAA="0" compatLnSpc="1">
            <a:prstTxWarp prst="textNoShape">
              <a:avLst/>
            </a:prstTxWarp>
            <a:spAutoFit/>
          </a:bodyPr>
          <a:lstStyle/>
          <a:p>
            <a:r>
              <a:rPr lang="de-DE" sz="1100" kern="100" dirty="0">
                <a:effectLst/>
                <a:latin typeface="Aptos" panose="020B0004020202020204" pitchFamily="34" charset="0"/>
                <a:ea typeface="Aptos" panose="020B0004020202020204" pitchFamily="34" charset="0"/>
                <a:cs typeface="Times New Roman (Textkörper CS)"/>
              </a:rPr>
              <a:t>Jesus erzählt davon, wie für ihn Gott ist. Er formuliert Regeln, wie Menschen handeln sollen, damit sie Gott ehren. </a:t>
            </a:r>
            <a:endParaRPr lang="de-DE" sz="1100" kern="100" dirty="0">
              <a:effectLst/>
              <a:latin typeface="Arial" panose="020B0604020202020204" pitchFamily="34" charset="0"/>
              <a:ea typeface="Aptos" panose="020B0004020202020204" pitchFamily="34" charset="0"/>
              <a:cs typeface="Times New Roman (Textkörper CS)"/>
            </a:endParaRPr>
          </a:p>
        </p:txBody>
      </p:sp>
      <p:sp>
        <p:nvSpPr>
          <p:cNvPr id="9" name="Textfeld 14">
            <a:extLst>
              <a:ext uri="{FF2B5EF4-FFF2-40B4-BE49-F238E27FC236}">
                <a16:creationId xmlns:a16="http://schemas.microsoft.com/office/drawing/2014/main" id="{FEA9132E-3485-324A-6315-2E9AF9DE9E1C}"/>
              </a:ext>
            </a:extLst>
          </p:cNvPr>
          <p:cNvSpPr txBox="1"/>
          <p:nvPr/>
        </p:nvSpPr>
        <p:spPr>
          <a:xfrm>
            <a:off x="1304521" y="3714922"/>
            <a:ext cx="2635441" cy="769441"/>
          </a:xfrm>
          <a:prstGeom prst="rect">
            <a:avLst/>
          </a:prstGeom>
          <a:solidFill>
            <a:schemeClr val="lt1"/>
          </a:solidFill>
          <a:ln w="12700">
            <a:solidFill>
              <a:prstClr val="black"/>
            </a:solidFill>
            <a:prstDash val="sysDot"/>
          </a:ln>
        </p:spPr>
        <p:txBody>
          <a:bodyPr rot="0" spcFirstLastPara="0" vert="horz" wrap="square" lIns="91440" tIns="45720" rIns="91440" bIns="45720" numCol="1" spcCol="0" rtlCol="0" fromWordArt="0" anchor="t" anchorCtr="0" forceAA="0" compatLnSpc="1">
            <a:prstTxWarp prst="textNoShape">
              <a:avLst/>
            </a:prstTxWarp>
            <a:spAutoFit/>
          </a:bodyPr>
          <a:lstStyle/>
          <a:p>
            <a:r>
              <a:rPr lang="de-DE" sz="1100" kern="100">
                <a:effectLst/>
                <a:latin typeface="Aptos" panose="020B0004020202020204" pitchFamily="34" charset="0"/>
                <a:ea typeface="Aptos" panose="020B0004020202020204" pitchFamily="34" charset="0"/>
                <a:cs typeface="Times New Roman (Textkörper CS)"/>
              </a:rPr>
              <a:t>Im Handeln von Jesus wird deutlich, wie man Gott ehren kann: Menschen spüren, dass sie wichtig sind und „Ebenbild Gottes“.</a:t>
            </a:r>
            <a:endParaRPr lang="de-DE" sz="1100" kern="100">
              <a:effectLst/>
              <a:latin typeface="Arial" panose="020B0604020202020204" pitchFamily="34" charset="0"/>
              <a:ea typeface="Aptos" panose="020B0004020202020204" pitchFamily="34" charset="0"/>
              <a:cs typeface="Times New Roman (Textkörper CS)"/>
            </a:endParaRPr>
          </a:p>
        </p:txBody>
      </p:sp>
      <p:sp>
        <p:nvSpPr>
          <p:cNvPr id="10" name="Textfeld 14">
            <a:extLst>
              <a:ext uri="{FF2B5EF4-FFF2-40B4-BE49-F238E27FC236}">
                <a16:creationId xmlns:a16="http://schemas.microsoft.com/office/drawing/2014/main" id="{B14D0D20-C7B5-DC66-3782-ADB7E5913B85}"/>
              </a:ext>
            </a:extLst>
          </p:cNvPr>
          <p:cNvSpPr txBox="1"/>
          <p:nvPr/>
        </p:nvSpPr>
        <p:spPr>
          <a:xfrm>
            <a:off x="8245227" y="4657380"/>
            <a:ext cx="2645776" cy="769441"/>
          </a:xfrm>
          <a:prstGeom prst="rect">
            <a:avLst/>
          </a:prstGeom>
          <a:solidFill>
            <a:schemeClr val="lt1"/>
          </a:solidFill>
          <a:ln w="12700">
            <a:solidFill>
              <a:prstClr val="black"/>
            </a:solidFill>
            <a:prstDash val="sysDot"/>
          </a:ln>
        </p:spPr>
        <p:txBody>
          <a:bodyPr rot="0" spcFirstLastPara="0" vert="horz" wrap="square" lIns="91440" tIns="45720" rIns="91440" bIns="45720" numCol="1" spcCol="0" rtlCol="0" fromWordArt="0" anchor="t" anchorCtr="0" forceAA="0" compatLnSpc="1">
            <a:prstTxWarp prst="textNoShape">
              <a:avLst/>
            </a:prstTxWarp>
            <a:spAutoFit/>
          </a:bodyPr>
          <a:lstStyle/>
          <a:p>
            <a:r>
              <a:rPr lang="de-DE" sz="1100" kern="100" dirty="0">
                <a:effectLst/>
                <a:latin typeface="Aptos" panose="020B0004020202020204" pitchFamily="34" charset="0"/>
                <a:ea typeface="Aptos" panose="020B0004020202020204" pitchFamily="34" charset="0"/>
                <a:cs typeface="Times New Roman (Textkörper CS)"/>
              </a:rPr>
              <a:t>Wenn Menschen in Schwierigkeiten sind, wenn sie traurig oder verzweifelt sind fühlt sich das häufig an „wie Dreck“: Es ist dunkel und kalt, unangenehm. </a:t>
            </a:r>
            <a:endParaRPr lang="de-DE" sz="1100" kern="100" dirty="0">
              <a:effectLst/>
              <a:latin typeface="Arial" panose="020B0604020202020204" pitchFamily="34" charset="0"/>
              <a:ea typeface="Aptos" panose="020B0004020202020204" pitchFamily="34" charset="0"/>
              <a:cs typeface="Times New Roman (Textkörper CS)"/>
            </a:endParaRPr>
          </a:p>
        </p:txBody>
      </p:sp>
      <p:sp>
        <p:nvSpPr>
          <p:cNvPr id="11" name="Textfeld 14">
            <a:extLst>
              <a:ext uri="{FF2B5EF4-FFF2-40B4-BE49-F238E27FC236}">
                <a16:creationId xmlns:a16="http://schemas.microsoft.com/office/drawing/2014/main" id="{370A96BD-D144-3D84-796E-1656D755C6DE}"/>
              </a:ext>
            </a:extLst>
          </p:cNvPr>
          <p:cNvSpPr txBox="1"/>
          <p:nvPr/>
        </p:nvSpPr>
        <p:spPr>
          <a:xfrm>
            <a:off x="5048796" y="1466528"/>
            <a:ext cx="2635441" cy="769441"/>
          </a:xfrm>
          <a:prstGeom prst="rect">
            <a:avLst/>
          </a:prstGeom>
          <a:solidFill>
            <a:schemeClr val="lt1"/>
          </a:solidFill>
          <a:ln w="12700">
            <a:solidFill>
              <a:prstClr val="black"/>
            </a:solidFill>
            <a:prstDash val="sysDot"/>
          </a:ln>
        </p:spPr>
        <p:txBody>
          <a:bodyPr rot="0" spcFirstLastPara="0" vert="horz" wrap="square" lIns="91440" tIns="45720" rIns="91440" bIns="45720" numCol="1" spcCol="0" rtlCol="0" fromWordArt="0" anchor="t" anchorCtr="0" forceAA="0" compatLnSpc="1">
            <a:prstTxWarp prst="textNoShape">
              <a:avLst/>
            </a:prstTxWarp>
            <a:spAutoFit/>
          </a:bodyPr>
          <a:lstStyle/>
          <a:p>
            <a:r>
              <a:rPr lang="de-DE" sz="1100" kern="100">
                <a:effectLst/>
                <a:latin typeface="Aptos" panose="020B0004020202020204" pitchFamily="34" charset="0"/>
                <a:ea typeface="Aptos" panose="020B0004020202020204" pitchFamily="34" charset="0"/>
                <a:cs typeface="Times New Roman (Textkörper CS)"/>
              </a:rPr>
              <a:t>Gott ist der Inbegriff des Heiligen: Gott ist heilig. Was mit Gott zu tun hat, ist heilig. Wer so handelt, dass das sichtbar wird, ist ein Heiliger. </a:t>
            </a:r>
            <a:endParaRPr lang="de-DE" sz="1100" kern="100">
              <a:effectLst/>
              <a:latin typeface="Arial" panose="020B0604020202020204" pitchFamily="34" charset="0"/>
              <a:ea typeface="Aptos" panose="020B0004020202020204" pitchFamily="34" charset="0"/>
              <a:cs typeface="Times New Roman (Textkörper CS)"/>
            </a:endParaRPr>
          </a:p>
        </p:txBody>
      </p:sp>
      <p:sp>
        <p:nvSpPr>
          <p:cNvPr id="12" name="Textfeld 11">
            <a:extLst>
              <a:ext uri="{FF2B5EF4-FFF2-40B4-BE49-F238E27FC236}">
                <a16:creationId xmlns:a16="http://schemas.microsoft.com/office/drawing/2014/main" id="{C0348493-0962-0288-6F20-E1D5122DA9E9}"/>
              </a:ext>
            </a:extLst>
          </p:cNvPr>
          <p:cNvSpPr txBox="1"/>
          <p:nvPr/>
        </p:nvSpPr>
        <p:spPr>
          <a:xfrm>
            <a:off x="5390974" y="5772794"/>
            <a:ext cx="2635441" cy="769441"/>
          </a:xfrm>
          <a:prstGeom prst="rect">
            <a:avLst/>
          </a:prstGeom>
          <a:solidFill>
            <a:schemeClr val="lt1"/>
          </a:solidFill>
          <a:ln w="12700">
            <a:solidFill>
              <a:prstClr val="black"/>
            </a:solidFill>
            <a:prstDash val="sysDot"/>
          </a:ln>
        </p:spPr>
        <p:txBody>
          <a:bodyPr rot="0" spcFirstLastPara="0" vert="horz" wrap="square" lIns="91440" tIns="45720" rIns="91440" bIns="45720" numCol="1" spcCol="0" rtlCol="0" fromWordArt="0" anchor="t" anchorCtr="0" forceAA="0" compatLnSpc="1">
            <a:prstTxWarp prst="textNoShape">
              <a:avLst/>
            </a:prstTxWarp>
            <a:spAutoFit/>
          </a:bodyPr>
          <a:lstStyle/>
          <a:p>
            <a:r>
              <a:rPr lang="de-DE" sz="1100" kern="100">
                <a:effectLst/>
                <a:latin typeface="Aptos" panose="020B0004020202020204" pitchFamily="34" charset="0"/>
                <a:ea typeface="Aptos" panose="020B0004020202020204" pitchFamily="34" charset="0"/>
                <a:cs typeface="Times New Roman (Textkörper CS)"/>
              </a:rPr>
              <a:t>Wenn Menschen Jesus nachfolgen, wird etwas von der Heiligkeit Gottes sichtbar: Das Goldene wird im Dunklen sichtbar. Diese Menschen sind Heilige.</a:t>
            </a:r>
            <a:endParaRPr lang="de-DE" sz="1100" kern="100">
              <a:effectLst/>
              <a:latin typeface="Arial" panose="020B0604020202020204" pitchFamily="34" charset="0"/>
              <a:ea typeface="Aptos" panose="020B0004020202020204" pitchFamily="34" charset="0"/>
              <a:cs typeface="Times New Roman (Textkörper CS)"/>
            </a:endParaRPr>
          </a:p>
        </p:txBody>
      </p:sp>
      <p:sp>
        <p:nvSpPr>
          <p:cNvPr id="13" name="Textfeld 14">
            <a:extLst>
              <a:ext uri="{FF2B5EF4-FFF2-40B4-BE49-F238E27FC236}">
                <a16:creationId xmlns:a16="http://schemas.microsoft.com/office/drawing/2014/main" id="{E604CAFC-11DC-5E22-B980-49BAB13B0176}"/>
              </a:ext>
            </a:extLst>
          </p:cNvPr>
          <p:cNvSpPr txBox="1"/>
          <p:nvPr/>
        </p:nvSpPr>
        <p:spPr>
          <a:xfrm>
            <a:off x="792491" y="4662972"/>
            <a:ext cx="2635441" cy="1277273"/>
          </a:xfrm>
          <a:prstGeom prst="rect">
            <a:avLst/>
          </a:prstGeom>
          <a:solidFill>
            <a:schemeClr val="lt1"/>
          </a:solidFill>
          <a:ln w="12700">
            <a:solidFill>
              <a:prstClr val="black"/>
            </a:solidFill>
            <a:prstDash val="sysDot"/>
          </a:ln>
        </p:spPr>
        <p:txBody>
          <a:bodyPr rot="0" spcFirstLastPara="0" vert="horz" wrap="square" lIns="91440" tIns="45720" rIns="91440" bIns="45720" numCol="1" spcCol="0" rtlCol="0" fromWordArt="0" anchor="t" anchorCtr="0" forceAA="0" compatLnSpc="1">
            <a:prstTxWarp prst="textNoShape">
              <a:avLst/>
            </a:prstTxWarp>
            <a:spAutoFit/>
          </a:bodyPr>
          <a:lstStyle/>
          <a:p>
            <a:r>
              <a:rPr lang="de-DE" sz="1100" kern="100">
                <a:effectLst/>
                <a:latin typeface="Aptos" panose="020B0004020202020204" pitchFamily="34" charset="0"/>
                <a:ea typeface="Aptos" panose="020B0004020202020204" pitchFamily="34" charset="0"/>
                <a:cs typeface="Times New Roman (Textkörper CS)"/>
              </a:rPr>
              <a:t>Carlo Acutis hat so gehandelt, ist so mit Menschen umgegangen, dass die Menschen etwas von Gott entdeckt haben: Mitten im Dreck, in der Not haben sie gespürt, dass es gut ist, dass es sie gibt. Sie haben gespürt, dass sie Würde haben und Ebenbild Gottes sind. </a:t>
            </a:r>
            <a:endParaRPr lang="de-DE" sz="1100" kern="100">
              <a:effectLst/>
              <a:latin typeface="Arial" panose="020B0604020202020204" pitchFamily="34" charset="0"/>
              <a:ea typeface="Aptos" panose="020B0004020202020204" pitchFamily="34" charset="0"/>
              <a:cs typeface="Times New Roman (Textkörper CS)"/>
            </a:endParaRPr>
          </a:p>
        </p:txBody>
      </p:sp>
      <p:sp>
        <p:nvSpPr>
          <p:cNvPr id="14" name="Textfeld 14">
            <a:extLst>
              <a:ext uri="{FF2B5EF4-FFF2-40B4-BE49-F238E27FC236}">
                <a16:creationId xmlns:a16="http://schemas.microsoft.com/office/drawing/2014/main" id="{256E67ED-30CE-8DA0-C098-2D3D51718227}"/>
              </a:ext>
            </a:extLst>
          </p:cNvPr>
          <p:cNvSpPr txBox="1"/>
          <p:nvPr/>
        </p:nvSpPr>
        <p:spPr>
          <a:xfrm>
            <a:off x="6146320" y="3093558"/>
            <a:ext cx="2635441" cy="600164"/>
          </a:xfrm>
          <a:prstGeom prst="rect">
            <a:avLst/>
          </a:prstGeom>
          <a:solidFill>
            <a:schemeClr val="lt1"/>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spAutoFit/>
          </a:bodyPr>
          <a:lstStyle/>
          <a:p>
            <a:r>
              <a:rPr lang="de-DE" sz="1100" kern="100" dirty="0">
                <a:effectLst/>
                <a:latin typeface="Aptos" panose="020B0004020202020204" pitchFamily="34" charset="0"/>
                <a:ea typeface="Aptos" panose="020B0004020202020204" pitchFamily="34" charset="0"/>
                <a:cs typeface="Times New Roman (Textkörper CS)"/>
              </a:rPr>
              <a:t>Carlo hat dieses Göttliche, diese Spuren Gottes im Alltäglichen gefunden und anderen Menschen gezeigt. </a:t>
            </a:r>
            <a:endParaRPr lang="de-DE" sz="1100" kern="100" dirty="0">
              <a:effectLst/>
              <a:latin typeface="Arial" panose="020B0604020202020204" pitchFamily="34" charset="0"/>
              <a:ea typeface="Aptos" panose="020B0004020202020204" pitchFamily="34" charset="0"/>
              <a:cs typeface="Times New Roman (Textkörper CS)"/>
            </a:endParaRPr>
          </a:p>
        </p:txBody>
      </p:sp>
      <p:sp>
        <p:nvSpPr>
          <p:cNvPr id="15" name="Textfeld 14">
            <a:extLst>
              <a:ext uri="{FF2B5EF4-FFF2-40B4-BE49-F238E27FC236}">
                <a16:creationId xmlns:a16="http://schemas.microsoft.com/office/drawing/2014/main" id="{D9AA6340-8C43-F138-8909-FC19364719BC}"/>
              </a:ext>
            </a:extLst>
          </p:cNvPr>
          <p:cNvSpPr txBox="1"/>
          <p:nvPr/>
        </p:nvSpPr>
        <p:spPr>
          <a:xfrm>
            <a:off x="359767" y="6157515"/>
            <a:ext cx="2635441" cy="430887"/>
          </a:xfrm>
          <a:prstGeom prst="rect">
            <a:avLst/>
          </a:prstGeom>
          <a:solidFill>
            <a:schemeClr val="lt1"/>
          </a:solidFill>
          <a:ln w="12700">
            <a:solidFill>
              <a:prstClr val="black"/>
            </a:solidFill>
            <a:prstDash val="sysDot"/>
          </a:ln>
        </p:spPr>
        <p:txBody>
          <a:bodyPr rot="0" spcFirstLastPara="0" vert="horz" wrap="square" lIns="91440" tIns="45720" rIns="91440" bIns="45720" numCol="1" spcCol="0" rtlCol="0" fromWordArt="0" anchor="t" anchorCtr="0" forceAA="0" compatLnSpc="1">
            <a:prstTxWarp prst="textNoShape">
              <a:avLst/>
            </a:prstTxWarp>
            <a:spAutoFit/>
          </a:bodyPr>
          <a:lstStyle/>
          <a:p>
            <a:r>
              <a:rPr lang="de-DE" sz="1100" kern="100">
                <a:effectLst/>
                <a:latin typeface="Aptos" panose="020B0004020202020204" pitchFamily="34" charset="0"/>
                <a:ea typeface="Aptos" panose="020B0004020202020204" pitchFamily="34" charset="0"/>
                <a:cs typeface="Times New Roman (Textkörper CS)"/>
              </a:rPr>
              <a:t>Im Leben von jedem Menschen, sei es noch so dunkel gibt es Spuren Gottes.</a:t>
            </a:r>
            <a:endParaRPr lang="de-DE" sz="1100" kern="100">
              <a:effectLst/>
              <a:latin typeface="Arial" panose="020B0604020202020204" pitchFamily="34" charset="0"/>
              <a:ea typeface="Aptos" panose="020B0004020202020204" pitchFamily="34" charset="0"/>
              <a:cs typeface="Times New Roman (Textkörper CS)"/>
            </a:endParaRPr>
          </a:p>
        </p:txBody>
      </p:sp>
      <p:sp>
        <p:nvSpPr>
          <p:cNvPr id="16" name="Textfeld 14">
            <a:extLst>
              <a:ext uri="{FF2B5EF4-FFF2-40B4-BE49-F238E27FC236}">
                <a16:creationId xmlns:a16="http://schemas.microsoft.com/office/drawing/2014/main" id="{B9738FE8-1506-E6BA-AA82-C884C51C1A49}"/>
              </a:ext>
            </a:extLst>
          </p:cNvPr>
          <p:cNvSpPr txBox="1"/>
          <p:nvPr/>
        </p:nvSpPr>
        <p:spPr>
          <a:xfrm>
            <a:off x="8354288" y="749998"/>
            <a:ext cx="2635441" cy="600164"/>
          </a:xfrm>
          <a:prstGeom prst="rect">
            <a:avLst/>
          </a:prstGeom>
          <a:solidFill>
            <a:schemeClr val="lt1"/>
          </a:solidFill>
          <a:ln w="12700">
            <a:solidFill>
              <a:prstClr val="black"/>
            </a:solidFill>
            <a:prstDash val="sysDot"/>
          </a:ln>
        </p:spPr>
        <p:txBody>
          <a:bodyPr rot="0" spcFirstLastPara="0" vert="horz" wrap="square" lIns="91440" tIns="45720" rIns="91440" bIns="45720" numCol="1" spcCol="0" rtlCol="0" fromWordArt="0" anchor="t" anchorCtr="0" forceAA="0" compatLnSpc="1">
            <a:prstTxWarp prst="textNoShape">
              <a:avLst/>
            </a:prstTxWarp>
            <a:spAutoFit/>
          </a:bodyPr>
          <a:lstStyle/>
          <a:p>
            <a:r>
              <a:rPr lang="de-DE" sz="1100" kern="100">
                <a:effectLst/>
                <a:latin typeface="Aptos" panose="020B0004020202020204" pitchFamily="34" charset="0"/>
                <a:ea typeface="Aptos" panose="020B0004020202020204" pitchFamily="34" charset="0"/>
                <a:cs typeface="Times New Roman (Textkörper CS)"/>
              </a:rPr>
              <a:t>Ein Heiliger ist eine Person, die so handelt wie Jesus, die barmherzig ist und Armen hilft. </a:t>
            </a:r>
            <a:endParaRPr lang="de-DE" sz="1100" kern="100">
              <a:effectLst/>
              <a:latin typeface="Arial" panose="020B0604020202020204" pitchFamily="34" charset="0"/>
              <a:ea typeface="Aptos" panose="020B0004020202020204" pitchFamily="34" charset="0"/>
              <a:cs typeface="Times New Roman (Textkörper CS)"/>
            </a:endParaRPr>
          </a:p>
        </p:txBody>
      </p:sp>
      <p:sp>
        <p:nvSpPr>
          <p:cNvPr id="17" name="Textfeld 14">
            <a:extLst>
              <a:ext uri="{FF2B5EF4-FFF2-40B4-BE49-F238E27FC236}">
                <a16:creationId xmlns:a16="http://schemas.microsoft.com/office/drawing/2014/main" id="{07934540-FD07-455D-6663-DF3102D02B12}"/>
              </a:ext>
            </a:extLst>
          </p:cNvPr>
          <p:cNvSpPr txBox="1"/>
          <p:nvPr/>
        </p:nvSpPr>
        <p:spPr>
          <a:xfrm>
            <a:off x="3939962" y="4814654"/>
            <a:ext cx="2635441" cy="769441"/>
          </a:xfrm>
          <a:prstGeom prst="rect">
            <a:avLst/>
          </a:prstGeom>
          <a:solidFill>
            <a:schemeClr val="lt1"/>
          </a:solidFill>
          <a:ln w="12700">
            <a:solidFill>
              <a:prstClr val="black"/>
            </a:solidFill>
            <a:prstDash val="sysDot"/>
          </a:ln>
        </p:spPr>
        <p:txBody>
          <a:bodyPr rot="0" spcFirstLastPara="0" vert="horz" wrap="square" lIns="91440" tIns="45720" rIns="91440" bIns="45720" numCol="1" spcCol="0" rtlCol="0" fromWordArt="0" anchor="t" anchorCtr="0" forceAA="0" compatLnSpc="1">
            <a:prstTxWarp prst="textNoShape">
              <a:avLst/>
            </a:prstTxWarp>
            <a:spAutoFit/>
          </a:bodyPr>
          <a:lstStyle/>
          <a:p>
            <a:r>
              <a:rPr lang="de-DE" sz="1100" kern="100">
                <a:effectLst/>
                <a:latin typeface="Aptos" panose="020B0004020202020204" pitchFamily="34" charset="0"/>
                <a:ea typeface="Aptos" panose="020B0004020202020204" pitchFamily="34" charset="0"/>
                <a:cs typeface="Times New Roman (Textkörper CS)"/>
              </a:rPr>
              <a:t>Die Heiligkeit Gottes zeigt sich im Handeln von Menschen, wenn  sie gegenüber anderen Menschen barmherzig sind. </a:t>
            </a:r>
            <a:endParaRPr lang="de-DE" sz="1100" kern="100">
              <a:effectLst/>
              <a:latin typeface="Arial" panose="020B0604020202020204" pitchFamily="34" charset="0"/>
              <a:ea typeface="Aptos" panose="020B0004020202020204" pitchFamily="34" charset="0"/>
              <a:cs typeface="Times New Roman (Textkörper CS)"/>
            </a:endParaRPr>
          </a:p>
        </p:txBody>
      </p:sp>
      <p:sp>
        <p:nvSpPr>
          <p:cNvPr id="18" name="Textfeld 14">
            <a:extLst>
              <a:ext uri="{FF2B5EF4-FFF2-40B4-BE49-F238E27FC236}">
                <a16:creationId xmlns:a16="http://schemas.microsoft.com/office/drawing/2014/main" id="{C1DE48CC-1F55-4A03-59E5-2A96A4AB3943}"/>
              </a:ext>
            </a:extLst>
          </p:cNvPr>
          <p:cNvSpPr txBox="1"/>
          <p:nvPr/>
        </p:nvSpPr>
        <p:spPr>
          <a:xfrm>
            <a:off x="628497" y="1473616"/>
            <a:ext cx="2635441" cy="600164"/>
          </a:xfrm>
          <a:prstGeom prst="rect">
            <a:avLst/>
          </a:prstGeom>
          <a:solidFill>
            <a:schemeClr val="lt1"/>
          </a:solidFill>
          <a:ln w="12700">
            <a:solidFill>
              <a:prstClr val="black"/>
            </a:solidFill>
            <a:prstDash val="sysDot"/>
          </a:ln>
        </p:spPr>
        <p:txBody>
          <a:bodyPr rot="0" spcFirstLastPara="0" vert="horz" wrap="square" lIns="91440" tIns="45720" rIns="91440" bIns="45720" numCol="1" spcCol="0" rtlCol="0" fromWordArt="0" anchor="t" anchorCtr="0" forceAA="0" compatLnSpc="1">
            <a:prstTxWarp prst="textNoShape">
              <a:avLst/>
            </a:prstTxWarp>
            <a:spAutoFit/>
          </a:bodyPr>
          <a:lstStyle/>
          <a:p>
            <a:r>
              <a:rPr lang="de-DE" sz="1100" kern="100" dirty="0">
                <a:effectLst/>
                <a:latin typeface="Aptos" panose="020B0004020202020204" pitchFamily="34" charset="0"/>
                <a:ea typeface="Aptos" panose="020B0004020202020204" pitchFamily="34" charset="0"/>
                <a:cs typeface="Times New Roman (Textkörper CS)"/>
              </a:rPr>
              <a:t>Gott ehren heißt: zeigen, dass Gott für jeden Menschen will, dass es ihm gut geht und er Würde hat. </a:t>
            </a:r>
            <a:endParaRPr lang="de-DE" sz="1100" kern="100" dirty="0">
              <a:effectLst/>
              <a:latin typeface="Arial" panose="020B0604020202020204" pitchFamily="34" charset="0"/>
              <a:ea typeface="Aptos" panose="020B0004020202020204" pitchFamily="34" charset="0"/>
              <a:cs typeface="Times New Roman (Textkörper CS)"/>
            </a:endParaRPr>
          </a:p>
        </p:txBody>
      </p:sp>
      <p:sp>
        <p:nvSpPr>
          <p:cNvPr id="19" name="Textfeld 14">
            <a:extLst>
              <a:ext uri="{FF2B5EF4-FFF2-40B4-BE49-F238E27FC236}">
                <a16:creationId xmlns:a16="http://schemas.microsoft.com/office/drawing/2014/main" id="{955B0BFB-C5D6-731D-CC80-84042BDE4904}"/>
              </a:ext>
            </a:extLst>
          </p:cNvPr>
          <p:cNvSpPr txBox="1"/>
          <p:nvPr/>
        </p:nvSpPr>
        <p:spPr>
          <a:xfrm>
            <a:off x="6011409" y="2378203"/>
            <a:ext cx="2635441" cy="430887"/>
          </a:xfrm>
          <a:prstGeom prst="rect">
            <a:avLst/>
          </a:prstGeom>
          <a:solidFill>
            <a:schemeClr val="lt1"/>
          </a:solidFill>
          <a:ln w="12700">
            <a:solidFill>
              <a:prstClr val="black"/>
            </a:solidFill>
            <a:prstDash val="sysDot"/>
          </a:ln>
        </p:spPr>
        <p:txBody>
          <a:bodyPr rot="0" spcFirstLastPara="0" vert="horz" wrap="square" lIns="91440" tIns="45720" rIns="91440" bIns="45720" numCol="1" spcCol="0" rtlCol="0" fromWordArt="0" anchor="t" anchorCtr="0" forceAA="0" compatLnSpc="1">
            <a:prstTxWarp prst="textNoShape">
              <a:avLst/>
            </a:prstTxWarp>
            <a:spAutoFit/>
          </a:bodyPr>
          <a:lstStyle/>
          <a:p>
            <a:r>
              <a:rPr lang="de-DE" sz="1100" kern="100">
                <a:effectLst/>
                <a:latin typeface="Aptos" panose="020B0004020202020204" pitchFamily="34" charset="0"/>
                <a:ea typeface="Aptos" panose="020B0004020202020204" pitchFamily="34" charset="0"/>
                <a:cs typeface="Times New Roman (Textkörper CS)"/>
              </a:rPr>
              <a:t>Jemanden ehren bedeutet jemanden absolut zu respektieren.</a:t>
            </a:r>
            <a:endParaRPr lang="de-DE" sz="1100" kern="100">
              <a:effectLst/>
              <a:latin typeface="Arial" panose="020B0604020202020204" pitchFamily="34" charset="0"/>
              <a:ea typeface="Aptos" panose="020B0004020202020204" pitchFamily="34" charset="0"/>
              <a:cs typeface="Times New Roman (Textkörper CS)"/>
            </a:endParaRPr>
          </a:p>
        </p:txBody>
      </p:sp>
      <p:sp>
        <p:nvSpPr>
          <p:cNvPr id="20" name="Textfeld 14">
            <a:extLst>
              <a:ext uri="{FF2B5EF4-FFF2-40B4-BE49-F238E27FC236}">
                <a16:creationId xmlns:a16="http://schemas.microsoft.com/office/drawing/2014/main" id="{38D8B3BF-8B97-16B9-B473-F4A6FAE606C6}"/>
              </a:ext>
            </a:extLst>
          </p:cNvPr>
          <p:cNvSpPr txBox="1"/>
          <p:nvPr/>
        </p:nvSpPr>
        <p:spPr>
          <a:xfrm>
            <a:off x="5214629" y="3932494"/>
            <a:ext cx="2635441" cy="600164"/>
          </a:xfrm>
          <a:prstGeom prst="rect">
            <a:avLst/>
          </a:prstGeom>
          <a:solidFill>
            <a:schemeClr val="lt1"/>
          </a:solidFill>
          <a:ln w="12700">
            <a:solidFill>
              <a:prstClr val="black"/>
            </a:solidFill>
            <a:prstDash val="sysDot"/>
          </a:ln>
        </p:spPr>
        <p:txBody>
          <a:bodyPr rot="0" spcFirstLastPara="0" vert="horz" wrap="square" lIns="91440" tIns="45720" rIns="91440" bIns="45720" numCol="1" spcCol="0" rtlCol="0" fromWordArt="0" anchor="t" anchorCtr="0" forceAA="0" compatLnSpc="1">
            <a:prstTxWarp prst="textNoShape">
              <a:avLst/>
            </a:prstTxWarp>
            <a:spAutoFit/>
          </a:bodyPr>
          <a:lstStyle/>
          <a:p>
            <a:r>
              <a:rPr lang="de-DE" sz="1100" kern="100" dirty="0">
                <a:effectLst/>
                <a:latin typeface="Aptos" panose="020B0004020202020204" pitchFamily="34" charset="0"/>
                <a:ea typeface="Aptos" panose="020B0004020202020204" pitchFamily="34" charset="0"/>
                <a:cs typeface="Times New Roman (Textkörper CS)"/>
              </a:rPr>
              <a:t>Wenn es Menschen schlecht geht, wenn Menschen in Not sind, ist ihr Leben ganz dunkel. </a:t>
            </a:r>
            <a:endParaRPr lang="de-DE" sz="1100" kern="100" dirty="0">
              <a:effectLst/>
              <a:latin typeface="Arial" panose="020B0604020202020204" pitchFamily="34" charset="0"/>
              <a:ea typeface="Aptos" panose="020B0004020202020204" pitchFamily="34" charset="0"/>
              <a:cs typeface="Times New Roman (Textkörper CS)"/>
            </a:endParaRPr>
          </a:p>
        </p:txBody>
      </p:sp>
      <p:sp>
        <p:nvSpPr>
          <p:cNvPr id="21" name="Textfeld 14">
            <a:extLst>
              <a:ext uri="{FF2B5EF4-FFF2-40B4-BE49-F238E27FC236}">
                <a16:creationId xmlns:a16="http://schemas.microsoft.com/office/drawing/2014/main" id="{4512C962-FE72-BF14-38BE-1E694FA0589B}"/>
              </a:ext>
            </a:extLst>
          </p:cNvPr>
          <p:cNvSpPr txBox="1"/>
          <p:nvPr/>
        </p:nvSpPr>
        <p:spPr>
          <a:xfrm>
            <a:off x="9092048" y="3693722"/>
            <a:ext cx="2645776" cy="600164"/>
          </a:xfrm>
          <a:prstGeom prst="rect">
            <a:avLst/>
          </a:prstGeom>
          <a:solidFill>
            <a:schemeClr val="lt1"/>
          </a:solidFill>
          <a:ln w="12700">
            <a:solidFill>
              <a:prstClr val="black"/>
            </a:solidFill>
            <a:prstDash val="sysDot"/>
          </a:ln>
        </p:spPr>
        <p:txBody>
          <a:bodyPr rot="0" spcFirstLastPara="0" vert="horz" wrap="square" lIns="91440" tIns="45720" rIns="91440" bIns="45720" numCol="1" spcCol="0" rtlCol="0" fromWordArt="0" anchor="t" anchorCtr="0" forceAA="0" compatLnSpc="1">
            <a:prstTxWarp prst="textNoShape">
              <a:avLst/>
            </a:prstTxWarp>
            <a:spAutoFit/>
          </a:bodyPr>
          <a:lstStyle/>
          <a:p>
            <a:r>
              <a:rPr lang="de-DE" sz="1100" kern="100" dirty="0">
                <a:effectLst/>
                <a:latin typeface="Aptos" panose="020B0004020202020204" pitchFamily="34" charset="0"/>
                <a:ea typeface="Aptos" panose="020B0004020202020204" pitchFamily="34" charset="0"/>
                <a:cs typeface="Times New Roman (Textkörper CS)"/>
              </a:rPr>
              <a:t>Ein Goldwäscher siebt mit viel Geduld die Goldklumpen aus dem dreckigen Fluss-Sand aus. </a:t>
            </a:r>
            <a:endParaRPr lang="de-DE" sz="1100" kern="100" dirty="0">
              <a:effectLst/>
              <a:latin typeface="Arial" panose="020B0604020202020204" pitchFamily="34" charset="0"/>
              <a:ea typeface="Aptos" panose="020B0004020202020204" pitchFamily="34" charset="0"/>
              <a:cs typeface="Times New Roman (Textkörper CS)"/>
            </a:endParaRPr>
          </a:p>
        </p:txBody>
      </p:sp>
      <p:sp>
        <p:nvSpPr>
          <p:cNvPr id="2" name="Textfeld 1">
            <a:extLst>
              <a:ext uri="{FF2B5EF4-FFF2-40B4-BE49-F238E27FC236}">
                <a16:creationId xmlns:a16="http://schemas.microsoft.com/office/drawing/2014/main" id="{6AD6D3C7-B2D8-27AB-B8F0-1E378E4C2F48}"/>
              </a:ext>
            </a:extLst>
          </p:cNvPr>
          <p:cNvSpPr txBox="1"/>
          <p:nvPr/>
        </p:nvSpPr>
        <p:spPr>
          <a:xfrm>
            <a:off x="11381588" y="236996"/>
            <a:ext cx="646331" cy="400110"/>
          </a:xfrm>
          <a:prstGeom prst="rect">
            <a:avLst/>
          </a:prstGeom>
          <a:noFill/>
        </p:spPr>
        <p:txBody>
          <a:bodyPr wrap="none" rtlCol="0">
            <a:spAutoFit/>
          </a:bodyPr>
          <a:lstStyle/>
          <a:p>
            <a:r>
              <a:rPr lang="de-DE" sz="2000" dirty="0">
                <a:latin typeface="72 Monospace" panose="020B0509030603020204" pitchFamily="49" charset="0"/>
                <a:cs typeface="72 Monospace" panose="020B0509030603020204" pitchFamily="49" charset="0"/>
              </a:rPr>
              <a:t>M10</a:t>
            </a:r>
          </a:p>
        </p:txBody>
      </p:sp>
    </p:spTree>
    <p:extLst>
      <p:ext uri="{BB962C8B-B14F-4D97-AF65-F5344CB8AC3E}">
        <p14:creationId xmlns:p14="http://schemas.microsoft.com/office/powerpoint/2010/main" val="22113969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541601-7626-1096-DBAE-D7239C484B7E}"/>
            </a:ext>
          </a:extLst>
        </p:cNvPr>
        <p:cNvGrpSpPr/>
        <p:nvPr/>
      </p:nvGrpSpPr>
      <p:grpSpPr>
        <a:xfrm>
          <a:off x="0" y="0"/>
          <a:ext cx="0" cy="0"/>
          <a:chOff x="0" y="0"/>
          <a:chExt cx="0" cy="0"/>
        </a:xfrm>
      </p:grpSpPr>
      <p:pic>
        <p:nvPicPr>
          <p:cNvPr id="10" name="Grafik 9">
            <a:extLst>
              <a:ext uri="{FF2B5EF4-FFF2-40B4-BE49-F238E27FC236}">
                <a16:creationId xmlns:a16="http://schemas.microsoft.com/office/drawing/2014/main" id="{A59F4561-087E-DC2F-F6C8-D4BE7A92E2F0}"/>
              </a:ext>
            </a:extLst>
          </p:cNvPr>
          <p:cNvPicPr>
            <a:picLocks noChangeAspect="1"/>
          </p:cNvPicPr>
          <p:nvPr/>
        </p:nvPicPr>
        <p:blipFill>
          <a:blip r:embed="rId3"/>
          <a:stretch>
            <a:fillRect/>
          </a:stretch>
        </p:blipFill>
        <p:spPr>
          <a:xfrm>
            <a:off x="0" y="0"/>
            <a:ext cx="12490704" cy="8321040"/>
          </a:xfrm>
          <a:prstGeom prst="rect">
            <a:avLst/>
          </a:prstGeom>
        </p:spPr>
      </p:pic>
      <p:sp>
        <p:nvSpPr>
          <p:cNvPr id="9" name="Titel 1">
            <a:extLst>
              <a:ext uri="{FF2B5EF4-FFF2-40B4-BE49-F238E27FC236}">
                <a16:creationId xmlns:a16="http://schemas.microsoft.com/office/drawing/2014/main" id="{826500AE-A94D-4A2F-F295-15C7E86FC32D}"/>
              </a:ext>
            </a:extLst>
          </p:cNvPr>
          <p:cNvSpPr>
            <a:spLocks noGrp="1"/>
          </p:cNvSpPr>
          <p:nvPr>
            <p:ph type="title"/>
          </p:nvPr>
        </p:nvSpPr>
        <p:spPr>
          <a:xfrm>
            <a:off x="1135565" y="750201"/>
            <a:ext cx="5155261" cy="1350410"/>
          </a:xfrm>
          <a:effectLst>
            <a:outerShdw blurRad="50800" dist="38100" dir="2700000" algn="tl" rotWithShape="0">
              <a:prstClr val="black">
                <a:alpha val="71278"/>
              </a:prstClr>
            </a:outerShdw>
          </a:effectLst>
        </p:spPr>
        <p:txBody>
          <a:bodyPr vert="horz" lIns="91440" tIns="45720" rIns="91440" bIns="45720" rtlCol="0" anchor="t">
            <a:normAutofit/>
          </a:bodyPr>
          <a:lstStyle/>
          <a:p>
            <a:r>
              <a:rPr lang="en-US" dirty="0" err="1">
                <a:solidFill>
                  <a:srgbClr val="FFFFFF"/>
                </a:solidFill>
              </a:rPr>
              <a:t>Mailand</a:t>
            </a:r>
            <a:r>
              <a:rPr lang="en-US" dirty="0">
                <a:solidFill>
                  <a:srgbClr val="FFFFFF"/>
                </a:solidFill>
              </a:rPr>
              <a:t> in </a:t>
            </a:r>
            <a:r>
              <a:rPr lang="en-US" dirty="0" err="1">
                <a:solidFill>
                  <a:srgbClr val="FFFFFF"/>
                </a:solidFill>
              </a:rPr>
              <a:t>Italien</a:t>
            </a:r>
            <a:br>
              <a:rPr lang="en-US" dirty="0">
                <a:solidFill>
                  <a:srgbClr val="FFFFFF"/>
                </a:solidFill>
              </a:rPr>
            </a:br>
            <a:r>
              <a:rPr lang="en-US" dirty="0">
                <a:solidFill>
                  <a:srgbClr val="FFFFFF"/>
                </a:solidFill>
              </a:rPr>
              <a:t>4. Oktober 2006</a:t>
            </a:r>
          </a:p>
        </p:txBody>
      </p:sp>
      <p:sp>
        <p:nvSpPr>
          <p:cNvPr id="13" name="Textfeld 12">
            <a:extLst>
              <a:ext uri="{FF2B5EF4-FFF2-40B4-BE49-F238E27FC236}">
                <a16:creationId xmlns:a16="http://schemas.microsoft.com/office/drawing/2014/main" id="{3B953CDF-5EF8-793F-D5DC-1244D29A2633}"/>
              </a:ext>
            </a:extLst>
          </p:cNvPr>
          <p:cNvSpPr txBox="1"/>
          <p:nvPr/>
        </p:nvSpPr>
        <p:spPr>
          <a:xfrm>
            <a:off x="90488" y="89764"/>
            <a:ext cx="8768012" cy="288962"/>
          </a:xfrm>
          <a:prstGeom prst="rect">
            <a:avLst/>
          </a:prstGeom>
          <a:effectLst>
            <a:outerShdw blurRad="50800" dist="38100" dir="2700000" algn="tl" rotWithShape="0">
              <a:prstClr val="black">
                <a:alpha val="40000"/>
              </a:prstClr>
            </a:outerShdw>
          </a:effectLst>
        </p:spPr>
        <p:txBody>
          <a:bodyPr vert="horz" lIns="91440" tIns="45720" rIns="91440" bIns="45720" rtlCol="0">
            <a:normAutofit/>
          </a:bodyPr>
          <a:lstStyle/>
          <a:p>
            <a:pPr>
              <a:lnSpc>
                <a:spcPct val="90000"/>
              </a:lnSpc>
              <a:spcAft>
                <a:spcPts val="600"/>
              </a:spcAft>
            </a:pPr>
            <a:r>
              <a:rPr lang="en-US" sz="900" b="0" i="0" u="none" strike="noStrike" dirty="0">
                <a:solidFill>
                  <a:schemeClr val="bg1"/>
                </a:solidFill>
                <a:effectLst/>
              </a:rPr>
              <a:t>Abb. 4: Foto von Mikhail </a:t>
            </a:r>
            <a:r>
              <a:rPr lang="en-US" sz="900" b="0" i="0" u="none" strike="noStrike" dirty="0" err="1">
                <a:solidFill>
                  <a:schemeClr val="bg1"/>
                </a:solidFill>
                <a:effectLst/>
              </a:rPr>
              <a:t>Nilov</a:t>
            </a:r>
            <a:r>
              <a:rPr lang="en-US" sz="900" dirty="0">
                <a:solidFill>
                  <a:schemeClr val="bg1"/>
                </a:solidFill>
              </a:rPr>
              <a:t>: </a:t>
            </a:r>
            <a:r>
              <a:rPr lang="en-US" sz="900" b="0" i="0" u="none" strike="noStrike" dirty="0">
                <a:solidFill>
                  <a:schemeClr val="bg1"/>
                </a:solidFill>
                <a:effectLst/>
                <a:hlinkClick r:id="rId4">
                  <a:extLst>
                    <a:ext uri="{A12FA001-AC4F-418D-AE19-62706E023703}">
                      <ahyp:hlinkClr xmlns:ahyp="http://schemas.microsoft.com/office/drawing/2018/hyperlinkcolor" val="tx"/>
                    </a:ext>
                  </a:extLst>
                </a:hlinkClick>
              </a:rPr>
              <a:t>https://www.pexels.com/de-de/foto/stadt-wahrzeichen-skyline-gebaude-8430364/</a:t>
            </a:r>
            <a:endParaRPr lang="en-US" sz="900" dirty="0">
              <a:solidFill>
                <a:schemeClr val="bg1"/>
              </a:solidFill>
            </a:endParaRPr>
          </a:p>
        </p:txBody>
      </p:sp>
    </p:spTree>
    <p:extLst>
      <p:ext uri="{BB962C8B-B14F-4D97-AF65-F5344CB8AC3E}">
        <p14:creationId xmlns:p14="http://schemas.microsoft.com/office/powerpoint/2010/main" val="43515490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BE37FB94-2E23-B761-28A8-80F5C0100CC5}"/>
              </a:ext>
            </a:extLst>
          </p:cNvPr>
          <p:cNvSpPr>
            <a:spLocks noGrp="1"/>
          </p:cNvSpPr>
          <p:nvPr>
            <p:ph idx="1"/>
          </p:nvPr>
        </p:nvSpPr>
        <p:spPr>
          <a:xfrm>
            <a:off x="1325380" y="344774"/>
            <a:ext cx="9866437" cy="6168452"/>
          </a:xfrm>
        </p:spPr>
        <p:txBody>
          <a:bodyPr/>
          <a:lstStyle/>
          <a:p>
            <a:pPr>
              <a:lnSpc>
                <a:spcPct val="100000"/>
              </a:lnSpc>
            </a:pPr>
            <a:r>
              <a:rPr lang="de-DE" sz="2800" b="1" kern="100" dirty="0">
                <a:ea typeface="Aptos" panose="020B0004020202020204" pitchFamily="34" charset="0"/>
                <a:cs typeface="Times New Roman (Textkörper CS)"/>
              </a:rPr>
              <a:t>Bringe diese Kärtchen in eine logische Reihenfolge.</a:t>
            </a:r>
          </a:p>
          <a:p>
            <a:pPr marL="285750" indent="-514350">
              <a:lnSpc>
                <a:spcPct val="100000"/>
              </a:lnSpc>
              <a:buFont typeface="+mj-lt"/>
              <a:buAutoNum type="arabicPeriod"/>
            </a:pPr>
            <a:r>
              <a:rPr lang="de-DE" sz="2800" kern="100" dirty="0">
                <a:ea typeface="Aptos" panose="020B0004020202020204" pitchFamily="34" charset="0"/>
                <a:cs typeface="Times New Roman (Textkörper CS)"/>
              </a:rPr>
              <a:t>Tu Dich mit zwei Mitschülern zusammen und schneidet </a:t>
            </a:r>
            <a:br>
              <a:rPr lang="de-DE" sz="2800" kern="100" dirty="0">
                <a:ea typeface="Aptos" panose="020B0004020202020204" pitchFamily="34" charset="0"/>
                <a:cs typeface="Times New Roman (Textkörper CS)"/>
              </a:rPr>
            </a:br>
            <a:r>
              <a:rPr lang="de-DE" sz="2800" kern="100" dirty="0">
                <a:ea typeface="Aptos" panose="020B0004020202020204" pitchFamily="34" charset="0"/>
                <a:cs typeface="Times New Roman (Textkörper CS)"/>
              </a:rPr>
              <a:t>   die Kärtchen (einmal) aus.</a:t>
            </a:r>
          </a:p>
          <a:p>
            <a:pPr marL="285750" indent="-514350">
              <a:lnSpc>
                <a:spcPct val="100000"/>
              </a:lnSpc>
              <a:buFont typeface="+mj-lt"/>
              <a:buAutoNum type="arabicPeriod"/>
            </a:pPr>
            <a:r>
              <a:rPr lang="de-DE" sz="2800" kern="100" dirty="0">
                <a:ea typeface="Aptos" panose="020B0004020202020204" pitchFamily="34" charset="0"/>
                <a:cs typeface="Times New Roman (Textkörper CS)"/>
              </a:rPr>
              <a:t>Legt die Karten so, dass sie für euch Sinn ergeben. </a:t>
            </a:r>
            <a:br>
              <a:rPr lang="de-DE" sz="2800" kern="100" dirty="0">
                <a:ea typeface="Aptos" panose="020B0004020202020204" pitchFamily="34" charset="0"/>
                <a:cs typeface="Times New Roman (Textkörper CS)"/>
              </a:rPr>
            </a:br>
            <a:r>
              <a:rPr lang="de-DE" sz="2800" kern="100" dirty="0">
                <a:ea typeface="Aptos" panose="020B0004020202020204" pitchFamily="34" charset="0"/>
                <a:cs typeface="Times New Roman (Textkörper CS)"/>
              </a:rPr>
              <a:t>   Ihr könnt auch Kärtchen weglassen oder neue hinzufügen.</a:t>
            </a:r>
            <a:br>
              <a:rPr lang="de-DE" sz="2800" kern="100" dirty="0">
                <a:ea typeface="Aptos" panose="020B0004020202020204" pitchFamily="34" charset="0"/>
                <a:cs typeface="Times New Roman (Textkörper CS)"/>
              </a:rPr>
            </a:br>
            <a:r>
              <a:rPr lang="de-DE" sz="2800" kern="100" dirty="0">
                <a:ea typeface="Aptos" panose="020B0004020202020204" pitchFamily="34" charset="0"/>
                <a:cs typeface="Times New Roman (Textkörper CS)"/>
              </a:rPr>
              <a:t>   Was findest Du auch noch wichtig?</a:t>
            </a:r>
          </a:p>
          <a:p>
            <a:pPr marL="285750" indent="-514350">
              <a:lnSpc>
                <a:spcPct val="100000"/>
              </a:lnSpc>
              <a:buFont typeface="+mj-lt"/>
              <a:buAutoNum type="arabicPeriod"/>
            </a:pPr>
            <a:r>
              <a:rPr lang="de-DE" sz="2800" kern="100" dirty="0">
                <a:ea typeface="Aptos" panose="020B0004020202020204" pitchFamily="34" charset="0"/>
                <a:cs typeface="Times New Roman (Textkörper CS)"/>
              </a:rPr>
              <a:t>Klebt die Karten auf und verwendet Pfeile und Symbole </a:t>
            </a:r>
            <a:br>
              <a:rPr lang="de-DE" sz="2800" kern="100" dirty="0">
                <a:ea typeface="Aptos" panose="020B0004020202020204" pitchFamily="34" charset="0"/>
                <a:cs typeface="Times New Roman (Textkörper CS)"/>
              </a:rPr>
            </a:br>
            <a:r>
              <a:rPr lang="de-DE" sz="2800" kern="100" dirty="0">
                <a:ea typeface="Aptos" panose="020B0004020202020204" pitchFamily="34" charset="0"/>
                <a:cs typeface="Times New Roman (Textkörper CS)"/>
              </a:rPr>
              <a:t>   um eure Gedanken zu erklären. </a:t>
            </a:r>
          </a:p>
          <a:p>
            <a:pPr marL="285750" indent="-514350">
              <a:lnSpc>
                <a:spcPct val="100000"/>
              </a:lnSpc>
              <a:buFont typeface="+mj-lt"/>
              <a:buAutoNum type="arabicPeriod"/>
            </a:pPr>
            <a:r>
              <a:rPr lang="de-DE" sz="2800" kern="100" dirty="0">
                <a:ea typeface="Aptos" panose="020B0004020202020204" pitchFamily="34" charset="0"/>
                <a:cs typeface="Times New Roman (Textkörper CS)"/>
              </a:rPr>
              <a:t>Präsentiert eure Skizze und beantwortet die Frage, </a:t>
            </a:r>
            <a:br>
              <a:rPr lang="de-DE" sz="2800" kern="100" dirty="0">
                <a:ea typeface="Aptos" panose="020B0004020202020204" pitchFamily="34" charset="0"/>
                <a:cs typeface="Times New Roman (Textkörper CS)"/>
              </a:rPr>
            </a:br>
            <a:r>
              <a:rPr lang="de-DE" sz="2800" kern="100" dirty="0">
                <a:ea typeface="Aptos" panose="020B0004020202020204" pitchFamily="34" charset="0"/>
                <a:cs typeface="Times New Roman (Textkörper CS)"/>
              </a:rPr>
              <a:t>   ob Carlo ein Goldwäscher ist – und deshalb ein Heiliger. </a:t>
            </a:r>
            <a:br>
              <a:rPr lang="de-DE" sz="2800" kern="100" dirty="0">
                <a:ea typeface="Aptos" panose="020B0004020202020204" pitchFamily="34" charset="0"/>
                <a:cs typeface="Times New Roman (Textkörper CS)"/>
              </a:rPr>
            </a:br>
            <a:r>
              <a:rPr lang="de-DE" sz="2800" kern="100" dirty="0">
                <a:ea typeface="Aptos" panose="020B0004020202020204" pitchFamily="34" charset="0"/>
                <a:cs typeface="Times New Roman (Textkörper CS)"/>
              </a:rPr>
              <a:t>   Begründet eure Antwort. </a:t>
            </a:r>
          </a:p>
        </p:txBody>
      </p:sp>
    </p:spTree>
    <p:extLst>
      <p:ext uri="{BB962C8B-B14F-4D97-AF65-F5344CB8AC3E}">
        <p14:creationId xmlns:p14="http://schemas.microsoft.com/office/powerpoint/2010/main" val="325855269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C373A8EB-E9C2-65E2-BED1-D1C434CD61B0}"/>
              </a:ext>
            </a:extLst>
          </p:cNvPr>
          <p:cNvSpPr>
            <a:spLocks noGrp="1"/>
          </p:cNvSpPr>
          <p:nvPr>
            <p:ph idx="1"/>
          </p:nvPr>
        </p:nvSpPr>
        <p:spPr>
          <a:xfrm>
            <a:off x="3166968" y="4688529"/>
            <a:ext cx="5858064" cy="890004"/>
          </a:xfrm>
        </p:spPr>
        <p:txBody>
          <a:bodyPr/>
          <a:lstStyle/>
          <a:p>
            <a:pPr>
              <a:lnSpc>
                <a:spcPct val="100000"/>
              </a:lnSpc>
            </a:pPr>
            <a:r>
              <a:rPr lang="de-DE" sz="3200" kern="100" dirty="0">
                <a:ea typeface="Aptos" panose="020B0004020202020204" pitchFamily="34" charset="0"/>
                <a:cs typeface="Times New Roman (Textkörper CS)"/>
              </a:rPr>
              <a:t>Wie gefällt Dir dieser Gedanke?</a:t>
            </a:r>
          </a:p>
        </p:txBody>
      </p:sp>
      <p:sp>
        <p:nvSpPr>
          <p:cNvPr id="4" name="Textfeld 3">
            <a:extLst>
              <a:ext uri="{FF2B5EF4-FFF2-40B4-BE49-F238E27FC236}">
                <a16:creationId xmlns:a16="http://schemas.microsoft.com/office/drawing/2014/main" id="{47BCB5FA-ACB8-DDCA-3EE6-BE6A3D7D3F2F}"/>
              </a:ext>
            </a:extLst>
          </p:cNvPr>
          <p:cNvSpPr txBox="1"/>
          <p:nvPr/>
        </p:nvSpPr>
        <p:spPr>
          <a:xfrm>
            <a:off x="1167245" y="1282902"/>
            <a:ext cx="9857509" cy="2123658"/>
          </a:xfrm>
          <a:prstGeom prst="rect">
            <a:avLst/>
          </a:prstGeom>
          <a:noFill/>
        </p:spPr>
        <p:txBody>
          <a:bodyPr wrap="square">
            <a:spAutoFit/>
          </a:bodyPr>
          <a:lstStyle/>
          <a:p>
            <a:pPr algn="ctr"/>
            <a:r>
              <a:rPr lang="de-DE" sz="4400" kern="100" dirty="0">
                <a:effectLst/>
                <a:ea typeface="Aptos" panose="020B0004020202020204" pitchFamily="34" charset="0"/>
                <a:cs typeface="Times New Roman (Textkörper CS)"/>
              </a:rPr>
              <a:t> „Wie es nur ginge, jeden Tag </a:t>
            </a:r>
            <a:br>
              <a:rPr lang="de-DE" sz="4400" kern="100" dirty="0">
                <a:effectLst/>
                <a:ea typeface="Aptos" panose="020B0004020202020204" pitchFamily="34" charset="0"/>
                <a:cs typeface="Times New Roman (Textkörper CS)"/>
              </a:rPr>
            </a:br>
            <a:r>
              <a:rPr lang="de-DE" sz="4400" kern="100" dirty="0">
                <a:effectLst/>
                <a:ea typeface="Aptos" panose="020B0004020202020204" pitchFamily="34" charset="0"/>
                <a:cs typeface="Times New Roman (Textkörper CS)"/>
              </a:rPr>
              <a:t>ein Körnchen Gold auszuwaschen. </a:t>
            </a:r>
          </a:p>
          <a:p>
            <a:pPr algn="ctr"/>
            <a:r>
              <a:rPr lang="de-DE" sz="4400" kern="100" dirty="0">
                <a:effectLst/>
                <a:ea typeface="Aptos" panose="020B0004020202020204" pitchFamily="34" charset="0"/>
                <a:cs typeface="Times New Roman (Textkörper CS)"/>
              </a:rPr>
              <a:t>Ein Körnchen nur ...“</a:t>
            </a:r>
          </a:p>
        </p:txBody>
      </p:sp>
      <p:pic>
        <p:nvPicPr>
          <p:cNvPr id="5" name="Grafik 4" descr="Ein Bild, das Kreativität enthält.&#10;&#10;KI-generierte Inhalte können fehlerhaft sein.">
            <a:extLst>
              <a:ext uri="{FF2B5EF4-FFF2-40B4-BE49-F238E27FC236}">
                <a16:creationId xmlns:a16="http://schemas.microsoft.com/office/drawing/2014/main" id="{A3217FA3-6873-91F9-0E63-E0E916488B6C}"/>
              </a:ext>
            </a:extLst>
          </p:cNvPr>
          <p:cNvPicPr>
            <a:picLocks noChangeAspect="1"/>
          </p:cNvPicPr>
          <p:nvPr/>
        </p:nvPicPr>
        <p:blipFill>
          <a:blip r:embed="rId3"/>
          <a:stretch>
            <a:fillRect/>
          </a:stretch>
        </p:blipFill>
        <p:spPr>
          <a:xfrm>
            <a:off x="5733745" y="3700818"/>
            <a:ext cx="1135987" cy="1106741"/>
          </a:xfrm>
          <a:prstGeom prst="rect">
            <a:avLst/>
          </a:prstGeom>
        </p:spPr>
      </p:pic>
      <p:sp>
        <p:nvSpPr>
          <p:cNvPr id="3" name="Textfeld 2">
            <a:extLst>
              <a:ext uri="{FF2B5EF4-FFF2-40B4-BE49-F238E27FC236}">
                <a16:creationId xmlns:a16="http://schemas.microsoft.com/office/drawing/2014/main" id="{2156499A-12F3-740A-F40D-5B36FC09ADF4}"/>
              </a:ext>
            </a:extLst>
          </p:cNvPr>
          <p:cNvSpPr txBox="1"/>
          <p:nvPr/>
        </p:nvSpPr>
        <p:spPr>
          <a:xfrm>
            <a:off x="11306286" y="236996"/>
            <a:ext cx="646331" cy="400110"/>
          </a:xfrm>
          <a:prstGeom prst="rect">
            <a:avLst/>
          </a:prstGeom>
          <a:noFill/>
        </p:spPr>
        <p:txBody>
          <a:bodyPr wrap="none" rtlCol="0">
            <a:spAutoFit/>
          </a:bodyPr>
          <a:lstStyle/>
          <a:p>
            <a:r>
              <a:rPr lang="de-DE" sz="2000" dirty="0">
                <a:latin typeface="72 Monospace" panose="020B0509030603020204" pitchFamily="49" charset="0"/>
                <a:cs typeface="72 Monospace" panose="020B0509030603020204" pitchFamily="49" charset="0"/>
              </a:rPr>
              <a:t>M11</a:t>
            </a:r>
          </a:p>
        </p:txBody>
      </p:sp>
    </p:spTree>
    <p:extLst>
      <p:ext uri="{BB962C8B-B14F-4D97-AF65-F5344CB8AC3E}">
        <p14:creationId xmlns:p14="http://schemas.microsoft.com/office/powerpoint/2010/main" val="359026508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a:extLst>
              <a:ext uri="{FF2B5EF4-FFF2-40B4-BE49-F238E27FC236}">
                <a16:creationId xmlns:a16="http://schemas.microsoft.com/office/drawing/2014/main" id="{3A1612D2-D6B0-D70D-15C8-D60E62567812}"/>
              </a:ext>
            </a:extLst>
          </p:cNvPr>
          <p:cNvPicPr>
            <a:picLocks noChangeAspect="1"/>
          </p:cNvPicPr>
          <p:nvPr/>
        </p:nvPicPr>
        <p:blipFill>
          <a:blip r:embed="rId3"/>
          <a:srcRect t="16809" b="16809"/>
          <a:stretch/>
        </p:blipFill>
        <p:spPr>
          <a:xfrm>
            <a:off x="0" y="0"/>
            <a:ext cx="6337790" cy="6297702"/>
          </a:xfrm>
          <a:custGeom>
            <a:avLst/>
            <a:gdLst/>
            <a:ahLst/>
            <a:cxnLst/>
            <a:rect l="l" t="t" r="r" b="b"/>
            <a:pathLst>
              <a:path w="6901731" h="6858000">
                <a:moveTo>
                  <a:pt x="0" y="0"/>
                </a:moveTo>
                <a:lnTo>
                  <a:pt x="6897896" y="5958"/>
                </a:lnTo>
                <a:lnTo>
                  <a:pt x="6866823" y="62592"/>
                </a:lnTo>
                <a:lnTo>
                  <a:pt x="6901731" y="89476"/>
                </a:lnTo>
                <a:lnTo>
                  <a:pt x="6901731" y="103833"/>
                </a:lnTo>
                <a:lnTo>
                  <a:pt x="6900034" y="110092"/>
                </a:lnTo>
                <a:lnTo>
                  <a:pt x="6901731" y="113679"/>
                </a:lnTo>
                <a:lnTo>
                  <a:pt x="6901731" y="405560"/>
                </a:lnTo>
                <a:lnTo>
                  <a:pt x="6900456" y="429509"/>
                </a:lnTo>
                <a:cubicBezTo>
                  <a:pt x="6892773" y="535647"/>
                  <a:pt x="6878314" y="537918"/>
                  <a:pt x="6886342" y="636808"/>
                </a:cubicBezTo>
                <a:cubicBezTo>
                  <a:pt x="6892506" y="756883"/>
                  <a:pt x="6864504" y="771443"/>
                  <a:pt x="6851784" y="839073"/>
                </a:cubicBezTo>
                <a:cubicBezTo>
                  <a:pt x="6838675" y="892655"/>
                  <a:pt x="6864124" y="961738"/>
                  <a:pt x="6845760" y="994930"/>
                </a:cubicBezTo>
                <a:cubicBezTo>
                  <a:pt x="6833572" y="1024166"/>
                  <a:pt x="6859282" y="1058905"/>
                  <a:pt x="6845601" y="1112932"/>
                </a:cubicBezTo>
                <a:cubicBezTo>
                  <a:pt x="6838700" y="1149910"/>
                  <a:pt x="6829138" y="1151035"/>
                  <a:pt x="6820235" y="1187433"/>
                </a:cubicBezTo>
                <a:cubicBezTo>
                  <a:pt x="6815504" y="1196464"/>
                  <a:pt x="6777707" y="1338549"/>
                  <a:pt x="6759643" y="1337010"/>
                </a:cubicBezTo>
                <a:cubicBezTo>
                  <a:pt x="6737660" y="1337296"/>
                  <a:pt x="6760650" y="1396341"/>
                  <a:pt x="6736375" y="1382272"/>
                </a:cubicBezTo>
                <a:cubicBezTo>
                  <a:pt x="6755741" y="1415836"/>
                  <a:pt x="6714675" y="1414567"/>
                  <a:pt x="6701292" y="1432111"/>
                </a:cubicBezTo>
                <a:cubicBezTo>
                  <a:pt x="6721110" y="1460185"/>
                  <a:pt x="6692106" y="1490815"/>
                  <a:pt x="6686578" y="1518624"/>
                </a:cubicBezTo>
                <a:cubicBezTo>
                  <a:pt x="6682512" y="1567002"/>
                  <a:pt x="6679579" y="1571443"/>
                  <a:pt x="6670824" y="1607743"/>
                </a:cubicBezTo>
                <a:cubicBezTo>
                  <a:pt x="6671133" y="1629590"/>
                  <a:pt x="6663161" y="1656870"/>
                  <a:pt x="6664392" y="1696405"/>
                </a:cubicBezTo>
                <a:cubicBezTo>
                  <a:pt x="6655686" y="1770486"/>
                  <a:pt x="6641938" y="1757082"/>
                  <a:pt x="6642880" y="1812372"/>
                </a:cubicBezTo>
                <a:cubicBezTo>
                  <a:pt x="6638579" y="1872475"/>
                  <a:pt x="6619231" y="1825476"/>
                  <a:pt x="6612547" y="1876437"/>
                </a:cubicBezTo>
                <a:cubicBezTo>
                  <a:pt x="6600695" y="1913834"/>
                  <a:pt x="6591061" y="1923231"/>
                  <a:pt x="6571760" y="1953331"/>
                </a:cubicBezTo>
                <a:cubicBezTo>
                  <a:pt x="6561039" y="1989021"/>
                  <a:pt x="6544090" y="2087896"/>
                  <a:pt x="6520213" y="2096455"/>
                </a:cubicBezTo>
                <a:lnTo>
                  <a:pt x="6492461" y="2188148"/>
                </a:lnTo>
                <a:cubicBezTo>
                  <a:pt x="6504372" y="2211333"/>
                  <a:pt x="6489131" y="2253220"/>
                  <a:pt x="6471854" y="2259117"/>
                </a:cubicBezTo>
                <a:cubicBezTo>
                  <a:pt x="6466151" y="2287829"/>
                  <a:pt x="6440452" y="2301346"/>
                  <a:pt x="6439832" y="2328334"/>
                </a:cubicBezTo>
                <a:cubicBezTo>
                  <a:pt x="6431013" y="2351201"/>
                  <a:pt x="6444250" y="2396409"/>
                  <a:pt x="6425162" y="2408211"/>
                </a:cubicBezTo>
                <a:lnTo>
                  <a:pt x="6417221" y="2427382"/>
                </a:lnTo>
                <a:lnTo>
                  <a:pt x="6425030" y="2464387"/>
                </a:lnTo>
                <a:lnTo>
                  <a:pt x="6406293" y="2472223"/>
                </a:lnTo>
                <a:cubicBezTo>
                  <a:pt x="6406862" y="2477277"/>
                  <a:pt x="6406486" y="2491723"/>
                  <a:pt x="6405400" y="2493547"/>
                </a:cubicBezTo>
                <a:lnTo>
                  <a:pt x="6374829" y="2532070"/>
                </a:lnTo>
                <a:cubicBezTo>
                  <a:pt x="6374597" y="2545374"/>
                  <a:pt x="6360976" y="2563797"/>
                  <a:pt x="6350864" y="2577422"/>
                </a:cubicBezTo>
                <a:cubicBezTo>
                  <a:pt x="6327056" y="2632768"/>
                  <a:pt x="6341262" y="2616275"/>
                  <a:pt x="6329174" y="2663854"/>
                </a:cubicBezTo>
                <a:cubicBezTo>
                  <a:pt x="6326303" y="2703642"/>
                  <a:pt x="6332854" y="2709643"/>
                  <a:pt x="6315095" y="2741507"/>
                </a:cubicBezTo>
                <a:cubicBezTo>
                  <a:pt x="6319921" y="2740191"/>
                  <a:pt x="6321925" y="2742004"/>
                  <a:pt x="6322463" y="2745641"/>
                </a:cubicBezTo>
                <a:cubicBezTo>
                  <a:pt x="6322245" y="2747982"/>
                  <a:pt x="6322027" y="2750323"/>
                  <a:pt x="6321808" y="2752663"/>
                </a:cubicBezTo>
                <a:lnTo>
                  <a:pt x="6314569" y="2756718"/>
                </a:lnTo>
                <a:cubicBezTo>
                  <a:pt x="6289324" y="2773686"/>
                  <a:pt x="6317551" y="2780051"/>
                  <a:pt x="6315211" y="2811618"/>
                </a:cubicBezTo>
                <a:cubicBezTo>
                  <a:pt x="6315620" y="2826627"/>
                  <a:pt x="6296047" y="2885298"/>
                  <a:pt x="6302211" y="2882314"/>
                </a:cubicBezTo>
                <a:lnTo>
                  <a:pt x="6286167" y="2949597"/>
                </a:lnTo>
                <a:cubicBezTo>
                  <a:pt x="6286401" y="2994618"/>
                  <a:pt x="6286615" y="2971464"/>
                  <a:pt x="6287037" y="3008578"/>
                </a:cubicBezTo>
                <a:cubicBezTo>
                  <a:pt x="6293795" y="3029535"/>
                  <a:pt x="6274405" y="3114154"/>
                  <a:pt x="6259150" y="3123139"/>
                </a:cubicBezTo>
                <a:cubicBezTo>
                  <a:pt x="6250085" y="3189063"/>
                  <a:pt x="6269067" y="3151280"/>
                  <a:pt x="6272249" y="3227854"/>
                </a:cubicBezTo>
                <a:cubicBezTo>
                  <a:pt x="6278775" y="3295842"/>
                  <a:pt x="6289216" y="3303765"/>
                  <a:pt x="6292288" y="3378383"/>
                </a:cubicBezTo>
                <a:cubicBezTo>
                  <a:pt x="6303894" y="3395995"/>
                  <a:pt x="6287498" y="3432581"/>
                  <a:pt x="6288328" y="3459618"/>
                </a:cubicBezTo>
                <a:cubicBezTo>
                  <a:pt x="6289158" y="3486653"/>
                  <a:pt x="6299937" y="3538735"/>
                  <a:pt x="6297272" y="3540603"/>
                </a:cubicBezTo>
                <a:cubicBezTo>
                  <a:pt x="6296849" y="3577379"/>
                  <a:pt x="6294184" y="3587943"/>
                  <a:pt x="6291001" y="3638374"/>
                </a:cubicBezTo>
                <a:cubicBezTo>
                  <a:pt x="6283026" y="3666794"/>
                  <a:pt x="6265833" y="3731744"/>
                  <a:pt x="6283592" y="3763609"/>
                </a:cubicBezTo>
                <a:cubicBezTo>
                  <a:pt x="6264286" y="3758340"/>
                  <a:pt x="6290177" y="3803150"/>
                  <a:pt x="6274068" y="3814506"/>
                </a:cubicBezTo>
                <a:cubicBezTo>
                  <a:pt x="6260645" y="3821643"/>
                  <a:pt x="6265372" y="3836902"/>
                  <a:pt x="6262850" y="3850454"/>
                </a:cubicBezTo>
                <a:cubicBezTo>
                  <a:pt x="6250418" y="3863479"/>
                  <a:pt x="6250660" y="3955243"/>
                  <a:pt x="6257357" y="3975474"/>
                </a:cubicBezTo>
                <a:cubicBezTo>
                  <a:pt x="6245091" y="4036737"/>
                  <a:pt x="6237535" y="4029237"/>
                  <a:pt x="6257889" y="4073155"/>
                </a:cubicBezTo>
                <a:cubicBezTo>
                  <a:pt x="6259272" y="4085906"/>
                  <a:pt x="6239882" y="4116397"/>
                  <a:pt x="6237441" y="4126638"/>
                </a:cubicBezTo>
                <a:lnTo>
                  <a:pt x="6245587" y="4172738"/>
                </a:lnTo>
                <a:lnTo>
                  <a:pt x="6235772" y="4176721"/>
                </a:lnTo>
                <a:lnTo>
                  <a:pt x="6233287" y="4195136"/>
                </a:lnTo>
                <a:lnTo>
                  <a:pt x="6234619" y="4280850"/>
                </a:lnTo>
                <a:cubicBezTo>
                  <a:pt x="6239453" y="4320763"/>
                  <a:pt x="6223309" y="4337596"/>
                  <a:pt x="6219318" y="4402526"/>
                </a:cubicBezTo>
                <a:cubicBezTo>
                  <a:pt x="6205466" y="4516209"/>
                  <a:pt x="6216183" y="4588729"/>
                  <a:pt x="6216810" y="4651172"/>
                </a:cubicBezTo>
                <a:cubicBezTo>
                  <a:pt x="6217673" y="4756959"/>
                  <a:pt x="6228654" y="4824005"/>
                  <a:pt x="6225945" y="4916779"/>
                </a:cubicBezTo>
                <a:cubicBezTo>
                  <a:pt x="6217032" y="4993010"/>
                  <a:pt x="6264271" y="4984591"/>
                  <a:pt x="6230174" y="5051379"/>
                </a:cubicBezTo>
                <a:cubicBezTo>
                  <a:pt x="6235713" y="5056951"/>
                  <a:pt x="6239420" y="5163714"/>
                  <a:pt x="6242600" y="5170879"/>
                </a:cubicBezTo>
                <a:lnTo>
                  <a:pt x="6235996" y="5216428"/>
                </a:lnTo>
                <a:lnTo>
                  <a:pt x="6214638" y="5285298"/>
                </a:lnTo>
                <a:cubicBezTo>
                  <a:pt x="6211392" y="5297492"/>
                  <a:pt x="6225576" y="5312063"/>
                  <a:pt x="6228432" y="5317696"/>
                </a:cubicBezTo>
                <a:lnTo>
                  <a:pt x="6246496" y="5398787"/>
                </a:lnTo>
                <a:lnTo>
                  <a:pt x="6244793" y="5399530"/>
                </a:lnTo>
                <a:lnTo>
                  <a:pt x="6241695" y="5406948"/>
                </a:lnTo>
                <a:lnTo>
                  <a:pt x="6267461" y="5499413"/>
                </a:lnTo>
                <a:cubicBezTo>
                  <a:pt x="6285387" y="5533848"/>
                  <a:pt x="6284888" y="5550029"/>
                  <a:pt x="6295987" y="5582659"/>
                </a:cubicBezTo>
                <a:cubicBezTo>
                  <a:pt x="6311253" y="5681724"/>
                  <a:pt x="6295439" y="5695558"/>
                  <a:pt x="6364803" y="5784263"/>
                </a:cubicBezTo>
                <a:cubicBezTo>
                  <a:pt x="6379348" y="5818651"/>
                  <a:pt x="6412475" y="5906802"/>
                  <a:pt x="6423050" y="5922637"/>
                </a:cubicBezTo>
                <a:cubicBezTo>
                  <a:pt x="6445210" y="5973612"/>
                  <a:pt x="6468179" y="6023873"/>
                  <a:pt x="6497767" y="6090108"/>
                </a:cubicBezTo>
                <a:cubicBezTo>
                  <a:pt x="6571895" y="6150548"/>
                  <a:pt x="6572491" y="6236583"/>
                  <a:pt x="6606710" y="6281543"/>
                </a:cubicBezTo>
                <a:cubicBezTo>
                  <a:pt x="6633675" y="6335892"/>
                  <a:pt x="6654357" y="6388782"/>
                  <a:pt x="6667540" y="6443715"/>
                </a:cubicBezTo>
                <a:cubicBezTo>
                  <a:pt x="6685192" y="6466826"/>
                  <a:pt x="6650500" y="6508701"/>
                  <a:pt x="6659722" y="6550105"/>
                </a:cubicBezTo>
                <a:cubicBezTo>
                  <a:pt x="6665926" y="6645044"/>
                  <a:pt x="6669126" y="6627536"/>
                  <a:pt x="6671805" y="6687397"/>
                </a:cubicBezTo>
                <a:cubicBezTo>
                  <a:pt x="6682671" y="6733683"/>
                  <a:pt x="6665210" y="6772117"/>
                  <a:pt x="6669658" y="6806602"/>
                </a:cubicBezTo>
                <a:cubicBezTo>
                  <a:pt x="6661174" y="6812658"/>
                  <a:pt x="6667097" y="6831470"/>
                  <a:pt x="6675783" y="6850325"/>
                </a:cubicBezTo>
                <a:lnTo>
                  <a:pt x="6679704" y="6858000"/>
                </a:lnTo>
                <a:lnTo>
                  <a:pt x="4532241" y="6858000"/>
                </a:lnTo>
                <a:lnTo>
                  <a:pt x="1208596" y="6858000"/>
                </a:lnTo>
                <a:lnTo>
                  <a:pt x="0" y="6858000"/>
                </a:lnTo>
                <a:close/>
              </a:path>
            </a:pathLst>
          </a:custGeom>
        </p:spPr>
      </p:pic>
      <p:sp>
        <p:nvSpPr>
          <p:cNvPr id="4" name="Textfeld 3">
            <a:extLst>
              <a:ext uri="{FF2B5EF4-FFF2-40B4-BE49-F238E27FC236}">
                <a16:creationId xmlns:a16="http://schemas.microsoft.com/office/drawing/2014/main" id="{ABF283BC-0BF7-DC7D-44E2-9E903B8822E6}"/>
              </a:ext>
            </a:extLst>
          </p:cNvPr>
          <p:cNvSpPr txBox="1"/>
          <p:nvPr/>
        </p:nvSpPr>
        <p:spPr>
          <a:xfrm>
            <a:off x="187138" y="152400"/>
            <a:ext cx="660758" cy="369332"/>
          </a:xfrm>
          <a:prstGeom prst="rect">
            <a:avLst/>
          </a:prstGeom>
          <a:noFill/>
        </p:spPr>
        <p:txBody>
          <a:bodyPr wrap="none" rtlCol="0">
            <a:spAutoFit/>
          </a:bodyPr>
          <a:lstStyle/>
          <a:p>
            <a:r>
              <a:rPr lang="de-DE" dirty="0"/>
              <a:t>M 12</a:t>
            </a:r>
          </a:p>
        </p:txBody>
      </p:sp>
      <p:sp>
        <p:nvSpPr>
          <p:cNvPr id="2" name="Inhaltsplatzhalter 1">
            <a:extLst>
              <a:ext uri="{FF2B5EF4-FFF2-40B4-BE49-F238E27FC236}">
                <a16:creationId xmlns:a16="http://schemas.microsoft.com/office/drawing/2014/main" id="{C35071B8-8291-B9C1-C9B5-6BACDDAE3A29}"/>
              </a:ext>
            </a:extLst>
          </p:cNvPr>
          <p:cNvSpPr>
            <a:spLocks noGrp="1"/>
          </p:cNvSpPr>
          <p:nvPr>
            <p:ph idx="1"/>
          </p:nvPr>
        </p:nvSpPr>
        <p:spPr>
          <a:xfrm>
            <a:off x="6537939" y="3429000"/>
            <a:ext cx="5329740" cy="2566403"/>
          </a:xfrm>
        </p:spPr>
        <p:txBody>
          <a:bodyPr/>
          <a:lstStyle/>
          <a:p>
            <a:pPr>
              <a:lnSpc>
                <a:spcPct val="100000"/>
              </a:lnSpc>
            </a:pPr>
            <a:r>
              <a:rPr lang="de-DE" sz="2200" dirty="0"/>
              <a:t>Erinnere Dich, was Du über Heilige weißt.</a:t>
            </a:r>
          </a:p>
          <a:p>
            <a:pPr>
              <a:lnSpc>
                <a:spcPct val="100000"/>
              </a:lnSpc>
            </a:pPr>
            <a:r>
              <a:rPr lang="de-DE" sz="2200" dirty="0"/>
              <a:t>Heilige sind Vorbilder: </a:t>
            </a:r>
            <a:br>
              <a:rPr lang="de-DE" sz="2200" dirty="0"/>
            </a:br>
            <a:r>
              <a:rPr lang="de-DE" sz="2200" dirty="0"/>
              <a:t>Was meinst Du, wofür ist Carlo ein Vorbild?</a:t>
            </a:r>
          </a:p>
          <a:p>
            <a:pPr>
              <a:lnSpc>
                <a:spcPct val="100000"/>
              </a:lnSpc>
            </a:pPr>
            <a:r>
              <a:rPr lang="de-DE" sz="2200" dirty="0"/>
              <a:t>Hat er eine Botschaft für Dich und </a:t>
            </a:r>
            <a:br>
              <a:rPr lang="de-DE" sz="2200" dirty="0"/>
            </a:br>
            <a:r>
              <a:rPr lang="de-DE" sz="2200" dirty="0"/>
              <a:t>mich heute?</a:t>
            </a:r>
          </a:p>
        </p:txBody>
      </p:sp>
      <p:sp>
        <p:nvSpPr>
          <p:cNvPr id="5" name="Titel 1">
            <a:extLst>
              <a:ext uri="{FF2B5EF4-FFF2-40B4-BE49-F238E27FC236}">
                <a16:creationId xmlns:a16="http://schemas.microsoft.com/office/drawing/2014/main" id="{0DEE97BC-E0ED-A29C-8516-16B69527A778}"/>
              </a:ext>
            </a:extLst>
          </p:cNvPr>
          <p:cNvSpPr txBox="1">
            <a:spLocks/>
          </p:cNvSpPr>
          <p:nvPr/>
        </p:nvSpPr>
        <p:spPr>
          <a:xfrm>
            <a:off x="6537938" y="1406236"/>
            <a:ext cx="5930233" cy="171465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pPr>
            <a:r>
              <a:rPr lang="de-DE" sz="3200" b="1" spc="300" dirty="0">
                <a:latin typeface="+mn-lt"/>
              </a:rPr>
              <a:t>Am 7.September 2025 </a:t>
            </a:r>
            <a:br>
              <a:rPr lang="de-DE" sz="3200" b="1" spc="300" dirty="0">
                <a:latin typeface="+mn-lt"/>
              </a:rPr>
            </a:br>
            <a:r>
              <a:rPr lang="de-DE" sz="3200" b="1" spc="300" dirty="0">
                <a:latin typeface="+mn-lt"/>
              </a:rPr>
              <a:t>wird Carlo </a:t>
            </a:r>
            <a:r>
              <a:rPr lang="de-DE" sz="3200" b="1" spc="300" dirty="0" err="1">
                <a:latin typeface="+mn-lt"/>
              </a:rPr>
              <a:t>Acutis</a:t>
            </a:r>
            <a:r>
              <a:rPr lang="de-DE" sz="3200" b="1" spc="300" dirty="0">
                <a:latin typeface="+mn-lt"/>
              </a:rPr>
              <a:t> vom</a:t>
            </a:r>
            <a:br>
              <a:rPr lang="de-DE" sz="3200" b="1" spc="300" dirty="0">
                <a:latin typeface="+mn-lt"/>
              </a:rPr>
            </a:br>
            <a:r>
              <a:rPr lang="de-DE" sz="3200" b="1" spc="300" dirty="0">
                <a:latin typeface="+mn-lt"/>
              </a:rPr>
              <a:t>Papst heiliggesprochen.</a:t>
            </a:r>
          </a:p>
        </p:txBody>
      </p:sp>
      <p:sp>
        <p:nvSpPr>
          <p:cNvPr id="8" name="Textfeld 7">
            <a:extLst>
              <a:ext uri="{FF2B5EF4-FFF2-40B4-BE49-F238E27FC236}">
                <a16:creationId xmlns:a16="http://schemas.microsoft.com/office/drawing/2014/main" id="{288DFE8A-B113-B878-254F-8FAE4A741F7C}"/>
              </a:ext>
            </a:extLst>
          </p:cNvPr>
          <p:cNvSpPr txBox="1"/>
          <p:nvPr/>
        </p:nvSpPr>
        <p:spPr>
          <a:xfrm>
            <a:off x="11306286" y="236996"/>
            <a:ext cx="646331" cy="400110"/>
          </a:xfrm>
          <a:prstGeom prst="rect">
            <a:avLst/>
          </a:prstGeom>
          <a:noFill/>
        </p:spPr>
        <p:txBody>
          <a:bodyPr wrap="none" rtlCol="0">
            <a:spAutoFit/>
          </a:bodyPr>
          <a:lstStyle/>
          <a:p>
            <a:r>
              <a:rPr lang="de-DE" sz="2000" dirty="0">
                <a:latin typeface="72 Monospace" panose="020B0509030603020204" pitchFamily="49" charset="0"/>
                <a:cs typeface="72 Monospace" panose="020B0509030603020204" pitchFamily="49" charset="0"/>
              </a:rPr>
              <a:t>M12</a:t>
            </a:r>
          </a:p>
        </p:txBody>
      </p:sp>
      <p:sp>
        <p:nvSpPr>
          <p:cNvPr id="6" name="Textfeld 5">
            <a:extLst>
              <a:ext uri="{FF2B5EF4-FFF2-40B4-BE49-F238E27FC236}">
                <a16:creationId xmlns:a16="http://schemas.microsoft.com/office/drawing/2014/main" id="{D725EC84-CBCF-B3B9-0224-993990E75295}"/>
              </a:ext>
            </a:extLst>
          </p:cNvPr>
          <p:cNvSpPr txBox="1"/>
          <p:nvPr/>
        </p:nvSpPr>
        <p:spPr>
          <a:xfrm>
            <a:off x="847896" y="6457950"/>
            <a:ext cx="5051060" cy="230832"/>
          </a:xfrm>
          <a:prstGeom prst="rect">
            <a:avLst/>
          </a:prstGeom>
          <a:noFill/>
        </p:spPr>
        <p:txBody>
          <a:bodyPr wrap="square" rtlCol="0">
            <a:spAutoFit/>
          </a:bodyPr>
          <a:lstStyle/>
          <a:p>
            <a:r>
              <a:rPr lang="de-DE" sz="900" kern="100" dirty="0">
                <a:latin typeface="Aptos" panose="020B0004020202020204"/>
                <a:ea typeface="Times New Roman" panose="02020603050405020304" pitchFamily="18" charset="0"/>
                <a:cs typeface="72 Monospace" panose="020B0509030603020204" pitchFamily="49" charset="0"/>
              </a:rPr>
              <a:t>Symbolbild Papst Leo XIV. By LKI via </a:t>
            </a:r>
            <a:r>
              <a:rPr lang="de-DE" sz="900" kern="100" dirty="0" err="1">
                <a:latin typeface="Aptos" panose="020B0004020202020204"/>
                <a:ea typeface="Times New Roman" panose="02020603050405020304" pitchFamily="18" charset="0"/>
                <a:cs typeface="72 Monospace" panose="020B0509030603020204" pitchFamily="49" charset="0"/>
              </a:rPr>
              <a:t>via</a:t>
            </a:r>
            <a:r>
              <a:rPr lang="de-DE" sz="900" kern="100" dirty="0">
                <a:latin typeface="Aptos" panose="020B0004020202020204"/>
                <a:ea typeface="Times New Roman" panose="02020603050405020304" pitchFamily="18" charset="0"/>
                <a:cs typeface="72 Monospace" panose="020B0509030603020204" pitchFamily="49" charset="0"/>
              </a:rPr>
              <a:t> FLUX 1.0, </a:t>
            </a:r>
            <a:r>
              <a:rPr lang="de-DE" sz="900" kern="100" dirty="0">
                <a:latin typeface="Aptos" panose="020B0004020202020204"/>
                <a:ea typeface="Times New Roman" panose="02020603050405020304" pitchFamily="18" charset="0"/>
                <a:cs typeface="72 Monospace" panose="020B0509030603020204" pitchFamily="49" charset="0"/>
                <a:hlinkClick r:id="rId4"/>
              </a:rPr>
              <a:t>https://ki.alp.dillingen.de/</a:t>
            </a:r>
            <a:r>
              <a:rPr lang="de-DE" sz="900" kern="100" dirty="0">
                <a:latin typeface="Aptos" panose="020B0004020202020204"/>
                <a:ea typeface="Times New Roman" panose="02020603050405020304" pitchFamily="18" charset="0"/>
                <a:cs typeface="72 Monospace" panose="020B0509030603020204" pitchFamily="49" charset="0"/>
              </a:rPr>
              <a:t> (März 2025)</a:t>
            </a:r>
          </a:p>
        </p:txBody>
      </p:sp>
    </p:spTree>
    <p:extLst>
      <p:ext uri="{BB962C8B-B14F-4D97-AF65-F5344CB8AC3E}">
        <p14:creationId xmlns:p14="http://schemas.microsoft.com/office/powerpoint/2010/main" val="354101779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Freihandform 45">
            <a:extLst>
              <a:ext uri="{FF2B5EF4-FFF2-40B4-BE49-F238E27FC236}">
                <a16:creationId xmlns:a16="http://schemas.microsoft.com/office/drawing/2014/main" id="{B3D388CA-0532-5036-C629-4767896050B9}"/>
              </a:ext>
            </a:extLst>
          </p:cNvPr>
          <p:cNvSpPr/>
          <p:nvPr/>
        </p:nvSpPr>
        <p:spPr>
          <a:xfrm>
            <a:off x="665017" y="387926"/>
            <a:ext cx="10848109" cy="6192982"/>
          </a:xfrm>
          <a:custGeom>
            <a:avLst/>
            <a:gdLst>
              <a:gd name="csX0" fmla="*/ 6405118 w 10848109"/>
              <a:gd name="csY0" fmla="*/ 5524499 h 5749637"/>
              <a:gd name="csX1" fmla="*/ 6406576 w 10848109"/>
              <a:gd name="csY1" fmla="*/ 5524807 h 5749637"/>
              <a:gd name="csX2" fmla="*/ 6414410 w 10848109"/>
              <a:gd name="csY2" fmla="*/ 5526726 h 5749637"/>
              <a:gd name="csX3" fmla="*/ 6413968 w 10848109"/>
              <a:gd name="csY3" fmla="*/ 5526629 h 5749637"/>
              <a:gd name="csX4" fmla="*/ 6405118 w 10848109"/>
              <a:gd name="csY4" fmla="*/ 5524499 h 5749637"/>
              <a:gd name="csX5" fmla="*/ 0 w 10848109"/>
              <a:gd name="csY5" fmla="*/ 0 h 5749637"/>
              <a:gd name="csX6" fmla="*/ 10848109 w 10848109"/>
              <a:gd name="csY6" fmla="*/ 0 h 5749637"/>
              <a:gd name="csX7" fmla="*/ 10848109 w 10848109"/>
              <a:gd name="csY7" fmla="*/ 5654589 h 5749637"/>
              <a:gd name="csX8" fmla="*/ 10811725 w 10848109"/>
              <a:gd name="csY8" fmla="*/ 5652655 h 5749637"/>
              <a:gd name="csX9" fmla="*/ 10631616 w 10848109"/>
              <a:gd name="csY9" fmla="*/ 5652655 h 5749637"/>
              <a:gd name="csX10" fmla="*/ 10590052 w 10848109"/>
              <a:gd name="csY10" fmla="*/ 5624946 h 5749637"/>
              <a:gd name="csX11" fmla="*/ 10479216 w 10848109"/>
              <a:gd name="csY11" fmla="*/ 5583382 h 5749637"/>
              <a:gd name="csX12" fmla="*/ 10451507 w 10848109"/>
              <a:gd name="csY12" fmla="*/ 5541819 h 5749637"/>
              <a:gd name="csX13" fmla="*/ 10354525 w 10848109"/>
              <a:gd name="csY13" fmla="*/ 5527964 h 5749637"/>
              <a:gd name="csX14" fmla="*/ 10202125 w 10848109"/>
              <a:gd name="csY14" fmla="*/ 5541819 h 5749637"/>
              <a:gd name="csX15" fmla="*/ 10160561 w 10848109"/>
              <a:gd name="csY15" fmla="*/ 5569528 h 5749637"/>
              <a:gd name="csX16" fmla="*/ 9661798 w 10848109"/>
              <a:gd name="csY16" fmla="*/ 5569528 h 5749637"/>
              <a:gd name="csX17" fmla="*/ 9606380 w 10848109"/>
              <a:gd name="csY17" fmla="*/ 5583382 h 5749637"/>
              <a:gd name="csX18" fmla="*/ 9550961 w 10848109"/>
              <a:gd name="csY18" fmla="*/ 5611091 h 5749637"/>
              <a:gd name="csX19" fmla="*/ 9440125 w 10848109"/>
              <a:gd name="csY19" fmla="*/ 5624946 h 5749637"/>
              <a:gd name="csX20" fmla="*/ 9398561 w 10848109"/>
              <a:gd name="csY20" fmla="*/ 5597237 h 5749637"/>
              <a:gd name="csX21" fmla="*/ 9370852 w 10848109"/>
              <a:gd name="csY21" fmla="*/ 5555673 h 5749637"/>
              <a:gd name="csX22" fmla="*/ 9315434 w 10848109"/>
              <a:gd name="csY22" fmla="*/ 5541819 h 5749637"/>
              <a:gd name="csX23" fmla="*/ 9218452 w 10848109"/>
              <a:gd name="csY23" fmla="*/ 5569528 h 5749637"/>
              <a:gd name="csX24" fmla="*/ 9135325 w 10848109"/>
              <a:gd name="csY24" fmla="*/ 5583382 h 5749637"/>
              <a:gd name="csX25" fmla="*/ 9052198 w 10848109"/>
              <a:gd name="csY25" fmla="*/ 5555673 h 5749637"/>
              <a:gd name="csX26" fmla="*/ 8664270 w 10848109"/>
              <a:gd name="csY26" fmla="*/ 5541819 h 5749637"/>
              <a:gd name="csX27" fmla="*/ 8567289 w 10848109"/>
              <a:gd name="csY27" fmla="*/ 5527964 h 5749637"/>
              <a:gd name="csX28" fmla="*/ 8484161 w 10848109"/>
              <a:gd name="csY28" fmla="*/ 5555673 h 5749637"/>
              <a:gd name="csX29" fmla="*/ 8359470 w 10848109"/>
              <a:gd name="csY29" fmla="*/ 5597237 h 5749637"/>
              <a:gd name="csX30" fmla="*/ 8317907 w 10848109"/>
              <a:gd name="csY30" fmla="*/ 5569528 h 5749637"/>
              <a:gd name="csX31" fmla="*/ 8304052 w 10848109"/>
              <a:gd name="csY31" fmla="*/ 5527964 h 5749637"/>
              <a:gd name="csX32" fmla="*/ 8207070 w 10848109"/>
              <a:gd name="csY32" fmla="*/ 5527964 h 5749637"/>
              <a:gd name="csX33" fmla="*/ 8054670 w 10848109"/>
              <a:gd name="csY33" fmla="*/ 5527964 h 5749637"/>
              <a:gd name="csX34" fmla="*/ 8013107 w 10848109"/>
              <a:gd name="csY34" fmla="*/ 5500255 h 5749637"/>
              <a:gd name="csX35" fmla="*/ 7916125 w 10848109"/>
              <a:gd name="csY35" fmla="*/ 5486400 h 5749637"/>
              <a:gd name="csX36" fmla="*/ 7819143 w 10848109"/>
              <a:gd name="csY36" fmla="*/ 5514110 h 5749637"/>
              <a:gd name="csX37" fmla="*/ 7680598 w 10848109"/>
              <a:gd name="csY37" fmla="*/ 5527964 h 5749637"/>
              <a:gd name="csX38" fmla="*/ 7639034 w 10848109"/>
              <a:gd name="csY38" fmla="*/ 5500255 h 5749637"/>
              <a:gd name="csX39" fmla="*/ 7514343 w 10848109"/>
              <a:gd name="csY39" fmla="*/ 5486400 h 5749637"/>
              <a:gd name="csX40" fmla="*/ 7320380 w 10848109"/>
              <a:gd name="csY40" fmla="*/ 5514110 h 5749637"/>
              <a:gd name="csX41" fmla="*/ 7264961 w 10848109"/>
              <a:gd name="csY41" fmla="*/ 5500255 h 5749637"/>
              <a:gd name="csX42" fmla="*/ 7126416 w 10848109"/>
              <a:gd name="csY42" fmla="*/ 5486400 h 5749637"/>
              <a:gd name="csX43" fmla="*/ 7070998 w 10848109"/>
              <a:gd name="csY43" fmla="*/ 5514110 h 5749637"/>
              <a:gd name="csX44" fmla="*/ 6974016 w 10848109"/>
              <a:gd name="csY44" fmla="*/ 5527964 h 5749637"/>
              <a:gd name="csX45" fmla="*/ 6932452 w 10848109"/>
              <a:gd name="csY45" fmla="*/ 5514110 h 5749637"/>
              <a:gd name="csX46" fmla="*/ 6863180 w 10848109"/>
              <a:gd name="csY46" fmla="*/ 5458691 h 5749637"/>
              <a:gd name="csX47" fmla="*/ 6807761 w 10848109"/>
              <a:gd name="csY47" fmla="*/ 5444837 h 5749637"/>
              <a:gd name="csX48" fmla="*/ 6766198 w 10848109"/>
              <a:gd name="csY48" fmla="*/ 5458691 h 5749637"/>
              <a:gd name="csX49" fmla="*/ 6669216 w 10848109"/>
              <a:gd name="csY49" fmla="*/ 5541819 h 5749637"/>
              <a:gd name="csX50" fmla="*/ 6613798 w 10848109"/>
              <a:gd name="csY50" fmla="*/ 5583382 h 5749637"/>
              <a:gd name="csX51" fmla="*/ 6558380 w 10848109"/>
              <a:gd name="csY51" fmla="*/ 5597237 h 5749637"/>
              <a:gd name="csX52" fmla="*/ 6475252 w 10848109"/>
              <a:gd name="csY52" fmla="*/ 5541819 h 5749637"/>
              <a:gd name="csX53" fmla="*/ 6427051 w 10848109"/>
              <a:gd name="csY53" fmla="*/ 5529824 h 5749637"/>
              <a:gd name="csX54" fmla="*/ 6414410 w 10848109"/>
              <a:gd name="csY54" fmla="*/ 5526726 h 5749637"/>
              <a:gd name="csX55" fmla="*/ 6424418 w 10848109"/>
              <a:gd name="csY55" fmla="*/ 5528926 h 5749637"/>
              <a:gd name="csX56" fmla="*/ 6378270 w 10848109"/>
              <a:gd name="csY56" fmla="*/ 5514110 h 5749637"/>
              <a:gd name="csX57" fmla="*/ 6322852 w 10848109"/>
              <a:gd name="csY57" fmla="*/ 5500255 h 5749637"/>
              <a:gd name="csX58" fmla="*/ 5851798 w 10848109"/>
              <a:gd name="csY58" fmla="*/ 5472546 h 5749637"/>
              <a:gd name="csX59" fmla="*/ 5685543 w 10848109"/>
              <a:gd name="csY59" fmla="*/ 5458691 h 5749637"/>
              <a:gd name="csX60" fmla="*/ 5643980 w 10848109"/>
              <a:gd name="csY60" fmla="*/ 5430982 h 5749637"/>
              <a:gd name="csX61" fmla="*/ 5574707 w 10848109"/>
              <a:gd name="csY61" fmla="*/ 5417128 h 5749637"/>
              <a:gd name="csX62" fmla="*/ 5463870 w 10848109"/>
              <a:gd name="csY62" fmla="*/ 5472546 h 5749637"/>
              <a:gd name="csX63" fmla="*/ 5186780 w 10848109"/>
              <a:gd name="csY63" fmla="*/ 5472546 h 5749637"/>
              <a:gd name="csX64" fmla="*/ 5145216 w 10848109"/>
              <a:gd name="csY64" fmla="*/ 5486400 h 5749637"/>
              <a:gd name="csX65" fmla="*/ 5103652 w 10848109"/>
              <a:gd name="csY65" fmla="*/ 5514110 h 5749637"/>
              <a:gd name="csX66" fmla="*/ 5048234 w 10848109"/>
              <a:gd name="csY66" fmla="*/ 5541819 h 5749637"/>
              <a:gd name="csX67" fmla="*/ 5006670 w 10848109"/>
              <a:gd name="csY67" fmla="*/ 5527964 h 5749637"/>
              <a:gd name="csX68" fmla="*/ 4965107 w 10848109"/>
              <a:gd name="csY68" fmla="*/ 5500255 h 5749637"/>
              <a:gd name="csX69" fmla="*/ 4895834 w 10848109"/>
              <a:gd name="csY69" fmla="*/ 5486400 h 5749637"/>
              <a:gd name="csX70" fmla="*/ 4854270 w 10848109"/>
              <a:gd name="csY70" fmla="*/ 5514110 h 5749637"/>
              <a:gd name="csX71" fmla="*/ 4826561 w 10848109"/>
              <a:gd name="csY71" fmla="*/ 5555673 h 5749637"/>
              <a:gd name="csX72" fmla="*/ 4729580 w 10848109"/>
              <a:gd name="csY72" fmla="*/ 5569528 h 5749637"/>
              <a:gd name="csX73" fmla="*/ 4604889 w 10848109"/>
              <a:gd name="csY73" fmla="*/ 5569528 h 5749637"/>
              <a:gd name="csX74" fmla="*/ 4563325 w 10848109"/>
              <a:gd name="csY74" fmla="*/ 5611091 h 5749637"/>
              <a:gd name="csX75" fmla="*/ 4494052 w 10848109"/>
              <a:gd name="csY75" fmla="*/ 5624946 h 5749637"/>
              <a:gd name="csX76" fmla="*/ 4452489 w 10848109"/>
              <a:gd name="csY76" fmla="*/ 5611091 h 5749637"/>
              <a:gd name="csX77" fmla="*/ 4383216 w 10848109"/>
              <a:gd name="csY77" fmla="*/ 5597237 h 5749637"/>
              <a:gd name="csX78" fmla="*/ 4341652 w 10848109"/>
              <a:gd name="csY78" fmla="*/ 5611091 h 5749637"/>
              <a:gd name="csX79" fmla="*/ 4300089 w 10848109"/>
              <a:gd name="csY79" fmla="*/ 5652655 h 5749637"/>
              <a:gd name="csX80" fmla="*/ 4216961 w 10848109"/>
              <a:gd name="csY80" fmla="*/ 5666510 h 5749637"/>
              <a:gd name="csX81" fmla="*/ 4092270 w 10848109"/>
              <a:gd name="csY81" fmla="*/ 5652655 h 5749637"/>
              <a:gd name="csX82" fmla="*/ 3939871 w 10848109"/>
              <a:gd name="csY82" fmla="*/ 5638800 h 5749637"/>
              <a:gd name="csX83" fmla="*/ 3842889 w 10848109"/>
              <a:gd name="csY83" fmla="*/ 5624946 h 5749637"/>
              <a:gd name="csX84" fmla="*/ 3801325 w 10848109"/>
              <a:gd name="csY84" fmla="*/ 5611091 h 5749637"/>
              <a:gd name="csX85" fmla="*/ 3718198 w 10848109"/>
              <a:gd name="csY85" fmla="*/ 5597237 h 5749637"/>
              <a:gd name="csX86" fmla="*/ 3648925 w 10848109"/>
              <a:gd name="csY86" fmla="*/ 5583382 h 5749637"/>
              <a:gd name="csX87" fmla="*/ 3454961 w 10848109"/>
              <a:gd name="csY87" fmla="*/ 5569528 h 5749637"/>
              <a:gd name="csX88" fmla="*/ 3330270 w 10848109"/>
              <a:gd name="csY88" fmla="*/ 5541819 h 5749637"/>
              <a:gd name="csX89" fmla="*/ 3177870 w 10848109"/>
              <a:gd name="csY89" fmla="*/ 5555673 h 5749637"/>
              <a:gd name="csX90" fmla="*/ 3039325 w 10848109"/>
              <a:gd name="csY90" fmla="*/ 5527964 h 5749637"/>
              <a:gd name="csX91" fmla="*/ 2997761 w 10848109"/>
              <a:gd name="csY91" fmla="*/ 5541819 h 5749637"/>
              <a:gd name="csX92" fmla="*/ 2956198 w 10848109"/>
              <a:gd name="csY92" fmla="*/ 5527964 h 5749637"/>
              <a:gd name="csX93" fmla="*/ 2873070 w 10848109"/>
              <a:gd name="csY93" fmla="*/ 5486400 h 5749637"/>
              <a:gd name="csX94" fmla="*/ 2845361 w 10848109"/>
              <a:gd name="csY94" fmla="*/ 5514110 h 5749637"/>
              <a:gd name="csX95" fmla="*/ 2803798 w 10848109"/>
              <a:gd name="csY95" fmla="*/ 5541819 h 5749637"/>
              <a:gd name="csX96" fmla="*/ 2609834 w 10848109"/>
              <a:gd name="csY96" fmla="*/ 5555673 h 5749637"/>
              <a:gd name="csX97" fmla="*/ 2526707 w 10848109"/>
              <a:gd name="csY97" fmla="*/ 5624946 h 5749637"/>
              <a:gd name="csX98" fmla="*/ 2388161 w 10848109"/>
              <a:gd name="csY98" fmla="*/ 5624946 h 5749637"/>
              <a:gd name="csX99" fmla="*/ 2180343 w 10848109"/>
              <a:gd name="csY99" fmla="*/ 5611091 h 5749637"/>
              <a:gd name="csX100" fmla="*/ 2097216 w 10848109"/>
              <a:gd name="csY100" fmla="*/ 5569528 h 5749637"/>
              <a:gd name="csX101" fmla="*/ 2027943 w 10848109"/>
              <a:gd name="csY101" fmla="*/ 5555673 h 5749637"/>
              <a:gd name="csX102" fmla="*/ 1944816 w 10848109"/>
              <a:gd name="csY102" fmla="*/ 5583382 h 5749637"/>
              <a:gd name="csX103" fmla="*/ 1723143 w 10848109"/>
              <a:gd name="csY103" fmla="*/ 5583382 h 5749637"/>
              <a:gd name="csX104" fmla="*/ 1640016 w 10848109"/>
              <a:gd name="csY104" fmla="*/ 5624946 h 5749637"/>
              <a:gd name="csX105" fmla="*/ 1612307 w 10848109"/>
              <a:gd name="csY105" fmla="*/ 5666510 h 5749637"/>
              <a:gd name="csX106" fmla="*/ 1570743 w 10848109"/>
              <a:gd name="csY106" fmla="*/ 5708073 h 5749637"/>
              <a:gd name="csX107" fmla="*/ 1390634 w 10848109"/>
              <a:gd name="csY107" fmla="*/ 5721928 h 5749637"/>
              <a:gd name="csX108" fmla="*/ 1349070 w 10848109"/>
              <a:gd name="csY108" fmla="*/ 5735782 h 5749637"/>
              <a:gd name="csX109" fmla="*/ 1265943 w 10848109"/>
              <a:gd name="csY109" fmla="*/ 5749637 h 5749637"/>
              <a:gd name="csX110" fmla="*/ 1168961 w 10848109"/>
              <a:gd name="csY110" fmla="*/ 5708073 h 5749637"/>
              <a:gd name="csX111" fmla="*/ 1127398 w 10848109"/>
              <a:gd name="csY111" fmla="*/ 5666510 h 5749637"/>
              <a:gd name="csX112" fmla="*/ 1085834 w 10848109"/>
              <a:gd name="csY112" fmla="*/ 5638800 h 5749637"/>
              <a:gd name="csX113" fmla="*/ 878016 w 10848109"/>
              <a:gd name="csY113" fmla="*/ 5666510 h 5749637"/>
              <a:gd name="csX114" fmla="*/ 836452 w 10848109"/>
              <a:gd name="csY114" fmla="*/ 5652655 h 5749637"/>
              <a:gd name="csX115" fmla="*/ 628634 w 10848109"/>
              <a:gd name="csY115" fmla="*/ 5638800 h 5749637"/>
              <a:gd name="csX116" fmla="*/ 587070 w 10848109"/>
              <a:gd name="csY116" fmla="*/ 5611091 h 5749637"/>
              <a:gd name="csX117" fmla="*/ 531652 w 10848109"/>
              <a:gd name="csY117" fmla="*/ 5597237 h 5749637"/>
              <a:gd name="csX118" fmla="*/ 448525 w 10848109"/>
              <a:gd name="csY118" fmla="*/ 5624946 h 5749637"/>
              <a:gd name="csX119" fmla="*/ 393107 w 10848109"/>
              <a:gd name="csY119" fmla="*/ 5638800 h 5749637"/>
              <a:gd name="csX120" fmla="*/ 309980 w 10848109"/>
              <a:gd name="csY120" fmla="*/ 5611091 h 5749637"/>
              <a:gd name="csX121" fmla="*/ 212998 w 10848109"/>
              <a:gd name="csY121" fmla="*/ 5597237 h 5749637"/>
              <a:gd name="csX122" fmla="*/ 129870 w 10848109"/>
              <a:gd name="csY122" fmla="*/ 5624946 h 5749637"/>
              <a:gd name="csX123" fmla="*/ 88307 w 10848109"/>
              <a:gd name="csY123" fmla="*/ 5652655 h 5749637"/>
              <a:gd name="csX124" fmla="*/ 46743 w 10848109"/>
              <a:gd name="csY124" fmla="*/ 5694219 h 5749637"/>
              <a:gd name="csX125" fmla="*/ 14646 w 10848109"/>
              <a:gd name="csY125" fmla="*/ 5716636 h 5749637"/>
              <a:gd name="csX126" fmla="*/ 0 w 10848109"/>
              <a:gd name="csY126" fmla="*/ 5724044 h 5749637"/>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 ang="0">
                <a:pos x="csX53" y="csY53"/>
              </a:cxn>
              <a:cxn ang="0">
                <a:pos x="csX54" y="csY54"/>
              </a:cxn>
              <a:cxn ang="0">
                <a:pos x="csX55" y="csY55"/>
              </a:cxn>
              <a:cxn ang="0">
                <a:pos x="csX56" y="csY56"/>
              </a:cxn>
              <a:cxn ang="0">
                <a:pos x="csX57" y="csY57"/>
              </a:cxn>
              <a:cxn ang="0">
                <a:pos x="csX58" y="csY58"/>
              </a:cxn>
              <a:cxn ang="0">
                <a:pos x="csX59" y="csY59"/>
              </a:cxn>
              <a:cxn ang="0">
                <a:pos x="csX60" y="csY60"/>
              </a:cxn>
              <a:cxn ang="0">
                <a:pos x="csX61" y="csY61"/>
              </a:cxn>
              <a:cxn ang="0">
                <a:pos x="csX62" y="csY62"/>
              </a:cxn>
              <a:cxn ang="0">
                <a:pos x="csX63" y="csY63"/>
              </a:cxn>
              <a:cxn ang="0">
                <a:pos x="csX64" y="csY64"/>
              </a:cxn>
              <a:cxn ang="0">
                <a:pos x="csX65" y="csY65"/>
              </a:cxn>
              <a:cxn ang="0">
                <a:pos x="csX66" y="csY66"/>
              </a:cxn>
              <a:cxn ang="0">
                <a:pos x="csX67" y="csY67"/>
              </a:cxn>
              <a:cxn ang="0">
                <a:pos x="csX68" y="csY68"/>
              </a:cxn>
              <a:cxn ang="0">
                <a:pos x="csX69" y="csY69"/>
              </a:cxn>
              <a:cxn ang="0">
                <a:pos x="csX70" y="csY70"/>
              </a:cxn>
              <a:cxn ang="0">
                <a:pos x="csX71" y="csY71"/>
              </a:cxn>
              <a:cxn ang="0">
                <a:pos x="csX72" y="csY72"/>
              </a:cxn>
              <a:cxn ang="0">
                <a:pos x="csX73" y="csY73"/>
              </a:cxn>
              <a:cxn ang="0">
                <a:pos x="csX74" y="csY74"/>
              </a:cxn>
              <a:cxn ang="0">
                <a:pos x="csX75" y="csY75"/>
              </a:cxn>
              <a:cxn ang="0">
                <a:pos x="csX76" y="csY76"/>
              </a:cxn>
              <a:cxn ang="0">
                <a:pos x="csX77" y="csY77"/>
              </a:cxn>
              <a:cxn ang="0">
                <a:pos x="csX78" y="csY78"/>
              </a:cxn>
              <a:cxn ang="0">
                <a:pos x="csX79" y="csY79"/>
              </a:cxn>
              <a:cxn ang="0">
                <a:pos x="csX80" y="csY80"/>
              </a:cxn>
              <a:cxn ang="0">
                <a:pos x="csX81" y="csY81"/>
              </a:cxn>
              <a:cxn ang="0">
                <a:pos x="csX82" y="csY82"/>
              </a:cxn>
              <a:cxn ang="0">
                <a:pos x="csX83" y="csY83"/>
              </a:cxn>
              <a:cxn ang="0">
                <a:pos x="csX84" y="csY84"/>
              </a:cxn>
              <a:cxn ang="0">
                <a:pos x="csX85" y="csY85"/>
              </a:cxn>
              <a:cxn ang="0">
                <a:pos x="csX86" y="csY86"/>
              </a:cxn>
              <a:cxn ang="0">
                <a:pos x="csX87" y="csY87"/>
              </a:cxn>
              <a:cxn ang="0">
                <a:pos x="csX88" y="csY88"/>
              </a:cxn>
              <a:cxn ang="0">
                <a:pos x="csX89" y="csY89"/>
              </a:cxn>
              <a:cxn ang="0">
                <a:pos x="csX90" y="csY90"/>
              </a:cxn>
              <a:cxn ang="0">
                <a:pos x="csX91" y="csY91"/>
              </a:cxn>
              <a:cxn ang="0">
                <a:pos x="csX92" y="csY92"/>
              </a:cxn>
              <a:cxn ang="0">
                <a:pos x="csX93" y="csY93"/>
              </a:cxn>
              <a:cxn ang="0">
                <a:pos x="csX94" y="csY94"/>
              </a:cxn>
              <a:cxn ang="0">
                <a:pos x="csX95" y="csY95"/>
              </a:cxn>
              <a:cxn ang="0">
                <a:pos x="csX96" y="csY96"/>
              </a:cxn>
              <a:cxn ang="0">
                <a:pos x="csX97" y="csY97"/>
              </a:cxn>
              <a:cxn ang="0">
                <a:pos x="csX98" y="csY98"/>
              </a:cxn>
              <a:cxn ang="0">
                <a:pos x="csX99" y="csY99"/>
              </a:cxn>
              <a:cxn ang="0">
                <a:pos x="csX100" y="csY100"/>
              </a:cxn>
              <a:cxn ang="0">
                <a:pos x="csX101" y="csY101"/>
              </a:cxn>
              <a:cxn ang="0">
                <a:pos x="csX102" y="csY102"/>
              </a:cxn>
              <a:cxn ang="0">
                <a:pos x="csX103" y="csY103"/>
              </a:cxn>
              <a:cxn ang="0">
                <a:pos x="csX104" y="csY104"/>
              </a:cxn>
              <a:cxn ang="0">
                <a:pos x="csX105" y="csY105"/>
              </a:cxn>
              <a:cxn ang="0">
                <a:pos x="csX106" y="csY106"/>
              </a:cxn>
              <a:cxn ang="0">
                <a:pos x="csX107" y="csY107"/>
              </a:cxn>
              <a:cxn ang="0">
                <a:pos x="csX108" y="csY108"/>
              </a:cxn>
              <a:cxn ang="0">
                <a:pos x="csX109" y="csY109"/>
              </a:cxn>
              <a:cxn ang="0">
                <a:pos x="csX110" y="csY110"/>
              </a:cxn>
              <a:cxn ang="0">
                <a:pos x="csX111" y="csY111"/>
              </a:cxn>
              <a:cxn ang="0">
                <a:pos x="csX112" y="csY112"/>
              </a:cxn>
              <a:cxn ang="0">
                <a:pos x="csX113" y="csY113"/>
              </a:cxn>
              <a:cxn ang="0">
                <a:pos x="csX114" y="csY114"/>
              </a:cxn>
              <a:cxn ang="0">
                <a:pos x="csX115" y="csY115"/>
              </a:cxn>
              <a:cxn ang="0">
                <a:pos x="csX116" y="csY116"/>
              </a:cxn>
              <a:cxn ang="0">
                <a:pos x="csX117" y="csY117"/>
              </a:cxn>
              <a:cxn ang="0">
                <a:pos x="csX118" y="csY118"/>
              </a:cxn>
              <a:cxn ang="0">
                <a:pos x="csX119" y="csY119"/>
              </a:cxn>
              <a:cxn ang="0">
                <a:pos x="csX120" y="csY120"/>
              </a:cxn>
              <a:cxn ang="0">
                <a:pos x="csX121" y="csY121"/>
              </a:cxn>
              <a:cxn ang="0">
                <a:pos x="csX122" y="csY122"/>
              </a:cxn>
              <a:cxn ang="0">
                <a:pos x="csX123" y="csY123"/>
              </a:cxn>
              <a:cxn ang="0">
                <a:pos x="csX124" y="csY124"/>
              </a:cxn>
              <a:cxn ang="0">
                <a:pos x="csX125" y="csY125"/>
              </a:cxn>
              <a:cxn ang="0">
                <a:pos x="csX126" y="csY126"/>
              </a:cxn>
            </a:cxnLst>
            <a:rect l="l" t="t" r="r" b="b"/>
            <a:pathLst>
              <a:path w="10848109" h="5749637">
                <a:moveTo>
                  <a:pt x="6405118" y="5524499"/>
                </a:moveTo>
                <a:cubicBezTo>
                  <a:pt x="6403403" y="5524070"/>
                  <a:pt x="6403405" y="5524046"/>
                  <a:pt x="6406576" y="5524807"/>
                </a:cubicBezTo>
                <a:lnTo>
                  <a:pt x="6414410" y="5526726"/>
                </a:lnTo>
                <a:lnTo>
                  <a:pt x="6413968" y="5526629"/>
                </a:lnTo>
                <a:cubicBezTo>
                  <a:pt x="6410268" y="5525765"/>
                  <a:pt x="6406834" y="5524929"/>
                  <a:pt x="6405118" y="5524499"/>
                </a:cubicBezTo>
                <a:close/>
                <a:moveTo>
                  <a:pt x="0" y="0"/>
                </a:moveTo>
                <a:lnTo>
                  <a:pt x="10848109" y="0"/>
                </a:lnTo>
                <a:lnTo>
                  <a:pt x="10848109" y="5654589"/>
                </a:lnTo>
                <a:lnTo>
                  <a:pt x="10811725" y="5652655"/>
                </a:lnTo>
                <a:cubicBezTo>
                  <a:pt x="10734205" y="5660407"/>
                  <a:pt x="10693435" y="5683565"/>
                  <a:pt x="10631616" y="5652655"/>
                </a:cubicBezTo>
                <a:cubicBezTo>
                  <a:pt x="10616723" y="5645208"/>
                  <a:pt x="10603907" y="5634182"/>
                  <a:pt x="10590052" y="5624946"/>
                </a:cubicBezTo>
                <a:cubicBezTo>
                  <a:pt x="10540489" y="5615033"/>
                  <a:pt x="10514891" y="5619056"/>
                  <a:pt x="10479216" y="5583382"/>
                </a:cubicBezTo>
                <a:cubicBezTo>
                  <a:pt x="10467442" y="5571608"/>
                  <a:pt x="10466723" y="5548582"/>
                  <a:pt x="10451507" y="5541819"/>
                </a:cubicBezTo>
                <a:cubicBezTo>
                  <a:pt x="10421666" y="5528556"/>
                  <a:pt x="10386852" y="5532582"/>
                  <a:pt x="10354525" y="5527964"/>
                </a:cubicBezTo>
                <a:cubicBezTo>
                  <a:pt x="10303725" y="5532582"/>
                  <a:pt x="10252002" y="5531131"/>
                  <a:pt x="10202125" y="5541819"/>
                </a:cubicBezTo>
                <a:cubicBezTo>
                  <a:pt x="10185843" y="5545308"/>
                  <a:pt x="10177094" y="5567544"/>
                  <a:pt x="10160561" y="5569528"/>
                </a:cubicBezTo>
                <a:cubicBezTo>
                  <a:pt x="9934922" y="5596604"/>
                  <a:pt x="9865488" y="5584077"/>
                  <a:pt x="9661798" y="5569528"/>
                </a:cubicBezTo>
                <a:cubicBezTo>
                  <a:pt x="9643325" y="5574146"/>
                  <a:pt x="9624209" y="5576696"/>
                  <a:pt x="9606380" y="5583382"/>
                </a:cubicBezTo>
                <a:cubicBezTo>
                  <a:pt x="9587042" y="5590634"/>
                  <a:pt x="9570998" y="5606082"/>
                  <a:pt x="9550961" y="5611091"/>
                </a:cubicBezTo>
                <a:cubicBezTo>
                  <a:pt x="9514840" y="5620121"/>
                  <a:pt x="9477070" y="5620328"/>
                  <a:pt x="9440125" y="5624946"/>
                </a:cubicBezTo>
                <a:cubicBezTo>
                  <a:pt x="9426270" y="5615710"/>
                  <a:pt x="9410335" y="5609011"/>
                  <a:pt x="9398561" y="5597237"/>
                </a:cubicBezTo>
                <a:cubicBezTo>
                  <a:pt x="9386787" y="5585463"/>
                  <a:pt x="9384707" y="5564909"/>
                  <a:pt x="9370852" y="5555673"/>
                </a:cubicBezTo>
                <a:cubicBezTo>
                  <a:pt x="9355009" y="5545111"/>
                  <a:pt x="9333907" y="5546437"/>
                  <a:pt x="9315434" y="5541819"/>
                </a:cubicBezTo>
                <a:cubicBezTo>
                  <a:pt x="9275826" y="5555021"/>
                  <a:pt x="9261935" y="5560831"/>
                  <a:pt x="9218452" y="5569528"/>
                </a:cubicBezTo>
                <a:cubicBezTo>
                  <a:pt x="9190906" y="5575037"/>
                  <a:pt x="9163034" y="5578764"/>
                  <a:pt x="9135325" y="5583382"/>
                </a:cubicBezTo>
                <a:cubicBezTo>
                  <a:pt x="9135325" y="5583382"/>
                  <a:pt x="9081293" y="5558240"/>
                  <a:pt x="9052198" y="5555673"/>
                </a:cubicBezTo>
                <a:cubicBezTo>
                  <a:pt x="8923307" y="5544300"/>
                  <a:pt x="8793451" y="5549201"/>
                  <a:pt x="8664270" y="5541819"/>
                </a:cubicBezTo>
                <a:cubicBezTo>
                  <a:pt x="8631668" y="5539956"/>
                  <a:pt x="8599616" y="5532582"/>
                  <a:pt x="8567289" y="5527964"/>
                </a:cubicBezTo>
                <a:cubicBezTo>
                  <a:pt x="8567289" y="5527964"/>
                  <a:pt x="8510852" y="5543810"/>
                  <a:pt x="8484161" y="5555673"/>
                </a:cubicBezTo>
                <a:cubicBezTo>
                  <a:pt x="8367272" y="5607623"/>
                  <a:pt x="8546671" y="5566036"/>
                  <a:pt x="8359470" y="5597237"/>
                </a:cubicBezTo>
                <a:cubicBezTo>
                  <a:pt x="8345616" y="5588001"/>
                  <a:pt x="8328309" y="5582530"/>
                  <a:pt x="8317907" y="5569528"/>
                </a:cubicBezTo>
                <a:cubicBezTo>
                  <a:pt x="8308784" y="5558124"/>
                  <a:pt x="8315456" y="5537087"/>
                  <a:pt x="8304052" y="5527964"/>
                </a:cubicBezTo>
                <a:cubicBezTo>
                  <a:pt x="8268237" y="5499312"/>
                  <a:pt x="8240797" y="5516722"/>
                  <a:pt x="8207070" y="5527964"/>
                </a:cubicBezTo>
                <a:cubicBezTo>
                  <a:pt x="8134013" y="5537096"/>
                  <a:pt x="8111054" y="5556156"/>
                  <a:pt x="8054670" y="5527964"/>
                </a:cubicBezTo>
                <a:cubicBezTo>
                  <a:pt x="8039777" y="5520517"/>
                  <a:pt x="8026961" y="5509491"/>
                  <a:pt x="8013107" y="5500255"/>
                </a:cubicBezTo>
                <a:cubicBezTo>
                  <a:pt x="7980780" y="5495637"/>
                  <a:pt x="7948781" y="5486400"/>
                  <a:pt x="7916125" y="5486400"/>
                </a:cubicBezTo>
                <a:cubicBezTo>
                  <a:pt x="7898729" y="5486400"/>
                  <a:pt x="7838743" y="5507577"/>
                  <a:pt x="7819143" y="5514110"/>
                </a:cubicBezTo>
                <a:cubicBezTo>
                  <a:pt x="7772961" y="5518728"/>
                  <a:pt x="7726873" y="5531524"/>
                  <a:pt x="7680598" y="5527964"/>
                </a:cubicBezTo>
                <a:cubicBezTo>
                  <a:pt x="7663996" y="5526687"/>
                  <a:pt x="7655188" y="5504294"/>
                  <a:pt x="7639034" y="5500255"/>
                </a:cubicBezTo>
                <a:cubicBezTo>
                  <a:pt x="7598463" y="5490112"/>
                  <a:pt x="7555907" y="5491018"/>
                  <a:pt x="7514343" y="5486400"/>
                </a:cubicBezTo>
                <a:cubicBezTo>
                  <a:pt x="7439744" y="5505050"/>
                  <a:pt x="7414875" y="5514110"/>
                  <a:pt x="7320380" y="5514110"/>
                </a:cubicBezTo>
                <a:cubicBezTo>
                  <a:pt x="7301338" y="5514110"/>
                  <a:pt x="7283434" y="5504873"/>
                  <a:pt x="7264961" y="5500255"/>
                </a:cubicBezTo>
                <a:cubicBezTo>
                  <a:pt x="7218779" y="5495637"/>
                  <a:pt x="7172710" y="5483093"/>
                  <a:pt x="7126416" y="5486400"/>
                </a:cubicBezTo>
                <a:cubicBezTo>
                  <a:pt x="7105815" y="5487872"/>
                  <a:pt x="7090923" y="5508676"/>
                  <a:pt x="7070998" y="5514110"/>
                </a:cubicBezTo>
                <a:cubicBezTo>
                  <a:pt x="7039493" y="5522702"/>
                  <a:pt x="7006343" y="5523346"/>
                  <a:pt x="6974016" y="5527964"/>
                </a:cubicBezTo>
                <a:cubicBezTo>
                  <a:pt x="6960161" y="5523346"/>
                  <a:pt x="6944975" y="5521624"/>
                  <a:pt x="6932452" y="5514110"/>
                </a:cubicBezTo>
                <a:cubicBezTo>
                  <a:pt x="6857968" y="5469420"/>
                  <a:pt x="6960228" y="5500282"/>
                  <a:pt x="6863180" y="5458691"/>
                </a:cubicBezTo>
                <a:cubicBezTo>
                  <a:pt x="6845678" y="5451190"/>
                  <a:pt x="6826234" y="5449455"/>
                  <a:pt x="6807761" y="5444837"/>
                </a:cubicBezTo>
                <a:cubicBezTo>
                  <a:pt x="6793907" y="5449455"/>
                  <a:pt x="6779260" y="5452160"/>
                  <a:pt x="6766198" y="5458691"/>
                </a:cubicBezTo>
                <a:cubicBezTo>
                  <a:pt x="6716753" y="5483413"/>
                  <a:pt x="6714669" y="5502047"/>
                  <a:pt x="6669216" y="5541819"/>
                </a:cubicBezTo>
                <a:cubicBezTo>
                  <a:pt x="6651838" y="5557024"/>
                  <a:pt x="6632271" y="5569528"/>
                  <a:pt x="6613798" y="5583382"/>
                </a:cubicBezTo>
                <a:cubicBezTo>
                  <a:pt x="6595325" y="5588000"/>
                  <a:pt x="6577421" y="5597237"/>
                  <a:pt x="6558380" y="5597237"/>
                </a:cubicBezTo>
                <a:cubicBezTo>
                  <a:pt x="6518280" y="5597237"/>
                  <a:pt x="6500241" y="5566808"/>
                  <a:pt x="6475252" y="5541819"/>
                </a:cubicBezTo>
                <a:cubicBezTo>
                  <a:pt x="6453597" y="5536405"/>
                  <a:pt x="6438014" y="5532533"/>
                  <a:pt x="6427051" y="5529824"/>
                </a:cubicBezTo>
                <a:lnTo>
                  <a:pt x="6414410" y="5526726"/>
                </a:lnTo>
                <a:lnTo>
                  <a:pt x="6424418" y="5528926"/>
                </a:lnTo>
                <a:cubicBezTo>
                  <a:pt x="6432763" y="5530550"/>
                  <a:pt x="6430444" y="5529017"/>
                  <a:pt x="6378270" y="5514110"/>
                </a:cubicBezTo>
                <a:cubicBezTo>
                  <a:pt x="6359961" y="5508879"/>
                  <a:pt x="6341325" y="5504873"/>
                  <a:pt x="6322852" y="5500255"/>
                </a:cubicBezTo>
                <a:cubicBezTo>
                  <a:pt x="5872644" y="5465622"/>
                  <a:pt x="6482315" y="5510759"/>
                  <a:pt x="5851798" y="5472546"/>
                </a:cubicBezTo>
                <a:cubicBezTo>
                  <a:pt x="5796289" y="5469182"/>
                  <a:pt x="5740073" y="5469597"/>
                  <a:pt x="5685543" y="5458691"/>
                </a:cubicBezTo>
                <a:cubicBezTo>
                  <a:pt x="5669215" y="5455425"/>
                  <a:pt x="5659571" y="5436828"/>
                  <a:pt x="5643980" y="5430982"/>
                </a:cubicBezTo>
                <a:cubicBezTo>
                  <a:pt x="5621931" y="5422714"/>
                  <a:pt x="5597798" y="5421746"/>
                  <a:pt x="5574707" y="5417128"/>
                </a:cubicBezTo>
                <a:cubicBezTo>
                  <a:pt x="5537610" y="5441859"/>
                  <a:pt x="5511025" y="5463704"/>
                  <a:pt x="5463870" y="5472546"/>
                </a:cubicBezTo>
                <a:cubicBezTo>
                  <a:pt x="5332592" y="5497160"/>
                  <a:pt x="5310707" y="5486315"/>
                  <a:pt x="5186780" y="5472546"/>
                </a:cubicBezTo>
                <a:cubicBezTo>
                  <a:pt x="5172925" y="5477164"/>
                  <a:pt x="5158278" y="5479869"/>
                  <a:pt x="5145216" y="5486400"/>
                </a:cubicBezTo>
                <a:cubicBezTo>
                  <a:pt x="5130323" y="5493847"/>
                  <a:pt x="5118109" y="5505849"/>
                  <a:pt x="5103652" y="5514110"/>
                </a:cubicBezTo>
                <a:cubicBezTo>
                  <a:pt x="5085720" y="5524357"/>
                  <a:pt x="5066707" y="5532583"/>
                  <a:pt x="5048234" y="5541819"/>
                </a:cubicBezTo>
                <a:cubicBezTo>
                  <a:pt x="5034379" y="5537201"/>
                  <a:pt x="5019732" y="5534495"/>
                  <a:pt x="5006670" y="5527964"/>
                </a:cubicBezTo>
                <a:cubicBezTo>
                  <a:pt x="4991777" y="5520517"/>
                  <a:pt x="4980698" y="5506102"/>
                  <a:pt x="4965107" y="5500255"/>
                </a:cubicBezTo>
                <a:cubicBezTo>
                  <a:pt x="4943058" y="5491987"/>
                  <a:pt x="4918925" y="5491018"/>
                  <a:pt x="4895834" y="5486400"/>
                </a:cubicBezTo>
                <a:cubicBezTo>
                  <a:pt x="4881979" y="5495637"/>
                  <a:pt x="4866044" y="5502336"/>
                  <a:pt x="4854270" y="5514110"/>
                </a:cubicBezTo>
                <a:cubicBezTo>
                  <a:pt x="4842496" y="5525884"/>
                  <a:pt x="4841777" y="5548910"/>
                  <a:pt x="4826561" y="5555673"/>
                </a:cubicBezTo>
                <a:cubicBezTo>
                  <a:pt x="4796720" y="5568936"/>
                  <a:pt x="4761907" y="5564910"/>
                  <a:pt x="4729580" y="5569528"/>
                </a:cubicBezTo>
                <a:cubicBezTo>
                  <a:pt x="4684529" y="5562019"/>
                  <a:pt x="4645818" y="5542242"/>
                  <a:pt x="4604889" y="5569528"/>
                </a:cubicBezTo>
                <a:cubicBezTo>
                  <a:pt x="4588586" y="5580396"/>
                  <a:pt x="4577180" y="5597237"/>
                  <a:pt x="4563325" y="5611091"/>
                </a:cubicBezTo>
                <a:cubicBezTo>
                  <a:pt x="4540234" y="5615709"/>
                  <a:pt x="4517600" y="5624946"/>
                  <a:pt x="4494052" y="5624946"/>
                </a:cubicBezTo>
                <a:cubicBezTo>
                  <a:pt x="4479448" y="5624946"/>
                  <a:pt x="4466657" y="5614633"/>
                  <a:pt x="4452489" y="5611091"/>
                </a:cubicBezTo>
                <a:cubicBezTo>
                  <a:pt x="4429644" y="5605380"/>
                  <a:pt x="4406307" y="5601855"/>
                  <a:pt x="4383216" y="5597237"/>
                </a:cubicBezTo>
                <a:cubicBezTo>
                  <a:pt x="4369361" y="5601855"/>
                  <a:pt x="4353803" y="5602990"/>
                  <a:pt x="4341652" y="5611091"/>
                </a:cubicBezTo>
                <a:cubicBezTo>
                  <a:pt x="4325349" y="5621959"/>
                  <a:pt x="4317993" y="5644697"/>
                  <a:pt x="4300089" y="5652655"/>
                </a:cubicBezTo>
                <a:cubicBezTo>
                  <a:pt x="4274420" y="5664064"/>
                  <a:pt x="4244670" y="5661892"/>
                  <a:pt x="4216961" y="5666510"/>
                </a:cubicBezTo>
                <a:cubicBezTo>
                  <a:pt x="4175397" y="5661892"/>
                  <a:pt x="4134089" y="5652655"/>
                  <a:pt x="4092270" y="5652655"/>
                </a:cubicBezTo>
                <a:cubicBezTo>
                  <a:pt x="3941031" y="5652655"/>
                  <a:pt x="4023093" y="5694283"/>
                  <a:pt x="3939871" y="5638800"/>
                </a:cubicBezTo>
                <a:cubicBezTo>
                  <a:pt x="3907543" y="5634182"/>
                  <a:pt x="3874910" y="5631350"/>
                  <a:pt x="3842889" y="5624946"/>
                </a:cubicBezTo>
                <a:cubicBezTo>
                  <a:pt x="3828568" y="5622082"/>
                  <a:pt x="3815581" y="5614259"/>
                  <a:pt x="3801325" y="5611091"/>
                </a:cubicBezTo>
                <a:cubicBezTo>
                  <a:pt x="3773904" y="5604997"/>
                  <a:pt x="3745836" y="5602262"/>
                  <a:pt x="3718198" y="5597237"/>
                </a:cubicBezTo>
                <a:lnTo>
                  <a:pt x="3648925" y="5583382"/>
                </a:lnTo>
                <a:cubicBezTo>
                  <a:pt x="3584270" y="5578764"/>
                  <a:pt x="3519336" y="5577102"/>
                  <a:pt x="3454961" y="5569528"/>
                </a:cubicBezTo>
                <a:cubicBezTo>
                  <a:pt x="3333509" y="5555240"/>
                  <a:pt x="3530213" y="5541819"/>
                  <a:pt x="3330270" y="5541819"/>
                </a:cubicBezTo>
                <a:cubicBezTo>
                  <a:pt x="3279261" y="5541819"/>
                  <a:pt x="3228670" y="5551055"/>
                  <a:pt x="3177870" y="5555673"/>
                </a:cubicBezTo>
                <a:cubicBezTo>
                  <a:pt x="3126687" y="5538612"/>
                  <a:pt x="3103002" y="5527964"/>
                  <a:pt x="3039325" y="5527964"/>
                </a:cubicBezTo>
                <a:cubicBezTo>
                  <a:pt x="3024721" y="5527964"/>
                  <a:pt x="3011616" y="5537201"/>
                  <a:pt x="2997761" y="5541819"/>
                </a:cubicBezTo>
                <a:cubicBezTo>
                  <a:pt x="2983907" y="5537201"/>
                  <a:pt x="2969260" y="5534495"/>
                  <a:pt x="2956198" y="5527964"/>
                </a:cubicBezTo>
                <a:cubicBezTo>
                  <a:pt x="2939524" y="5519627"/>
                  <a:pt x="2897943" y="5481425"/>
                  <a:pt x="2873070" y="5486400"/>
                </a:cubicBezTo>
                <a:cubicBezTo>
                  <a:pt x="2860261" y="5488962"/>
                  <a:pt x="2855561" y="5505950"/>
                  <a:pt x="2845361" y="5514110"/>
                </a:cubicBezTo>
                <a:cubicBezTo>
                  <a:pt x="2832359" y="5524512"/>
                  <a:pt x="2817652" y="5532583"/>
                  <a:pt x="2803798" y="5541819"/>
                </a:cubicBezTo>
                <a:cubicBezTo>
                  <a:pt x="2739143" y="5546437"/>
                  <a:pt x="2673667" y="5544409"/>
                  <a:pt x="2609834" y="5555673"/>
                </a:cubicBezTo>
                <a:cubicBezTo>
                  <a:pt x="2563843" y="5563789"/>
                  <a:pt x="2566070" y="5607451"/>
                  <a:pt x="2526707" y="5624946"/>
                </a:cubicBezTo>
                <a:cubicBezTo>
                  <a:pt x="2465563" y="5652121"/>
                  <a:pt x="2443200" y="5638705"/>
                  <a:pt x="2388161" y="5624946"/>
                </a:cubicBezTo>
                <a:cubicBezTo>
                  <a:pt x="2318888" y="5620328"/>
                  <a:pt x="2249345" y="5618758"/>
                  <a:pt x="2180343" y="5611091"/>
                </a:cubicBezTo>
                <a:cubicBezTo>
                  <a:pt x="2119217" y="5604299"/>
                  <a:pt x="2155225" y="5591282"/>
                  <a:pt x="2097216" y="5569528"/>
                </a:cubicBezTo>
                <a:cubicBezTo>
                  <a:pt x="2075167" y="5561260"/>
                  <a:pt x="2051034" y="5560291"/>
                  <a:pt x="2027943" y="5555673"/>
                </a:cubicBezTo>
                <a:cubicBezTo>
                  <a:pt x="2027943" y="5555673"/>
                  <a:pt x="1973524" y="5577999"/>
                  <a:pt x="1944816" y="5583382"/>
                </a:cubicBezTo>
                <a:cubicBezTo>
                  <a:pt x="1819451" y="5606888"/>
                  <a:pt x="1827155" y="5600718"/>
                  <a:pt x="1723143" y="5583382"/>
                </a:cubicBezTo>
                <a:cubicBezTo>
                  <a:pt x="1689340" y="5594650"/>
                  <a:pt x="1666872" y="5598090"/>
                  <a:pt x="1640016" y="5624946"/>
                </a:cubicBezTo>
                <a:cubicBezTo>
                  <a:pt x="1628242" y="5636720"/>
                  <a:pt x="1622967" y="5653718"/>
                  <a:pt x="1612307" y="5666510"/>
                </a:cubicBezTo>
                <a:cubicBezTo>
                  <a:pt x="1599764" y="5681562"/>
                  <a:pt x="1584598" y="5694219"/>
                  <a:pt x="1570743" y="5708073"/>
                </a:cubicBezTo>
                <a:cubicBezTo>
                  <a:pt x="1510707" y="5712691"/>
                  <a:pt x="1450383" y="5714459"/>
                  <a:pt x="1390634" y="5721928"/>
                </a:cubicBezTo>
                <a:cubicBezTo>
                  <a:pt x="1376143" y="5723739"/>
                  <a:pt x="1363326" y="5732614"/>
                  <a:pt x="1349070" y="5735782"/>
                </a:cubicBezTo>
                <a:cubicBezTo>
                  <a:pt x="1321648" y="5741876"/>
                  <a:pt x="1293652" y="5745019"/>
                  <a:pt x="1265943" y="5749637"/>
                </a:cubicBezTo>
                <a:cubicBezTo>
                  <a:pt x="1232026" y="5738331"/>
                  <a:pt x="1198919" y="5729471"/>
                  <a:pt x="1168961" y="5708073"/>
                </a:cubicBezTo>
                <a:cubicBezTo>
                  <a:pt x="1153017" y="5696685"/>
                  <a:pt x="1142450" y="5679053"/>
                  <a:pt x="1127398" y="5666510"/>
                </a:cubicBezTo>
                <a:cubicBezTo>
                  <a:pt x="1114606" y="5655850"/>
                  <a:pt x="1099689" y="5648037"/>
                  <a:pt x="1085834" y="5638800"/>
                </a:cubicBezTo>
                <a:cubicBezTo>
                  <a:pt x="1003385" y="5666284"/>
                  <a:pt x="1013621" y="5666510"/>
                  <a:pt x="878016" y="5666510"/>
                </a:cubicBezTo>
                <a:cubicBezTo>
                  <a:pt x="863412" y="5666510"/>
                  <a:pt x="850307" y="5657273"/>
                  <a:pt x="836452" y="5652655"/>
                </a:cubicBezTo>
                <a:cubicBezTo>
                  <a:pt x="767179" y="5648037"/>
                  <a:pt x="697116" y="5650214"/>
                  <a:pt x="628634" y="5638800"/>
                </a:cubicBezTo>
                <a:cubicBezTo>
                  <a:pt x="612209" y="5636063"/>
                  <a:pt x="602375" y="5617650"/>
                  <a:pt x="587070" y="5611091"/>
                </a:cubicBezTo>
                <a:cubicBezTo>
                  <a:pt x="569568" y="5603590"/>
                  <a:pt x="550125" y="5601855"/>
                  <a:pt x="531652" y="5597237"/>
                </a:cubicBezTo>
                <a:cubicBezTo>
                  <a:pt x="531652" y="5597237"/>
                  <a:pt x="476501" y="5616553"/>
                  <a:pt x="448525" y="5624946"/>
                </a:cubicBezTo>
                <a:cubicBezTo>
                  <a:pt x="430287" y="5630417"/>
                  <a:pt x="411580" y="5634182"/>
                  <a:pt x="393107" y="5638800"/>
                </a:cubicBezTo>
                <a:cubicBezTo>
                  <a:pt x="393107" y="5638800"/>
                  <a:pt x="338440" y="5617659"/>
                  <a:pt x="309980" y="5611091"/>
                </a:cubicBezTo>
                <a:cubicBezTo>
                  <a:pt x="278161" y="5603748"/>
                  <a:pt x="245325" y="5601855"/>
                  <a:pt x="212998" y="5597237"/>
                </a:cubicBezTo>
                <a:cubicBezTo>
                  <a:pt x="212998" y="5597237"/>
                  <a:pt x="156561" y="5613083"/>
                  <a:pt x="129870" y="5624946"/>
                </a:cubicBezTo>
                <a:cubicBezTo>
                  <a:pt x="114654" y="5631709"/>
                  <a:pt x="101099" y="5641995"/>
                  <a:pt x="88307" y="5652655"/>
                </a:cubicBezTo>
                <a:cubicBezTo>
                  <a:pt x="73255" y="5665198"/>
                  <a:pt x="61795" y="5681676"/>
                  <a:pt x="46743" y="5694219"/>
                </a:cubicBezTo>
                <a:cubicBezTo>
                  <a:pt x="36327" y="5702899"/>
                  <a:pt x="25628" y="5710211"/>
                  <a:pt x="14646" y="5716636"/>
                </a:cubicBezTo>
                <a:lnTo>
                  <a:pt x="0" y="5724044"/>
                </a:lnTo>
                <a:close/>
              </a:path>
            </a:pathLst>
          </a:cu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de-DE"/>
          </a:p>
        </p:txBody>
      </p:sp>
      <p:sp>
        <p:nvSpPr>
          <p:cNvPr id="47" name="Inhaltsplatzhalter 2">
            <a:extLst>
              <a:ext uri="{FF2B5EF4-FFF2-40B4-BE49-F238E27FC236}">
                <a16:creationId xmlns:a16="http://schemas.microsoft.com/office/drawing/2014/main" id="{9A28E541-40D1-3995-9F17-ADA3C229A9ED}"/>
              </a:ext>
            </a:extLst>
          </p:cNvPr>
          <p:cNvSpPr txBox="1">
            <a:spLocks/>
          </p:cNvSpPr>
          <p:nvPr/>
        </p:nvSpPr>
        <p:spPr>
          <a:xfrm>
            <a:off x="910166" y="764645"/>
            <a:ext cx="10602959" cy="5639233"/>
          </a:xfrm>
          <a:prstGeom prst="rect">
            <a:avLst/>
          </a:prstGeom>
          <a:solidFill>
            <a:schemeClr val="bg1"/>
          </a:solid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de-DE" sz="2000" b="1" i="1" kern="100" spc="300" dirty="0">
                <a:latin typeface="Aptos" panose="020B0004020202020204" pitchFamily="34" charset="0"/>
                <a:ea typeface="Aptos" panose="020B0004020202020204" pitchFamily="34" charset="0"/>
                <a:cs typeface="Times New Roman (Textkörper CS)"/>
              </a:rPr>
              <a:t>Zur Seligsprechung am 10. Oktober 2020 sagte Papst Franziskus: </a:t>
            </a:r>
          </a:p>
          <a:p>
            <a:pPr marL="0" indent="0">
              <a:lnSpc>
                <a:spcPct val="100000"/>
              </a:lnSpc>
              <a:buFont typeface="Arial" panose="020B0604020202020204" pitchFamily="34" charset="0"/>
              <a:buNone/>
            </a:pPr>
            <a:br>
              <a:rPr lang="de-DE" sz="2000" kern="100" dirty="0">
                <a:latin typeface="Arial" panose="020B0604020202020204" pitchFamily="34" charset="0"/>
                <a:ea typeface="Aptos" panose="020B0004020202020204" pitchFamily="34" charset="0"/>
                <a:cs typeface="Times New Roman (Textkörper CS)"/>
              </a:rPr>
            </a:br>
            <a:r>
              <a:rPr lang="de-DE" b="1" kern="100" dirty="0">
                <a:latin typeface="Aptos" panose="020B0004020202020204" pitchFamily="34" charset="0"/>
                <a:ea typeface="Aptos" panose="020B0004020202020204" pitchFamily="34" charset="0"/>
                <a:cs typeface="Times New Roman (Textkörper CS)"/>
              </a:rPr>
              <a:t>„Gestern wurde in Assisi Carlo </a:t>
            </a:r>
            <a:r>
              <a:rPr lang="de-DE" b="1" kern="100" dirty="0" err="1">
                <a:latin typeface="Aptos" panose="020B0004020202020204" pitchFamily="34" charset="0"/>
                <a:ea typeface="Aptos" panose="020B0004020202020204" pitchFamily="34" charset="0"/>
                <a:cs typeface="Times New Roman (Textkörper CS)"/>
              </a:rPr>
              <a:t>Acutis</a:t>
            </a:r>
            <a:r>
              <a:rPr lang="de-DE" b="1" kern="100" dirty="0">
                <a:latin typeface="Aptos" panose="020B0004020202020204" pitchFamily="34" charset="0"/>
                <a:ea typeface="Aptos" panose="020B0004020202020204" pitchFamily="34" charset="0"/>
                <a:cs typeface="Times New Roman (Textkörper CS)"/>
              </a:rPr>
              <a:t> seliggesprochen, </a:t>
            </a:r>
            <a:br>
              <a:rPr lang="de-DE" b="1" kern="100" dirty="0">
                <a:latin typeface="Aptos" panose="020B0004020202020204" pitchFamily="34" charset="0"/>
                <a:ea typeface="Aptos" panose="020B0004020202020204" pitchFamily="34" charset="0"/>
                <a:cs typeface="Times New Roman (Textkörper CS)"/>
              </a:rPr>
            </a:br>
            <a:r>
              <a:rPr lang="de-DE" b="1" kern="100" dirty="0">
                <a:latin typeface="Aptos" panose="020B0004020202020204" pitchFamily="34" charset="0"/>
                <a:ea typeface="Aptos" panose="020B0004020202020204" pitchFamily="34" charset="0"/>
                <a:cs typeface="Times New Roman (Textkörper CS)"/>
              </a:rPr>
              <a:t>ein 15-jähriger Junge, der die Eucharistie liebte. </a:t>
            </a:r>
          </a:p>
          <a:p>
            <a:pPr marL="0" indent="0">
              <a:lnSpc>
                <a:spcPct val="100000"/>
              </a:lnSpc>
              <a:buFont typeface="Arial" panose="020B0604020202020204" pitchFamily="34" charset="0"/>
              <a:buNone/>
            </a:pPr>
            <a:r>
              <a:rPr lang="de-DE" kern="100" dirty="0">
                <a:latin typeface="Aptos" panose="020B0004020202020204" pitchFamily="34" charset="0"/>
                <a:ea typeface="Aptos" panose="020B0004020202020204" pitchFamily="34" charset="0"/>
                <a:cs typeface="Times New Roman (Textkörper CS)"/>
              </a:rPr>
              <a:t>Er ruhte sich nicht aus in einer bequemen Unbeweglichkeit, sondern erfasste die Nöte seiner Zeit, weil er auch in den Schwächsten das Antlitz Christi sah. </a:t>
            </a:r>
          </a:p>
          <a:p>
            <a:pPr marL="0" indent="0">
              <a:lnSpc>
                <a:spcPct val="100000"/>
              </a:lnSpc>
              <a:buFont typeface="Arial" panose="020B0604020202020204" pitchFamily="34" charset="0"/>
              <a:buNone/>
            </a:pPr>
            <a:r>
              <a:rPr lang="de-DE" kern="100" dirty="0">
                <a:latin typeface="Aptos" panose="020B0004020202020204" pitchFamily="34" charset="0"/>
                <a:ea typeface="Aptos" panose="020B0004020202020204" pitchFamily="34" charset="0"/>
                <a:cs typeface="Times New Roman (Textkörper CS)"/>
              </a:rPr>
              <a:t>Sein Zeugnis zeigt den jungen Menschen von heute, dass wahres Glück darin besteht, Gott an die erste Stelle zu setzen und ihm in unseren Brüdern und Schwestern zu dienen, besonders in den Ärmsten. </a:t>
            </a:r>
          </a:p>
          <a:p>
            <a:pPr marL="0" indent="0">
              <a:lnSpc>
                <a:spcPct val="100000"/>
              </a:lnSpc>
              <a:buFont typeface="Arial" panose="020B0604020202020204" pitchFamily="34" charset="0"/>
              <a:buNone/>
            </a:pPr>
            <a:r>
              <a:rPr lang="de-DE" b="1" kern="100" dirty="0">
                <a:latin typeface="Aptos" panose="020B0004020202020204" pitchFamily="34" charset="0"/>
                <a:ea typeface="Aptos" panose="020B0004020202020204" pitchFamily="34" charset="0"/>
                <a:cs typeface="Times New Roman (Textkörper CS)"/>
              </a:rPr>
              <a:t>Applaus für den neuen jungen seligen Millennial!"  </a:t>
            </a:r>
          </a:p>
          <a:p>
            <a:pPr>
              <a:lnSpc>
                <a:spcPct val="100000"/>
              </a:lnSpc>
            </a:pPr>
            <a:endParaRPr lang="de-DE" sz="3200" kern="100" dirty="0">
              <a:latin typeface="Aptos" panose="020B0004020202020204" pitchFamily="34" charset="0"/>
            </a:endParaRPr>
          </a:p>
          <a:p>
            <a:pPr>
              <a:lnSpc>
                <a:spcPct val="100000"/>
              </a:lnSpc>
            </a:pPr>
            <a:endParaRPr lang="de-DE" sz="3200" dirty="0"/>
          </a:p>
        </p:txBody>
      </p:sp>
    </p:spTree>
    <p:extLst>
      <p:ext uri="{BB962C8B-B14F-4D97-AF65-F5344CB8AC3E}">
        <p14:creationId xmlns:p14="http://schemas.microsoft.com/office/powerpoint/2010/main" val="229643742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8E8597E6-FCF4-94F0-EEF2-7E80929FBEFE}"/>
              </a:ext>
            </a:extLst>
          </p:cNvPr>
          <p:cNvSpPr>
            <a:spLocks noGrp="1"/>
          </p:cNvSpPr>
          <p:nvPr>
            <p:ph idx="1"/>
          </p:nvPr>
        </p:nvSpPr>
        <p:spPr>
          <a:xfrm>
            <a:off x="1106557" y="864704"/>
            <a:ext cx="9978886" cy="5128591"/>
          </a:xfrm>
          <a:solidFill>
            <a:schemeClr val="bg1"/>
          </a:solidFill>
        </p:spPr>
        <p:txBody>
          <a:bodyPr/>
          <a:lstStyle/>
          <a:p>
            <a:pPr>
              <a:lnSpc>
                <a:spcPct val="100000"/>
              </a:lnSpc>
            </a:pPr>
            <a:r>
              <a:rPr lang="de-DE" sz="3400" kern="100" dirty="0">
                <a:latin typeface="Aptos" panose="020B0004020202020204" pitchFamily="34" charset="0"/>
                <a:ea typeface="Aptos" panose="020B0004020202020204" pitchFamily="34" charset="0"/>
                <a:cs typeface="Times New Roman (Textkörper CS)"/>
              </a:rPr>
              <a:t>Du hast Dich nun so intensiv mit Carlo </a:t>
            </a:r>
            <a:r>
              <a:rPr lang="de-DE" sz="3400" kern="100" dirty="0" err="1">
                <a:latin typeface="Aptos" panose="020B0004020202020204" pitchFamily="34" charset="0"/>
                <a:ea typeface="Aptos" panose="020B0004020202020204" pitchFamily="34" charset="0"/>
                <a:cs typeface="Times New Roman (Textkörper CS)"/>
              </a:rPr>
              <a:t>Acutis</a:t>
            </a:r>
            <a:r>
              <a:rPr lang="de-DE" sz="3400" kern="100" dirty="0">
                <a:latin typeface="Aptos" panose="020B0004020202020204" pitchFamily="34" charset="0"/>
                <a:ea typeface="Aptos" panose="020B0004020202020204" pitchFamily="34" charset="0"/>
                <a:cs typeface="Times New Roman (Textkörper CS)"/>
              </a:rPr>
              <a:t> beschäftigt, dass Du die Rede von Papst Franziskus wahrscheinlich verstehen kannst. </a:t>
            </a:r>
            <a:br>
              <a:rPr lang="de-DE" sz="3400" kern="100" dirty="0">
                <a:latin typeface="Aptos" panose="020B0004020202020204" pitchFamily="34" charset="0"/>
                <a:ea typeface="Aptos" panose="020B0004020202020204" pitchFamily="34" charset="0"/>
                <a:cs typeface="Times New Roman (Textkörper CS)"/>
              </a:rPr>
            </a:br>
            <a:r>
              <a:rPr lang="de-DE" sz="3400" kern="100" dirty="0">
                <a:latin typeface="Aptos" panose="020B0004020202020204" pitchFamily="34" charset="0"/>
                <a:ea typeface="Aptos" panose="020B0004020202020204" pitchFamily="34" charset="0"/>
                <a:cs typeface="Times New Roman (Textkörper CS)"/>
              </a:rPr>
              <a:t>Kläre zuerst, was Du nicht verstehst. </a:t>
            </a:r>
            <a:endParaRPr lang="de-DE" sz="3400" kern="100" dirty="0">
              <a:latin typeface="Arial" panose="020B0604020202020204" pitchFamily="34" charset="0"/>
              <a:ea typeface="Aptos" panose="020B0004020202020204" pitchFamily="34" charset="0"/>
              <a:cs typeface="Times New Roman (Textkörper CS)"/>
            </a:endParaRPr>
          </a:p>
          <a:p>
            <a:pPr marL="228600" indent="-457200">
              <a:lnSpc>
                <a:spcPct val="100000"/>
              </a:lnSpc>
              <a:buFont typeface="Arial" panose="020B0604020202020204" pitchFamily="34" charset="0"/>
              <a:buChar char="•"/>
            </a:pPr>
            <a:r>
              <a:rPr lang="de-DE" sz="3400" kern="100" dirty="0">
                <a:latin typeface="Aptos" panose="020B0004020202020204" pitchFamily="34" charset="0"/>
                <a:ea typeface="Aptos" panose="020B0004020202020204" pitchFamily="34" charset="0"/>
                <a:cs typeface="Times New Roman (Textkörper CS)"/>
              </a:rPr>
              <a:t>Was ist für Dich der wichtigste Satz? </a:t>
            </a:r>
            <a:br>
              <a:rPr lang="de-DE" sz="3400" kern="100" dirty="0">
                <a:latin typeface="Aptos" panose="020B0004020202020204" pitchFamily="34" charset="0"/>
                <a:ea typeface="Aptos" panose="020B0004020202020204" pitchFamily="34" charset="0"/>
                <a:cs typeface="Times New Roman (Textkörper CS)"/>
              </a:rPr>
            </a:br>
            <a:r>
              <a:rPr lang="de-DE" sz="3400" kern="100" dirty="0">
                <a:latin typeface="Aptos" panose="020B0004020202020204" pitchFamily="34" charset="0"/>
                <a:ea typeface="Aptos" panose="020B0004020202020204" pitchFamily="34" charset="0"/>
                <a:cs typeface="Times New Roman (Textkörper CS)"/>
              </a:rPr>
              <a:t>   </a:t>
            </a:r>
            <a:r>
              <a:rPr lang="de-DE" sz="3400" u="sng" kern="100" dirty="0">
                <a:latin typeface="Aptos" panose="020B0004020202020204" pitchFamily="34" charset="0"/>
                <a:ea typeface="Aptos" panose="020B0004020202020204" pitchFamily="34" charset="0"/>
                <a:cs typeface="Times New Roman (Textkörper CS)"/>
              </a:rPr>
              <a:t>Unterstreiche</a:t>
            </a:r>
            <a:r>
              <a:rPr lang="de-DE" sz="3400" kern="100" dirty="0">
                <a:latin typeface="Aptos" panose="020B0004020202020204" pitchFamily="34" charset="0"/>
                <a:ea typeface="Aptos" panose="020B0004020202020204" pitchFamily="34" charset="0"/>
                <a:cs typeface="Times New Roman (Textkörper CS)"/>
              </a:rPr>
              <a:t>!</a:t>
            </a:r>
            <a:endParaRPr lang="de-DE" sz="3400" kern="100" dirty="0">
              <a:latin typeface="Arial" panose="020B0604020202020204" pitchFamily="34" charset="0"/>
              <a:ea typeface="Aptos" panose="020B0004020202020204" pitchFamily="34" charset="0"/>
              <a:cs typeface="Times New Roman (Textkörper CS)"/>
            </a:endParaRPr>
          </a:p>
          <a:p>
            <a:pPr marL="228600" indent="-457200">
              <a:lnSpc>
                <a:spcPct val="100000"/>
              </a:lnSpc>
              <a:buFont typeface="Arial" panose="020B0604020202020204" pitchFamily="34" charset="0"/>
              <a:buChar char="•"/>
            </a:pPr>
            <a:r>
              <a:rPr lang="de-DE" sz="3400" kern="100" dirty="0">
                <a:latin typeface="Aptos" panose="020B0004020202020204" pitchFamily="34" charset="0"/>
                <a:ea typeface="Aptos" panose="020B0004020202020204" pitchFamily="34" charset="0"/>
                <a:cs typeface="Times New Roman (Textkörper CS)"/>
              </a:rPr>
              <a:t>Was würde für Dich dafürsprechen, </a:t>
            </a:r>
            <a:br>
              <a:rPr lang="de-DE" sz="3400" kern="100" dirty="0">
                <a:latin typeface="Aptos" panose="020B0004020202020204" pitchFamily="34" charset="0"/>
                <a:ea typeface="Aptos" panose="020B0004020202020204" pitchFamily="34" charset="0"/>
                <a:cs typeface="Times New Roman (Textkörper CS)"/>
              </a:rPr>
            </a:br>
            <a:r>
              <a:rPr lang="de-DE" sz="3400" kern="100" dirty="0">
                <a:latin typeface="Aptos" panose="020B0004020202020204" pitchFamily="34" charset="0"/>
                <a:ea typeface="Aptos" panose="020B0004020202020204" pitchFamily="34" charset="0"/>
                <a:cs typeface="Times New Roman (Textkörper CS)"/>
              </a:rPr>
              <a:t>  Carlo </a:t>
            </a:r>
            <a:r>
              <a:rPr lang="de-DE" sz="3400" kern="100" dirty="0" err="1">
                <a:latin typeface="Aptos" panose="020B0004020202020204" pitchFamily="34" charset="0"/>
                <a:ea typeface="Aptos" panose="020B0004020202020204" pitchFamily="34" charset="0"/>
                <a:cs typeface="Times New Roman (Textkörper CS)"/>
              </a:rPr>
              <a:t>Acutis</a:t>
            </a:r>
            <a:r>
              <a:rPr lang="de-DE" sz="3400" kern="100" dirty="0">
                <a:latin typeface="Aptos" panose="020B0004020202020204" pitchFamily="34" charset="0"/>
                <a:ea typeface="Aptos" panose="020B0004020202020204" pitchFamily="34" charset="0"/>
                <a:cs typeface="Times New Roman (Textkörper CS)"/>
              </a:rPr>
              <a:t> einen Heiligen zu nennen?</a:t>
            </a:r>
            <a:endParaRPr lang="de-DE" sz="3400" kern="100" dirty="0">
              <a:latin typeface="Arial" panose="020B0604020202020204" pitchFamily="34" charset="0"/>
              <a:ea typeface="Aptos" panose="020B0004020202020204" pitchFamily="34" charset="0"/>
              <a:cs typeface="Times New Roman (Textkörper CS)"/>
            </a:endParaRPr>
          </a:p>
        </p:txBody>
      </p:sp>
      <p:pic>
        <p:nvPicPr>
          <p:cNvPr id="3" name="Grafik 2" descr="Ein Bild, das Grafiken, Design enthält.&#10;&#10;KI-generierte Inhalte können fehlerhaft sein.">
            <a:extLst>
              <a:ext uri="{FF2B5EF4-FFF2-40B4-BE49-F238E27FC236}">
                <a16:creationId xmlns:a16="http://schemas.microsoft.com/office/drawing/2014/main" id="{6CEB0384-EB5F-FDCB-B52D-51BF99F29C0C}"/>
              </a:ext>
            </a:extLst>
          </p:cNvPr>
          <p:cNvPicPr>
            <a:picLocks noChangeAspect="1"/>
          </p:cNvPicPr>
          <p:nvPr/>
        </p:nvPicPr>
        <p:blipFill>
          <a:blip r:embed="rId2"/>
          <a:stretch>
            <a:fillRect/>
          </a:stretch>
        </p:blipFill>
        <p:spPr>
          <a:xfrm>
            <a:off x="9853370" y="4858327"/>
            <a:ext cx="944235" cy="1025414"/>
          </a:xfrm>
          <a:prstGeom prst="rect">
            <a:avLst/>
          </a:prstGeom>
        </p:spPr>
      </p:pic>
    </p:spTree>
    <p:extLst>
      <p:ext uri="{BB962C8B-B14F-4D97-AF65-F5344CB8AC3E}">
        <p14:creationId xmlns:p14="http://schemas.microsoft.com/office/powerpoint/2010/main" val="67950688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Bildplatzhalter 18">
            <a:extLst>
              <a:ext uri="{FF2B5EF4-FFF2-40B4-BE49-F238E27FC236}">
                <a16:creationId xmlns:a16="http://schemas.microsoft.com/office/drawing/2014/main" id="{D775B264-1E5C-F65B-7A97-D523547BF65D}"/>
              </a:ext>
            </a:extLst>
          </p:cNvPr>
          <p:cNvSpPr>
            <a:spLocks noGrp="1"/>
          </p:cNvSpPr>
          <p:nvPr>
            <p:ph type="pic" idx="1"/>
          </p:nvPr>
        </p:nvSpPr>
        <p:spPr/>
        <p:txBody>
          <a:bodyPr/>
          <a:lstStyle/>
          <a:p>
            <a:endParaRPr lang="de-DE" dirty="0"/>
          </a:p>
        </p:txBody>
      </p:sp>
      <p:sp>
        <p:nvSpPr>
          <p:cNvPr id="21" name="Textfeld 20">
            <a:extLst>
              <a:ext uri="{FF2B5EF4-FFF2-40B4-BE49-F238E27FC236}">
                <a16:creationId xmlns:a16="http://schemas.microsoft.com/office/drawing/2014/main" id="{AA5A9E03-9CB0-76FD-D8C5-FD2D92479309}"/>
              </a:ext>
            </a:extLst>
          </p:cNvPr>
          <p:cNvSpPr txBox="1"/>
          <p:nvPr/>
        </p:nvSpPr>
        <p:spPr>
          <a:xfrm>
            <a:off x="550068" y="5469434"/>
            <a:ext cx="10987087" cy="584775"/>
          </a:xfrm>
          <a:prstGeom prst="rect">
            <a:avLst/>
          </a:prstGeom>
          <a:solidFill>
            <a:srgbClr val="FFC000">
              <a:alpha val="24000"/>
            </a:srgbClr>
          </a:solidFill>
        </p:spPr>
        <p:txBody>
          <a:bodyPr wrap="square">
            <a:spAutoFit/>
          </a:bodyPr>
          <a:lstStyle/>
          <a:p>
            <a:pPr lvl="0" algn="ctr"/>
            <a:r>
              <a:rPr lang="de-DE" sz="3200" kern="100" dirty="0">
                <a:solidFill>
                  <a:srgbClr val="156082"/>
                </a:solidFill>
                <a:effectLst/>
                <a:latin typeface="Aptos" panose="020B0004020202020204" pitchFamily="34" charset="0"/>
                <a:ea typeface="Aptos" panose="020B0004020202020204" pitchFamily="34" charset="0"/>
                <a:cs typeface="Calibri" panose="020F0502020204030204" pitchFamily="34" charset="0"/>
              </a:rPr>
              <a:t>„Die Heilige Eucharistie ist meine Autobahn in den Himmel.“</a:t>
            </a:r>
          </a:p>
        </p:txBody>
      </p:sp>
      <p:sp>
        <p:nvSpPr>
          <p:cNvPr id="22" name="Textfeld 21">
            <a:extLst>
              <a:ext uri="{FF2B5EF4-FFF2-40B4-BE49-F238E27FC236}">
                <a16:creationId xmlns:a16="http://schemas.microsoft.com/office/drawing/2014/main" id="{7899644D-3BE4-789E-E7BC-D9CCB9970C71}"/>
              </a:ext>
            </a:extLst>
          </p:cNvPr>
          <p:cNvSpPr txBox="1"/>
          <p:nvPr/>
        </p:nvSpPr>
        <p:spPr>
          <a:xfrm>
            <a:off x="1187377" y="4600291"/>
            <a:ext cx="7293769" cy="646331"/>
          </a:xfrm>
          <a:prstGeom prst="rect">
            <a:avLst/>
          </a:prstGeom>
          <a:solidFill>
            <a:schemeClr val="accent3">
              <a:lumMod val="40000"/>
              <a:lumOff val="60000"/>
              <a:alpha val="36000"/>
            </a:schemeClr>
          </a:solidFill>
        </p:spPr>
        <p:txBody>
          <a:bodyPr wrap="square">
            <a:spAutoFit/>
          </a:bodyPr>
          <a:lstStyle/>
          <a:p>
            <a:pPr lvl="0" algn="ctr"/>
            <a:r>
              <a:rPr lang="de-DE" sz="1800" b="1" kern="100" dirty="0">
                <a:solidFill>
                  <a:srgbClr val="156082"/>
                </a:solidFill>
                <a:effectLst/>
                <a:latin typeface="Aptos" panose="020B0004020202020204" pitchFamily="34" charset="0"/>
                <a:ea typeface="Aptos" panose="020B0004020202020204" pitchFamily="34" charset="0"/>
                <a:cs typeface="Times New Roman" panose="02020603050405020304" pitchFamily="18" charset="0"/>
              </a:rPr>
              <a:t>„</a:t>
            </a:r>
            <a:r>
              <a:rPr lang="de-DE" sz="1800" kern="100" dirty="0">
                <a:solidFill>
                  <a:srgbClr val="156082"/>
                </a:solidFill>
                <a:effectLst/>
                <a:latin typeface="Aptos" panose="020B0004020202020204" pitchFamily="34" charset="0"/>
                <a:ea typeface="Aptos" panose="020B0004020202020204" pitchFamily="34" charset="0"/>
                <a:cs typeface="Times New Roman" panose="02020603050405020304" pitchFamily="18" charset="0"/>
              </a:rPr>
              <a:t>Was sorgen sich die Menschen so sehr um die Schönheit des eigenen Körpers und vergessen darüber die Schönheit der eigenen Seele?</a:t>
            </a:r>
            <a:r>
              <a:rPr lang="de-DE" sz="1800" b="1" kern="100" dirty="0">
                <a:solidFill>
                  <a:srgbClr val="156082"/>
                </a:solidFill>
                <a:effectLst/>
                <a:latin typeface="Aptos" panose="020B0004020202020204" pitchFamily="34" charset="0"/>
                <a:ea typeface="Aptos" panose="020B0004020202020204" pitchFamily="34" charset="0"/>
                <a:cs typeface="Times New Roman" panose="02020603050405020304" pitchFamily="18" charset="0"/>
              </a:rPr>
              <a:t>“</a:t>
            </a:r>
            <a:r>
              <a:rPr lang="de-DE" sz="1800" kern="100" dirty="0">
                <a:solidFill>
                  <a:srgbClr val="156082"/>
                </a:solidFill>
                <a:effectLst/>
                <a:latin typeface="Aptos" panose="020B0004020202020204" pitchFamily="34" charset="0"/>
                <a:ea typeface="Aptos" panose="020B0004020202020204" pitchFamily="34" charset="0"/>
                <a:cs typeface="Times New Roman" panose="02020603050405020304" pitchFamily="18" charset="0"/>
              </a:rPr>
              <a:t> </a:t>
            </a:r>
          </a:p>
        </p:txBody>
      </p:sp>
      <p:sp>
        <p:nvSpPr>
          <p:cNvPr id="23" name="Textfeld 22">
            <a:extLst>
              <a:ext uri="{FF2B5EF4-FFF2-40B4-BE49-F238E27FC236}">
                <a16:creationId xmlns:a16="http://schemas.microsoft.com/office/drawing/2014/main" id="{ABB66275-4C15-4FA7-3EA5-430A5EFA2B7B}"/>
              </a:ext>
            </a:extLst>
          </p:cNvPr>
          <p:cNvSpPr txBox="1"/>
          <p:nvPr/>
        </p:nvSpPr>
        <p:spPr>
          <a:xfrm>
            <a:off x="6480572" y="3423373"/>
            <a:ext cx="5161360" cy="954107"/>
          </a:xfrm>
          <a:prstGeom prst="rect">
            <a:avLst/>
          </a:prstGeom>
          <a:solidFill>
            <a:schemeClr val="accent4">
              <a:lumMod val="20000"/>
              <a:lumOff val="80000"/>
              <a:alpha val="70437"/>
            </a:schemeClr>
          </a:solidFill>
        </p:spPr>
        <p:txBody>
          <a:bodyPr wrap="square">
            <a:spAutoFit/>
          </a:bodyPr>
          <a:lstStyle/>
          <a:p>
            <a:pPr lvl="0" algn="ctr"/>
            <a:r>
              <a:rPr lang="de-DE" sz="2800" kern="100" dirty="0">
                <a:solidFill>
                  <a:srgbClr val="156082"/>
                </a:solidFill>
                <a:latin typeface="Aptos" panose="020B0004020202020204" pitchFamily="34" charset="0"/>
                <a:ea typeface="Aptos" panose="020B0004020202020204" pitchFamily="34" charset="0"/>
                <a:cs typeface="Calibri" panose="020F0502020204030204" pitchFamily="34" charset="0"/>
              </a:rPr>
              <a:t>„</a:t>
            </a:r>
            <a:r>
              <a:rPr lang="de-DE" sz="2800" kern="100" dirty="0">
                <a:solidFill>
                  <a:srgbClr val="156082"/>
                </a:solidFill>
                <a:effectLst/>
                <a:latin typeface="Aptos" panose="020B0004020202020204" pitchFamily="34" charset="0"/>
                <a:ea typeface="Aptos" panose="020B0004020202020204" pitchFamily="34" charset="0"/>
                <a:cs typeface="Calibri" panose="020F0502020204030204" pitchFamily="34" charset="0"/>
              </a:rPr>
              <a:t>Anderen zu helfen, </a:t>
            </a:r>
          </a:p>
          <a:p>
            <a:pPr lvl="0" algn="ctr"/>
            <a:r>
              <a:rPr lang="de-DE" sz="2800" kern="100" dirty="0">
                <a:solidFill>
                  <a:srgbClr val="156082"/>
                </a:solidFill>
                <a:effectLst/>
                <a:latin typeface="Aptos" panose="020B0004020202020204" pitchFamily="34" charset="0"/>
                <a:ea typeface="Aptos" panose="020B0004020202020204" pitchFamily="34" charset="0"/>
                <a:cs typeface="Calibri" panose="020F0502020204030204" pitchFamily="34" charset="0"/>
              </a:rPr>
              <a:t>macht mich selbst zufrieden.“ </a:t>
            </a:r>
            <a:endParaRPr lang="de-DE" sz="2800" kern="100" dirty="0">
              <a:effectLst/>
              <a:latin typeface="Aptos" panose="020B0004020202020204" pitchFamily="34" charset="0"/>
              <a:ea typeface="Aptos" panose="020B0004020202020204" pitchFamily="34" charset="0"/>
              <a:cs typeface="Calibri" panose="020F0502020204030204" pitchFamily="34" charset="0"/>
            </a:endParaRPr>
          </a:p>
        </p:txBody>
      </p:sp>
      <p:sp>
        <p:nvSpPr>
          <p:cNvPr id="24" name="Textfeld 23">
            <a:extLst>
              <a:ext uri="{FF2B5EF4-FFF2-40B4-BE49-F238E27FC236}">
                <a16:creationId xmlns:a16="http://schemas.microsoft.com/office/drawing/2014/main" id="{B96F8C4D-B077-632A-F30A-25C62FFC815C}"/>
              </a:ext>
            </a:extLst>
          </p:cNvPr>
          <p:cNvSpPr txBox="1"/>
          <p:nvPr/>
        </p:nvSpPr>
        <p:spPr>
          <a:xfrm>
            <a:off x="550068" y="2821034"/>
            <a:ext cx="4907757" cy="954107"/>
          </a:xfrm>
          <a:prstGeom prst="rect">
            <a:avLst/>
          </a:prstGeom>
          <a:solidFill>
            <a:schemeClr val="accent2">
              <a:lumMod val="20000"/>
              <a:lumOff val="80000"/>
            </a:schemeClr>
          </a:solidFill>
        </p:spPr>
        <p:txBody>
          <a:bodyPr wrap="square">
            <a:spAutoFit/>
          </a:bodyPr>
          <a:lstStyle/>
          <a:p>
            <a:pPr lvl="0" algn="ctr"/>
            <a:r>
              <a:rPr lang="de-DE" sz="2800" kern="100" dirty="0">
                <a:solidFill>
                  <a:srgbClr val="156082"/>
                </a:solidFill>
                <a:effectLst/>
                <a:latin typeface="Aptos" panose="020B0004020202020204" pitchFamily="34" charset="0"/>
                <a:ea typeface="Aptos" panose="020B0004020202020204" pitchFamily="34" charset="0"/>
                <a:cs typeface="Calibri" panose="020F0502020204030204" pitchFamily="34" charset="0"/>
              </a:rPr>
              <a:t>„Es gibt immer einen Ausweg, </a:t>
            </a:r>
          </a:p>
          <a:p>
            <a:pPr lvl="0" algn="ctr"/>
            <a:r>
              <a:rPr lang="de-DE" sz="2800" kern="100" dirty="0">
                <a:solidFill>
                  <a:srgbClr val="156082"/>
                </a:solidFill>
                <a:effectLst/>
                <a:latin typeface="Aptos" panose="020B0004020202020204" pitchFamily="34" charset="0"/>
                <a:ea typeface="Aptos" panose="020B0004020202020204" pitchFamily="34" charset="0"/>
                <a:cs typeface="Calibri" panose="020F0502020204030204" pitchFamily="34" charset="0"/>
              </a:rPr>
              <a:t>wir dürfen nicht verzagen.“</a:t>
            </a:r>
            <a:endParaRPr lang="de-DE" sz="2800" kern="100" dirty="0">
              <a:effectLst/>
              <a:latin typeface="Aptos" panose="020B0004020202020204" pitchFamily="34" charset="0"/>
              <a:ea typeface="Aptos" panose="020B0004020202020204" pitchFamily="34" charset="0"/>
              <a:cs typeface="Calibri" panose="020F0502020204030204" pitchFamily="34" charset="0"/>
            </a:endParaRPr>
          </a:p>
        </p:txBody>
      </p:sp>
      <p:sp>
        <p:nvSpPr>
          <p:cNvPr id="25" name="Textfeld 24">
            <a:extLst>
              <a:ext uri="{FF2B5EF4-FFF2-40B4-BE49-F238E27FC236}">
                <a16:creationId xmlns:a16="http://schemas.microsoft.com/office/drawing/2014/main" id="{D0EC6393-D2BF-DB69-D7FE-0833286B2668}"/>
              </a:ext>
            </a:extLst>
          </p:cNvPr>
          <p:cNvSpPr txBox="1"/>
          <p:nvPr/>
        </p:nvSpPr>
        <p:spPr>
          <a:xfrm>
            <a:off x="3468290" y="1611378"/>
            <a:ext cx="8068865" cy="954107"/>
          </a:xfrm>
          <a:prstGeom prst="rect">
            <a:avLst/>
          </a:prstGeom>
          <a:solidFill>
            <a:schemeClr val="accent5">
              <a:lumMod val="20000"/>
              <a:lumOff val="80000"/>
              <a:alpha val="70127"/>
            </a:schemeClr>
          </a:solidFill>
        </p:spPr>
        <p:txBody>
          <a:bodyPr wrap="square">
            <a:spAutoFit/>
          </a:bodyPr>
          <a:lstStyle/>
          <a:p>
            <a:pPr lvl="0" algn="ctr"/>
            <a:r>
              <a:rPr lang="de-DE" sz="2800" b="1" kern="100" dirty="0">
                <a:solidFill>
                  <a:srgbClr val="156082"/>
                </a:solidFill>
                <a:effectLst/>
                <a:latin typeface="Aptos" panose="020B0004020202020204" pitchFamily="34" charset="0"/>
                <a:ea typeface="Aptos" panose="020B0004020202020204" pitchFamily="34" charset="0"/>
                <a:cs typeface="Calibri" panose="020F0502020204030204" pitchFamily="34" charset="0"/>
              </a:rPr>
              <a:t>„</a:t>
            </a:r>
            <a:r>
              <a:rPr lang="de-DE" sz="2800" kern="100" dirty="0">
                <a:solidFill>
                  <a:srgbClr val="156082"/>
                </a:solidFill>
                <a:effectLst/>
                <a:latin typeface="Aptos" panose="020B0004020202020204" pitchFamily="34" charset="0"/>
                <a:ea typeface="Aptos" panose="020B0004020202020204" pitchFamily="34" charset="0"/>
                <a:cs typeface="Calibri" panose="020F0502020204030204" pitchFamily="34" charset="0"/>
              </a:rPr>
              <a:t>Nicht ich, sondern Gott“: </a:t>
            </a:r>
          </a:p>
          <a:p>
            <a:pPr lvl="0" algn="ctr"/>
            <a:r>
              <a:rPr lang="de-DE" sz="2800" kern="100" dirty="0">
                <a:solidFill>
                  <a:srgbClr val="156082"/>
                </a:solidFill>
                <a:effectLst/>
                <a:latin typeface="Aptos" panose="020B0004020202020204" pitchFamily="34" charset="0"/>
                <a:ea typeface="Aptos" panose="020B0004020202020204" pitchFamily="34" charset="0"/>
                <a:cs typeface="Calibri" panose="020F0502020204030204" pitchFamily="34" charset="0"/>
              </a:rPr>
              <a:t>„Ohne ihn kann ich gar nichts machen“</a:t>
            </a:r>
          </a:p>
        </p:txBody>
      </p:sp>
      <p:sp>
        <p:nvSpPr>
          <p:cNvPr id="26" name="Textfeld 25">
            <a:extLst>
              <a:ext uri="{FF2B5EF4-FFF2-40B4-BE49-F238E27FC236}">
                <a16:creationId xmlns:a16="http://schemas.microsoft.com/office/drawing/2014/main" id="{B76CA09E-3A9E-6331-CD60-2DC2B12B9F2D}"/>
              </a:ext>
            </a:extLst>
          </p:cNvPr>
          <p:cNvSpPr txBox="1"/>
          <p:nvPr/>
        </p:nvSpPr>
        <p:spPr>
          <a:xfrm>
            <a:off x="8628134" y="864116"/>
            <a:ext cx="2786062" cy="369332"/>
          </a:xfrm>
          <a:prstGeom prst="rect">
            <a:avLst/>
          </a:prstGeom>
          <a:solidFill>
            <a:schemeClr val="accent6">
              <a:lumMod val="20000"/>
              <a:lumOff val="80000"/>
              <a:alpha val="69826"/>
            </a:schemeClr>
          </a:solidFill>
        </p:spPr>
        <p:txBody>
          <a:bodyPr wrap="square">
            <a:spAutoFit/>
          </a:bodyPr>
          <a:lstStyle/>
          <a:p>
            <a:pPr lvl="0" algn="ctr"/>
            <a:r>
              <a:rPr lang="de-DE" sz="1800" kern="100" dirty="0">
                <a:solidFill>
                  <a:srgbClr val="156082"/>
                </a:solidFill>
                <a:effectLst/>
                <a:latin typeface="Aptos" panose="020B0004020202020204" pitchFamily="34" charset="0"/>
                <a:ea typeface="Aptos" panose="020B0004020202020204" pitchFamily="34" charset="0"/>
                <a:cs typeface="Times New Roman" panose="02020603050405020304" pitchFamily="18" charset="0"/>
              </a:rPr>
              <a:t>„Geld ist nur Altpapier“</a:t>
            </a:r>
          </a:p>
        </p:txBody>
      </p:sp>
      <p:sp>
        <p:nvSpPr>
          <p:cNvPr id="4" name="Textfeld 3">
            <a:extLst>
              <a:ext uri="{FF2B5EF4-FFF2-40B4-BE49-F238E27FC236}">
                <a16:creationId xmlns:a16="http://schemas.microsoft.com/office/drawing/2014/main" id="{16441E2B-0830-76FC-24AA-EC7D3FBCB42F}"/>
              </a:ext>
            </a:extLst>
          </p:cNvPr>
          <p:cNvSpPr txBox="1"/>
          <p:nvPr/>
        </p:nvSpPr>
        <p:spPr>
          <a:xfrm>
            <a:off x="550068" y="506610"/>
            <a:ext cx="7293769" cy="954107"/>
          </a:xfrm>
          <a:prstGeom prst="rect">
            <a:avLst/>
          </a:prstGeom>
          <a:solidFill>
            <a:schemeClr val="tx2">
              <a:lumMod val="10000"/>
              <a:lumOff val="90000"/>
              <a:alpha val="69683"/>
            </a:schemeClr>
          </a:solidFill>
        </p:spPr>
        <p:txBody>
          <a:bodyPr wrap="square">
            <a:spAutoFit/>
          </a:bodyPr>
          <a:lstStyle/>
          <a:p>
            <a:pPr lvl="0" algn="ctr"/>
            <a:r>
              <a:rPr lang="de-DE" sz="2800" b="1" kern="100" dirty="0">
                <a:solidFill>
                  <a:srgbClr val="156082"/>
                </a:solidFill>
                <a:effectLst/>
                <a:latin typeface="Aptos" panose="020B0004020202020204" pitchFamily="34" charset="0"/>
                <a:ea typeface="Aptos" panose="020B0004020202020204" pitchFamily="34" charset="0"/>
                <a:cs typeface="Calibri" panose="020F0502020204030204" pitchFamily="34" charset="0"/>
              </a:rPr>
              <a:t>„</a:t>
            </a:r>
            <a:r>
              <a:rPr lang="de-DE" sz="2800" kern="100" dirty="0">
                <a:solidFill>
                  <a:srgbClr val="156082"/>
                </a:solidFill>
                <a:effectLst/>
                <a:latin typeface="Aptos" panose="020B0004020202020204" pitchFamily="34" charset="0"/>
                <a:ea typeface="Aptos" panose="020B0004020202020204" pitchFamily="34" charset="0"/>
                <a:cs typeface="Calibri" panose="020F0502020204030204" pitchFamily="34" charset="0"/>
              </a:rPr>
              <a:t>Alle Menschen werden als Originale geboren, aber viele sterben als Fotokopien.</a:t>
            </a:r>
            <a:r>
              <a:rPr lang="de-DE" sz="2800" b="1" kern="100" dirty="0">
                <a:solidFill>
                  <a:srgbClr val="156082"/>
                </a:solidFill>
                <a:effectLst/>
                <a:latin typeface="Aptos" panose="020B0004020202020204" pitchFamily="34" charset="0"/>
                <a:ea typeface="Aptos" panose="020B0004020202020204" pitchFamily="34" charset="0"/>
                <a:cs typeface="Calibri" panose="020F0502020204030204" pitchFamily="34" charset="0"/>
              </a:rPr>
              <a:t>“</a:t>
            </a:r>
          </a:p>
        </p:txBody>
      </p:sp>
    </p:spTree>
    <p:extLst>
      <p:ext uri="{BB962C8B-B14F-4D97-AF65-F5344CB8AC3E}">
        <p14:creationId xmlns:p14="http://schemas.microsoft.com/office/powerpoint/2010/main" val="245224477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DF57C3C0-ED4E-8A6B-8FB0-7A953BDB60A5}"/>
              </a:ext>
            </a:extLst>
          </p:cNvPr>
          <p:cNvSpPr>
            <a:spLocks noGrp="1"/>
          </p:cNvSpPr>
          <p:nvPr>
            <p:ph idx="1"/>
          </p:nvPr>
        </p:nvSpPr>
        <p:spPr>
          <a:xfrm>
            <a:off x="566737" y="1709529"/>
            <a:ext cx="11058526" cy="4836765"/>
          </a:xfrm>
        </p:spPr>
        <p:txBody>
          <a:bodyPr/>
          <a:lstStyle/>
          <a:p>
            <a:pPr>
              <a:lnSpc>
                <a:spcPct val="100000"/>
              </a:lnSpc>
              <a:spcBef>
                <a:spcPts val="2000"/>
              </a:spcBef>
            </a:pPr>
            <a:r>
              <a:rPr lang="de-DE" sz="2200" b="1" kern="100" dirty="0">
                <a:latin typeface="Aptos" panose="020B0004020202020204" pitchFamily="34" charset="0"/>
                <a:ea typeface="Aptos" panose="020B0004020202020204" pitchFamily="34" charset="0"/>
                <a:cs typeface="Times New Roman (Textkörper CS)"/>
              </a:rPr>
              <a:t>Was meinst Du: Welcher Satz passt am besten zu Carlo </a:t>
            </a:r>
            <a:r>
              <a:rPr lang="de-DE" sz="2200" b="1" kern="100" dirty="0" err="1">
                <a:latin typeface="Aptos" panose="020B0004020202020204" pitchFamily="34" charset="0"/>
                <a:ea typeface="Aptos" panose="020B0004020202020204" pitchFamily="34" charset="0"/>
                <a:cs typeface="Times New Roman (Textkörper CS)"/>
              </a:rPr>
              <a:t>Acutis</a:t>
            </a:r>
            <a:r>
              <a:rPr lang="de-DE" sz="2200" b="1" kern="100" dirty="0">
                <a:latin typeface="Aptos" panose="020B0004020202020204" pitchFamily="34" charset="0"/>
                <a:ea typeface="Aptos" panose="020B0004020202020204" pitchFamily="34" charset="0"/>
                <a:cs typeface="Times New Roman (Textkörper CS)"/>
              </a:rPr>
              <a:t>? </a:t>
            </a:r>
            <a:br>
              <a:rPr lang="de-DE" sz="2200" b="1" kern="100" dirty="0">
                <a:latin typeface="Arial" panose="020B0604020202020204" pitchFamily="34" charset="0"/>
                <a:ea typeface="Aptos" panose="020B0004020202020204" pitchFamily="34" charset="0"/>
                <a:cs typeface="Times New Roman (Textkörper CS)"/>
              </a:rPr>
            </a:br>
            <a:r>
              <a:rPr lang="de-DE" sz="2200" kern="100" dirty="0">
                <a:latin typeface="Aptos" panose="020B0004020202020204" pitchFamily="34" charset="0"/>
                <a:ea typeface="Aptos" panose="020B0004020202020204" pitchFamily="34" charset="0"/>
                <a:cs typeface="Times New Roman (Textkörper CS)"/>
              </a:rPr>
              <a:t>Du kannst eines der Zitate auswählen oder einen eigenen Satz formulieren. </a:t>
            </a:r>
            <a:endParaRPr lang="de-DE" sz="2200" kern="100" dirty="0">
              <a:latin typeface="Arial" panose="020B0604020202020204" pitchFamily="34" charset="0"/>
              <a:ea typeface="Aptos" panose="020B0004020202020204" pitchFamily="34" charset="0"/>
              <a:cs typeface="Times New Roman (Textkörper CS)"/>
            </a:endParaRPr>
          </a:p>
          <a:p>
            <a:pPr marL="114300" indent="-342900">
              <a:lnSpc>
                <a:spcPct val="100000"/>
              </a:lnSpc>
              <a:spcBef>
                <a:spcPts val="2000"/>
              </a:spcBef>
              <a:buFont typeface="Arial" panose="020B0604020202020204" pitchFamily="34" charset="0"/>
              <a:buChar char="•"/>
            </a:pPr>
            <a:r>
              <a:rPr lang="de-DE" sz="2200" kern="100" dirty="0">
                <a:latin typeface="Aptos" panose="020B0004020202020204" pitchFamily="34" charset="0"/>
                <a:ea typeface="Aptos" panose="020B0004020202020204" pitchFamily="34" charset="0"/>
                <a:cs typeface="Times New Roman (Textkörper CS)"/>
              </a:rPr>
              <a:t>Welchen wichtigen Satz würdest Du verwenden, wenn Du </a:t>
            </a:r>
            <a:br>
              <a:rPr lang="de-DE" sz="2200" kern="100" dirty="0">
                <a:latin typeface="Aptos" panose="020B0004020202020204" pitchFamily="34" charset="0"/>
                <a:ea typeface="Aptos" panose="020B0004020202020204" pitchFamily="34" charset="0"/>
                <a:cs typeface="Times New Roman (Textkörper CS)"/>
              </a:rPr>
            </a:br>
            <a:r>
              <a:rPr lang="de-DE" sz="2200" kern="100" dirty="0">
                <a:latin typeface="Aptos" panose="020B0004020202020204" pitchFamily="34" charset="0"/>
                <a:ea typeface="Aptos" panose="020B0004020202020204" pitchFamily="34" charset="0"/>
                <a:cs typeface="Times New Roman (Textkörper CS)"/>
              </a:rPr>
              <a:t>   ein Motiv für einen Hoodie gestalten würdest? </a:t>
            </a:r>
            <a:endParaRPr lang="de-DE" sz="2200" kern="100" dirty="0">
              <a:latin typeface="Arial" panose="020B0604020202020204" pitchFamily="34" charset="0"/>
              <a:ea typeface="Aptos" panose="020B0004020202020204" pitchFamily="34" charset="0"/>
              <a:cs typeface="Times New Roman (Textkörper CS)"/>
            </a:endParaRPr>
          </a:p>
          <a:p>
            <a:pPr marL="114300" indent="-342900">
              <a:lnSpc>
                <a:spcPct val="100000"/>
              </a:lnSpc>
              <a:spcBef>
                <a:spcPts val="2000"/>
              </a:spcBef>
              <a:buFont typeface="Arial" panose="020B0604020202020204" pitchFamily="34" charset="0"/>
              <a:buChar char="•"/>
            </a:pPr>
            <a:r>
              <a:rPr lang="de-DE" sz="2200" b="1" kern="100" dirty="0">
                <a:latin typeface="Aptos" panose="020B0004020202020204" pitchFamily="34" charset="0"/>
                <a:ea typeface="Aptos" panose="020B0004020202020204" pitchFamily="34" charset="0"/>
                <a:cs typeface="Times New Roman (Textkörper CS)"/>
              </a:rPr>
              <a:t>Wie würdest Du ein Logo für den Heiligen Carlo </a:t>
            </a:r>
            <a:r>
              <a:rPr lang="de-DE" sz="2200" b="1" kern="100" dirty="0" err="1">
                <a:latin typeface="Aptos" panose="020B0004020202020204" pitchFamily="34" charset="0"/>
                <a:ea typeface="Aptos" panose="020B0004020202020204" pitchFamily="34" charset="0"/>
                <a:cs typeface="Times New Roman (Textkörper CS)"/>
              </a:rPr>
              <a:t>Acutis</a:t>
            </a:r>
            <a:r>
              <a:rPr lang="de-DE" sz="2200" b="1" kern="100" dirty="0">
                <a:latin typeface="Aptos" panose="020B0004020202020204" pitchFamily="34" charset="0"/>
                <a:ea typeface="Aptos" panose="020B0004020202020204" pitchFamily="34" charset="0"/>
                <a:cs typeface="Times New Roman (Textkörper CS)"/>
              </a:rPr>
              <a:t> gestalten?</a:t>
            </a:r>
            <a:endParaRPr lang="de-DE" sz="2200" kern="100" dirty="0">
              <a:latin typeface="Arial" panose="020B0604020202020204" pitchFamily="34" charset="0"/>
              <a:ea typeface="Aptos" panose="020B0004020202020204" pitchFamily="34" charset="0"/>
              <a:cs typeface="Times New Roman (Textkörper CS)"/>
            </a:endParaRPr>
          </a:p>
          <a:p>
            <a:pPr marL="114300" indent="-342900">
              <a:lnSpc>
                <a:spcPct val="100000"/>
              </a:lnSpc>
              <a:spcBef>
                <a:spcPts val="2000"/>
              </a:spcBef>
              <a:buFont typeface="Arial" panose="020B0604020202020204" pitchFamily="34" charset="0"/>
              <a:buChar char="•"/>
            </a:pPr>
            <a:r>
              <a:rPr lang="de-DE" sz="2200" b="1" kern="100" dirty="0">
                <a:latin typeface="Aptos" panose="020B0004020202020204" pitchFamily="34" charset="0"/>
                <a:ea typeface="Aptos" panose="020B0004020202020204" pitchFamily="34" charset="0"/>
                <a:cs typeface="Times New Roman (Textkörper CS)"/>
              </a:rPr>
              <a:t>Entwerfe mit Satz und Logo einen Hoodie-Aufdruck!</a:t>
            </a:r>
            <a:endParaRPr lang="de-DE" sz="2200" kern="100" dirty="0">
              <a:latin typeface="Arial" panose="020B0604020202020204" pitchFamily="34" charset="0"/>
              <a:ea typeface="Aptos" panose="020B0004020202020204" pitchFamily="34" charset="0"/>
              <a:cs typeface="Times New Roman (Textkörper CS)"/>
            </a:endParaRPr>
          </a:p>
          <a:p>
            <a:pPr marL="114300" indent="-342900">
              <a:lnSpc>
                <a:spcPct val="100000"/>
              </a:lnSpc>
              <a:spcBef>
                <a:spcPts val="2000"/>
              </a:spcBef>
              <a:buFont typeface="Arial" panose="020B0604020202020204" pitchFamily="34" charset="0"/>
              <a:buChar char="•"/>
            </a:pPr>
            <a:r>
              <a:rPr lang="de-DE" sz="2200" kern="100" dirty="0">
                <a:latin typeface="Aptos" panose="020B0004020202020204" pitchFamily="34" charset="0"/>
                <a:ea typeface="Aptos" panose="020B0004020202020204" pitchFamily="34" charset="0"/>
                <a:cs typeface="Times New Roman (Textkörper CS)"/>
              </a:rPr>
              <a:t>Könntest Du Dir vorstellen, so einen Pulli anzuziehen? </a:t>
            </a:r>
            <a:endParaRPr lang="de-DE" sz="2200" kern="100" dirty="0">
              <a:latin typeface="Arial" panose="020B0604020202020204" pitchFamily="34" charset="0"/>
              <a:ea typeface="Aptos" panose="020B0004020202020204" pitchFamily="34" charset="0"/>
              <a:cs typeface="Times New Roman (Textkörper CS)"/>
            </a:endParaRPr>
          </a:p>
          <a:p>
            <a:pPr>
              <a:lnSpc>
                <a:spcPct val="100000"/>
              </a:lnSpc>
              <a:spcBef>
                <a:spcPts val="2000"/>
              </a:spcBef>
            </a:pPr>
            <a:r>
              <a:rPr lang="de-DE" sz="2200" b="1" kern="100" dirty="0">
                <a:latin typeface="Aptos" panose="020B0004020202020204" pitchFamily="34" charset="0"/>
                <a:ea typeface="Aptos" panose="020B0004020202020204" pitchFamily="34" charset="0"/>
                <a:cs typeface="Times New Roman (Textkörper CS)"/>
              </a:rPr>
              <a:t>Präsentiere und erkläre die Auswahl des Satzes, deine Logo-Gestaltung </a:t>
            </a:r>
            <a:br>
              <a:rPr lang="de-DE" sz="2200" b="1" kern="100" dirty="0">
                <a:latin typeface="Aptos" panose="020B0004020202020204" pitchFamily="34" charset="0"/>
                <a:ea typeface="Aptos" panose="020B0004020202020204" pitchFamily="34" charset="0"/>
                <a:cs typeface="Times New Roman (Textkörper CS)"/>
              </a:rPr>
            </a:br>
            <a:r>
              <a:rPr lang="de-DE" sz="2200" b="1" kern="100" dirty="0">
                <a:latin typeface="Aptos" panose="020B0004020202020204" pitchFamily="34" charset="0"/>
                <a:ea typeface="Aptos" panose="020B0004020202020204" pitchFamily="34" charset="0"/>
                <a:cs typeface="Times New Roman (Textkörper CS)"/>
              </a:rPr>
              <a:t>und begründe, weshalb Du diesen Hoodie (nicht) anziehen würdest. </a:t>
            </a:r>
            <a:endParaRPr lang="de-DE" sz="2200" kern="100" dirty="0">
              <a:latin typeface="Arial" panose="020B0604020202020204" pitchFamily="34" charset="0"/>
              <a:ea typeface="Aptos" panose="020B0004020202020204" pitchFamily="34" charset="0"/>
              <a:cs typeface="Times New Roman (Textkörper CS)"/>
            </a:endParaRPr>
          </a:p>
        </p:txBody>
      </p:sp>
      <p:sp>
        <p:nvSpPr>
          <p:cNvPr id="3" name="Titel 1">
            <a:extLst>
              <a:ext uri="{FF2B5EF4-FFF2-40B4-BE49-F238E27FC236}">
                <a16:creationId xmlns:a16="http://schemas.microsoft.com/office/drawing/2014/main" id="{1E002D87-C0C8-D93A-6162-179E267B4265}"/>
              </a:ext>
            </a:extLst>
          </p:cNvPr>
          <p:cNvSpPr txBox="1">
            <a:spLocks/>
          </p:cNvSpPr>
          <p:nvPr/>
        </p:nvSpPr>
        <p:spPr>
          <a:xfrm>
            <a:off x="566737" y="664129"/>
            <a:ext cx="105156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e-DE" dirty="0"/>
              <a:t>Der eine wichtige Satz</a:t>
            </a:r>
          </a:p>
        </p:txBody>
      </p:sp>
      <p:sp>
        <p:nvSpPr>
          <p:cNvPr id="5" name="Textfeld 4">
            <a:extLst>
              <a:ext uri="{FF2B5EF4-FFF2-40B4-BE49-F238E27FC236}">
                <a16:creationId xmlns:a16="http://schemas.microsoft.com/office/drawing/2014/main" id="{044BF1EF-FA76-3E1F-85FF-E1A8D0D69414}"/>
              </a:ext>
            </a:extLst>
          </p:cNvPr>
          <p:cNvSpPr txBox="1"/>
          <p:nvPr/>
        </p:nvSpPr>
        <p:spPr>
          <a:xfrm>
            <a:off x="11306286" y="236996"/>
            <a:ext cx="646331" cy="400110"/>
          </a:xfrm>
          <a:prstGeom prst="rect">
            <a:avLst/>
          </a:prstGeom>
          <a:noFill/>
        </p:spPr>
        <p:txBody>
          <a:bodyPr wrap="none" rtlCol="0">
            <a:spAutoFit/>
          </a:bodyPr>
          <a:lstStyle/>
          <a:p>
            <a:r>
              <a:rPr lang="de-DE" sz="2000" dirty="0">
                <a:latin typeface="72 Monospace" panose="020B0509030603020204" pitchFamily="49" charset="0"/>
                <a:cs typeface="72 Monospace" panose="020B0509030603020204" pitchFamily="49" charset="0"/>
              </a:rPr>
              <a:t>M13</a:t>
            </a:r>
          </a:p>
        </p:txBody>
      </p:sp>
    </p:spTree>
    <p:extLst>
      <p:ext uri="{BB962C8B-B14F-4D97-AF65-F5344CB8AC3E}">
        <p14:creationId xmlns:p14="http://schemas.microsoft.com/office/powerpoint/2010/main" val="273627205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pattFill prst="pct90">
          <a:fgClr>
            <a:srgbClr val="92D050"/>
          </a:fgClr>
          <a:bgClr>
            <a:schemeClr val="bg1"/>
          </a:bgClr>
        </a:patt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B938F6E-363D-06C0-E325-F2C67810D249}"/>
              </a:ext>
            </a:extLst>
          </p:cNvPr>
          <p:cNvSpPr txBox="1">
            <a:spLocks/>
          </p:cNvSpPr>
          <p:nvPr/>
        </p:nvSpPr>
        <p:spPr>
          <a:xfrm>
            <a:off x="566738" y="5122863"/>
            <a:ext cx="105156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e-DE" dirty="0"/>
              <a:t>Schritt 3</a:t>
            </a:r>
          </a:p>
        </p:txBody>
      </p:sp>
    </p:spTree>
    <p:extLst>
      <p:ext uri="{BB962C8B-B14F-4D97-AF65-F5344CB8AC3E}">
        <p14:creationId xmlns:p14="http://schemas.microsoft.com/office/powerpoint/2010/main" val="45133618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CE177B-E233-D920-19FB-428CEC7C983B}"/>
            </a:ext>
          </a:extLst>
        </p:cNvPr>
        <p:cNvGrpSpPr/>
        <p:nvPr/>
      </p:nvGrpSpPr>
      <p:grpSpPr>
        <a:xfrm>
          <a:off x="0" y="0"/>
          <a:ext cx="0" cy="0"/>
          <a:chOff x="0" y="0"/>
          <a:chExt cx="0" cy="0"/>
        </a:xfrm>
      </p:grpSpPr>
      <p:sp>
        <p:nvSpPr>
          <p:cNvPr id="2" name="Inhaltsplatzhalter 1">
            <a:extLst>
              <a:ext uri="{FF2B5EF4-FFF2-40B4-BE49-F238E27FC236}">
                <a16:creationId xmlns:a16="http://schemas.microsoft.com/office/drawing/2014/main" id="{28DFD299-1206-C0ED-EBC8-D62BECDD6D11}"/>
              </a:ext>
            </a:extLst>
          </p:cNvPr>
          <p:cNvSpPr>
            <a:spLocks noGrp="1"/>
          </p:cNvSpPr>
          <p:nvPr>
            <p:ph idx="1"/>
          </p:nvPr>
        </p:nvSpPr>
        <p:spPr>
          <a:xfrm>
            <a:off x="566737" y="1507434"/>
            <a:ext cx="11058526" cy="4715566"/>
          </a:xfrm>
        </p:spPr>
        <p:txBody>
          <a:bodyPr/>
          <a:lstStyle/>
          <a:p>
            <a:pPr>
              <a:lnSpc>
                <a:spcPct val="100000"/>
              </a:lnSpc>
            </a:pPr>
            <a:br>
              <a:rPr lang="de-DE" sz="2400" kern="100" dirty="0">
                <a:latin typeface="Aptos" panose="020B0004020202020204" pitchFamily="34" charset="0"/>
                <a:ea typeface="Aptos" panose="020B0004020202020204" pitchFamily="34" charset="0"/>
                <a:cs typeface="Times New Roman (Textkörper CS)"/>
              </a:rPr>
            </a:br>
            <a:r>
              <a:rPr lang="de-DE" sz="2400" kern="100" dirty="0">
                <a:latin typeface="Aptos" panose="020B0004020202020204" pitchFamily="34" charset="0"/>
                <a:ea typeface="Aptos" panose="020B0004020202020204" pitchFamily="34" charset="0"/>
                <a:cs typeface="Times New Roman (Textkörper CS)"/>
              </a:rPr>
              <a:t>Welche Accounts findet ihr richtig gut? </a:t>
            </a:r>
          </a:p>
          <a:p>
            <a:pPr>
              <a:lnSpc>
                <a:spcPct val="100000"/>
              </a:lnSpc>
            </a:pPr>
            <a:r>
              <a:rPr lang="de-DE" sz="2400" kern="100" dirty="0">
                <a:latin typeface="Aptos" panose="020B0004020202020204" pitchFamily="34" charset="0"/>
                <a:ea typeface="Aptos" panose="020B0004020202020204" pitchFamily="34" charset="0"/>
                <a:cs typeface="Times New Roman (Textkörper CS)"/>
              </a:rPr>
              <a:t>Auf welchen Plattformen folgt ihr welchen Personen: </a:t>
            </a:r>
            <a:br>
              <a:rPr lang="de-DE" sz="2400" kern="100" dirty="0">
                <a:latin typeface="Aptos" panose="020B0004020202020204" pitchFamily="34" charset="0"/>
                <a:ea typeface="Aptos" panose="020B0004020202020204" pitchFamily="34" charset="0"/>
                <a:cs typeface="Times New Roman (Textkörper CS)"/>
              </a:rPr>
            </a:br>
            <a:r>
              <a:rPr lang="de-DE" sz="2400" kern="100" dirty="0">
                <a:latin typeface="Aptos" panose="020B0004020202020204" pitchFamily="34" charset="0"/>
                <a:ea typeface="Aptos" panose="020B0004020202020204" pitchFamily="34" charset="0"/>
                <a:cs typeface="Times New Roman (Textkörper CS)"/>
              </a:rPr>
              <a:t>Welche Inhalte sind da spannend, was macht die Personen für Dich interessant: </a:t>
            </a:r>
            <a:br>
              <a:rPr lang="de-DE" sz="2400" kern="100" dirty="0">
                <a:latin typeface="Aptos" panose="020B0004020202020204" pitchFamily="34" charset="0"/>
                <a:ea typeface="Aptos" panose="020B0004020202020204" pitchFamily="34" charset="0"/>
                <a:cs typeface="Times New Roman (Textkörper CS)"/>
              </a:rPr>
            </a:br>
            <a:r>
              <a:rPr lang="de-DE" sz="2400" kern="100" dirty="0">
                <a:latin typeface="Aptos" panose="020B0004020202020204" pitchFamily="34" charset="0"/>
                <a:ea typeface="Aptos" panose="020B0004020202020204" pitchFamily="34" charset="0"/>
                <a:cs typeface="Times New Roman (Textkörper CS)"/>
              </a:rPr>
              <a:t>Was zeigen die Dir vom Leben, von der Welt, was Du sonst nicht sehen würdest. </a:t>
            </a:r>
          </a:p>
          <a:p>
            <a:pPr>
              <a:lnSpc>
                <a:spcPct val="100000"/>
              </a:lnSpc>
            </a:pPr>
            <a:r>
              <a:rPr lang="de-DE" sz="2400" kern="100" dirty="0">
                <a:latin typeface="Aptos" panose="020B0004020202020204" pitchFamily="34" charset="0"/>
                <a:ea typeface="Aptos" panose="020B0004020202020204" pitchFamily="34" charset="0"/>
                <a:cs typeface="Times New Roman (Textkörper CS)"/>
              </a:rPr>
              <a:t>Was bringt Dir das? </a:t>
            </a:r>
            <a:br>
              <a:rPr lang="de-DE" sz="2400" kern="100" dirty="0">
                <a:latin typeface="Aptos" panose="020B0004020202020204" pitchFamily="34" charset="0"/>
                <a:ea typeface="Aptos" panose="020B0004020202020204" pitchFamily="34" charset="0"/>
                <a:cs typeface="Times New Roman (Textkörper CS)"/>
              </a:rPr>
            </a:br>
            <a:r>
              <a:rPr lang="de-DE" sz="2400" kern="100" dirty="0">
                <a:latin typeface="Aptos" panose="020B0004020202020204" pitchFamily="34" charset="0"/>
                <a:ea typeface="Aptos" panose="020B0004020202020204" pitchFamily="34" charset="0"/>
                <a:cs typeface="Times New Roman (Textkörper CS)"/>
              </a:rPr>
              <a:t>Was ist das Positive, das Coole. </a:t>
            </a:r>
          </a:p>
          <a:p>
            <a:pPr>
              <a:lnSpc>
                <a:spcPct val="100000"/>
              </a:lnSpc>
            </a:pPr>
            <a:r>
              <a:rPr lang="de-DE" sz="2400" kern="100" dirty="0">
                <a:latin typeface="Aptos" panose="020B0004020202020204" pitchFamily="34" charset="0"/>
                <a:ea typeface="Aptos" panose="020B0004020202020204" pitchFamily="34" charset="0"/>
                <a:cs typeface="Times New Roman (Textkörper CS)"/>
              </a:rPr>
              <a:t>Und überhaupt: </a:t>
            </a:r>
            <a:br>
              <a:rPr lang="de-DE" sz="2400" kern="100" dirty="0">
                <a:latin typeface="Aptos" panose="020B0004020202020204" pitchFamily="34" charset="0"/>
                <a:ea typeface="Aptos" panose="020B0004020202020204" pitchFamily="34" charset="0"/>
                <a:cs typeface="Times New Roman (Textkörper CS)"/>
              </a:rPr>
            </a:br>
            <a:r>
              <a:rPr lang="de-DE" sz="2400" kern="100" dirty="0">
                <a:latin typeface="Aptos" panose="020B0004020202020204" pitchFamily="34" charset="0"/>
                <a:ea typeface="Aptos" panose="020B0004020202020204" pitchFamily="34" charset="0"/>
                <a:cs typeface="Times New Roman (Textkörper CS)"/>
              </a:rPr>
              <a:t>Was findest Du toll am Internet und an </a:t>
            </a:r>
            <a:r>
              <a:rPr lang="de-DE" sz="2400" kern="100" dirty="0" err="1">
                <a:latin typeface="Aptos" panose="020B0004020202020204" pitchFamily="34" charset="0"/>
                <a:ea typeface="Aptos" panose="020B0004020202020204" pitchFamily="34" charset="0"/>
                <a:cs typeface="Times New Roman (Textkörper CS)"/>
              </a:rPr>
              <a:t>Social</a:t>
            </a:r>
            <a:r>
              <a:rPr lang="de-DE" sz="2400" kern="100" dirty="0">
                <a:latin typeface="Aptos" panose="020B0004020202020204" pitchFamily="34" charset="0"/>
                <a:ea typeface="Aptos" panose="020B0004020202020204" pitchFamily="34" charset="0"/>
                <a:cs typeface="Times New Roman (Textkörper CS)"/>
              </a:rPr>
              <a:t>-Media-Plattformen? </a:t>
            </a:r>
            <a:endParaRPr lang="de-DE" sz="2400" kern="100" dirty="0">
              <a:latin typeface="Arial" panose="020B0604020202020204" pitchFamily="34" charset="0"/>
              <a:ea typeface="Aptos" panose="020B0004020202020204" pitchFamily="34" charset="0"/>
              <a:cs typeface="Times New Roman (Textkörper CS)"/>
            </a:endParaRPr>
          </a:p>
        </p:txBody>
      </p:sp>
      <p:sp>
        <p:nvSpPr>
          <p:cNvPr id="3" name="Textfeld 2">
            <a:extLst>
              <a:ext uri="{FF2B5EF4-FFF2-40B4-BE49-F238E27FC236}">
                <a16:creationId xmlns:a16="http://schemas.microsoft.com/office/drawing/2014/main" id="{DC2E971F-82E1-CD32-9E5B-A87B6086B24D}"/>
              </a:ext>
            </a:extLst>
          </p:cNvPr>
          <p:cNvSpPr txBox="1"/>
          <p:nvPr/>
        </p:nvSpPr>
        <p:spPr>
          <a:xfrm>
            <a:off x="11306286" y="236996"/>
            <a:ext cx="646331" cy="400110"/>
          </a:xfrm>
          <a:prstGeom prst="rect">
            <a:avLst/>
          </a:prstGeom>
          <a:noFill/>
        </p:spPr>
        <p:txBody>
          <a:bodyPr wrap="none" rtlCol="0">
            <a:spAutoFit/>
          </a:bodyPr>
          <a:lstStyle/>
          <a:p>
            <a:r>
              <a:rPr lang="de-DE" sz="2000" dirty="0">
                <a:latin typeface="72 Monospace" panose="020B0509030603020204" pitchFamily="49" charset="0"/>
                <a:cs typeface="72 Monospace" panose="020B0509030603020204" pitchFamily="49" charset="0"/>
              </a:rPr>
              <a:t>M14</a:t>
            </a:r>
          </a:p>
        </p:txBody>
      </p:sp>
      <p:sp>
        <p:nvSpPr>
          <p:cNvPr id="5" name="Titel 1">
            <a:extLst>
              <a:ext uri="{FF2B5EF4-FFF2-40B4-BE49-F238E27FC236}">
                <a16:creationId xmlns:a16="http://schemas.microsoft.com/office/drawing/2014/main" id="{7E164881-37FD-54C1-8A9B-A739C85966A9}"/>
              </a:ext>
            </a:extLst>
          </p:cNvPr>
          <p:cNvSpPr txBox="1">
            <a:spLocks/>
          </p:cNvSpPr>
          <p:nvPr/>
        </p:nvSpPr>
        <p:spPr>
          <a:xfrm>
            <a:off x="566737" y="664129"/>
            <a:ext cx="105156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e-DE" dirty="0"/>
              <a:t>Meine Erfahrung in </a:t>
            </a:r>
            <a:r>
              <a:rPr lang="de-DE" dirty="0" err="1"/>
              <a:t>Social</a:t>
            </a:r>
            <a:r>
              <a:rPr lang="de-DE" dirty="0"/>
              <a:t> Media 1</a:t>
            </a:r>
          </a:p>
        </p:txBody>
      </p:sp>
    </p:spTree>
    <p:extLst>
      <p:ext uri="{BB962C8B-B14F-4D97-AF65-F5344CB8AC3E}">
        <p14:creationId xmlns:p14="http://schemas.microsoft.com/office/powerpoint/2010/main" val="408549976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feld 4">
            <a:extLst>
              <a:ext uri="{FF2B5EF4-FFF2-40B4-BE49-F238E27FC236}">
                <a16:creationId xmlns:a16="http://schemas.microsoft.com/office/drawing/2014/main" id="{C83EFB72-4ED8-91A1-2A73-E600F3CCAE56}"/>
              </a:ext>
            </a:extLst>
          </p:cNvPr>
          <p:cNvSpPr txBox="1"/>
          <p:nvPr/>
        </p:nvSpPr>
        <p:spPr>
          <a:xfrm>
            <a:off x="1215614" y="1993899"/>
            <a:ext cx="10138186" cy="3255434"/>
          </a:xfrm>
          <a:custGeom>
            <a:avLst/>
            <a:gdLst>
              <a:gd name="connsiteX0" fmla="*/ 0 w 10138186"/>
              <a:gd name="connsiteY0" fmla="*/ 0 h 3255434"/>
              <a:gd name="connsiteX1" fmla="*/ 10138186 w 10138186"/>
              <a:gd name="connsiteY1" fmla="*/ 0 h 3255434"/>
              <a:gd name="connsiteX2" fmla="*/ 10138186 w 10138186"/>
              <a:gd name="connsiteY2" fmla="*/ 3255434 h 3255434"/>
              <a:gd name="connsiteX3" fmla="*/ 0 w 10138186"/>
              <a:gd name="connsiteY3" fmla="*/ 3255434 h 3255434"/>
              <a:gd name="connsiteX4" fmla="*/ 0 w 10138186"/>
              <a:gd name="connsiteY4" fmla="*/ 0 h 32554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38186" h="3255434" fill="none" extrusionOk="0">
                <a:moveTo>
                  <a:pt x="0" y="0"/>
                </a:moveTo>
                <a:cubicBezTo>
                  <a:pt x="3135975" y="-49533"/>
                  <a:pt x="6804455" y="-14809"/>
                  <a:pt x="10138186" y="0"/>
                </a:cubicBezTo>
                <a:cubicBezTo>
                  <a:pt x="10225825" y="551443"/>
                  <a:pt x="10065507" y="2265134"/>
                  <a:pt x="10138186" y="3255434"/>
                </a:cubicBezTo>
                <a:cubicBezTo>
                  <a:pt x="5331028" y="3207203"/>
                  <a:pt x="3401173" y="3339889"/>
                  <a:pt x="0" y="3255434"/>
                </a:cubicBezTo>
                <a:cubicBezTo>
                  <a:pt x="-38581" y="2586025"/>
                  <a:pt x="63341" y="343347"/>
                  <a:pt x="0" y="0"/>
                </a:cubicBezTo>
                <a:close/>
              </a:path>
              <a:path w="10138186" h="3255434" stroke="0" extrusionOk="0">
                <a:moveTo>
                  <a:pt x="0" y="0"/>
                </a:moveTo>
                <a:cubicBezTo>
                  <a:pt x="3336309" y="118645"/>
                  <a:pt x="7818034" y="116012"/>
                  <a:pt x="10138186" y="0"/>
                </a:cubicBezTo>
                <a:cubicBezTo>
                  <a:pt x="10005304" y="345470"/>
                  <a:pt x="10223137" y="1746093"/>
                  <a:pt x="10138186" y="3255434"/>
                </a:cubicBezTo>
                <a:cubicBezTo>
                  <a:pt x="5290102" y="3390034"/>
                  <a:pt x="4374182" y="3098238"/>
                  <a:pt x="0" y="3255434"/>
                </a:cubicBezTo>
                <a:cubicBezTo>
                  <a:pt x="-20187" y="2243299"/>
                  <a:pt x="-152480" y="359304"/>
                  <a:pt x="0" y="0"/>
                </a:cubicBezTo>
                <a:close/>
              </a:path>
            </a:pathLst>
          </a:custGeom>
          <a:solidFill>
            <a:schemeClr val="accent6">
              <a:lumMod val="20000"/>
              <a:lumOff val="80000"/>
            </a:schemeClr>
          </a:solidFill>
          <a:ln w="6350" cmpd="sng">
            <a:solidFill>
              <a:schemeClr val="bg1"/>
            </a:solidFill>
            <a:extLst>
              <a:ext uri="{C807C97D-BFC1-408E-A445-0C87EB9F89A2}">
                <ask:lineSketchStyleProps xmlns:ask="http://schemas.microsoft.com/office/drawing/2018/sketchyshapes" sd="1219033472">
                  <a:prstGeom prst="rect">
                    <a:avLst/>
                  </a:prstGeom>
                  <ask:type>
                    <ask:lineSketchCurved/>
                  </ask:type>
                </ask:lineSketchStyleProps>
              </a:ext>
            </a:extLst>
          </a:ln>
          <a:effectLst>
            <a:outerShdw blurRad="50800" dist="38100" dir="2700000" algn="tl" rotWithShape="0">
              <a:prstClr val="black">
                <a:alpha val="40000"/>
              </a:prstClr>
            </a:outerShdw>
          </a:effectLst>
        </p:spPr>
        <p:txBody>
          <a:bodyPr rot="0" spcFirstLastPara="0" vert="horz" wrap="square" lIns="91440" tIns="45720" rIns="91440" bIns="45720" numCol="1" spcCol="0" rtlCol="0" fromWordArt="0" anchor="t" anchorCtr="0" forceAA="0" compatLnSpc="1">
            <a:prstTxWarp prst="textNoShape">
              <a:avLst/>
            </a:prstTxWarp>
            <a:noAutofit/>
          </a:bodyPr>
          <a:lstStyle/>
          <a:p>
            <a:pPr lvl="1" algn="ctr"/>
            <a:br>
              <a:rPr lang="de-DE" sz="2400" kern="100" dirty="0">
                <a:latin typeface="Aptos" panose="020B0004020202020204" pitchFamily="34" charset="0"/>
                <a:ea typeface="Aptos" panose="020B0004020202020204" pitchFamily="34" charset="0"/>
                <a:cs typeface="Times New Roman (Textkörper CS)"/>
              </a:rPr>
            </a:br>
            <a:r>
              <a:rPr lang="de-DE" sz="2400" kern="100" dirty="0">
                <a:effectLst/>
                <a:latin typeface="Aptos" panose="020B0004020202020204" pitchFamily="34" charset="0"/>
                <a:ea typeface="Aptos" panose="020B0004020202020204" pitchFamily="34" charset="0"/>
                <a:cs typeface="Times New Roman (Textkörper CS)"/>
              </a:rPr>
              <a:t>SCHATTENSEITEN</a:t>
            </a:r>
            <a:endParaRPr lang="de-DE" sz="2400" kern="100" dirty="0">
              <a:effectLst/>
              <a:latin typeface="Arial" panose="020B0604020202020204" pitchFamily="34" charset="0"/>
              <a:ea typeface="Aptos" panose="020B0004020202020204" pitchFamily="34" charset="0"/>
              <a:cs typeface="Times New Roman (Textkörper CS)"/>
            </a:endParaRPr>
          </a:p>
          <a:p>
            <a:pPr algn="ctr"/>
            <a:r>
              <a:rPr lang="de-DE" sz="2400" kern="100" dirty="0">
                <a:effectLst/>
                <a:latin typeface="Aptos" panose="020B0004020202020204" pitchFamily="34" charset="0"/>
                <a:ea typeface="Aptos" panose="020B0004020202020204" pitchFamily="34" charset="0"/>
                <a:cs typeface="Times New Roman (Textkörper CS)"/>
              </a:rPr>
              <a:t> </a:t>
            </a:r>
            <a:endParaRPr lang="de-DE" sz="2400" kern="100" dirty="0">
              <a:effectLst/>
              <a:latin typeface="Arial" panose="020B0604020202020204" pitchFamily="34" charset="0"/>
              <a:ea typeface="Aptos" panose="020B0004020202020204" pitchFamily="34" charset="0"/>
              <a:cs typeface="Times New Roman (Textkörper CS)"/>
            </a:endParaRPr>
          </a:p>
          <a:p>
            <a:pPr algn="ctr"/>
            <a:r>
              <a:rPr lang="de-DE" sz="2400" kern="100" dirty="0" err="1">
                <a:effectLst/>
                <a:latin typeface="Aptos" panose="020B0004020202020204" pitchFamily="34" charset="0"/>
                <a:ea typeface="Aptos" panose="020B0004020202020204" pitchFamily="34" charset="0"/>
                <a:cs typeface="Times New Roman (Textkörper CS)"/>
              </a:rPr>
              <a:t>Hate</a:t>
            </a:r>
            <a:r>
              <a:rPr lang="de-DE" sz="2400" kern="100" dirty="0">
                <a:effectLst/>
                <a:latin typeface="Aptos" panose="020B0004020202020204" pitchFamily="34" charset="0"/>
                <a:ea typeface="Aptos" panose="020B0004020202020204" pitchFamily="34" charset="0"/>
                <a:cs typeface="Times New Roman (Textkörper CS)"/>
              </a:rPr>
              <a:t> – Fake News – Cybermobbing – </a:t>
            </a:r>
            <a:r>
              <a:rPr lang="de-DE" sz="2400" kern="100" dirty="0" err="1">
                <a:effectLst/>
                <a:latin typeface="Aptos" panose="020B0004020202020204" pitchFamily="34" charset="0"/>
                <a:ea typeface="Aptos" panose="020B0004020202020204" pitchFamily="34" charset="0"/>
                <a:cs typeface="Times New Roman (Textkörper CS)"/>
              </a:rPr>
              <a:t>Cybergrooming</a:t>
            </a:r>
            <a:r>
              <a:rPr lang="de-DE" sz="2400" kern="100" dirty="0">
                <a:effectLst/>
                <a:latin typeface="Aptos" panose="020B0004020202020204" pitchFamily="34" charset="0"/>
                <a:ea typeface="Aptos" panose="020B0004020202020204" pitchFamily="34" charset="0"/>
                <a:cs typeface="Times New Roman (Textkörper CS)"/>
              </a:rPr>
              <a:t> – Sexting – Gewalt – Verschwörungsmythen – Pornographie – Sexualisierte Gewalt – </a:t>
            </a:r>
            <a:r>
              <a:rPr lang="de-DE" sz="2400" kern="100" dirty="0" err="1">
                <a:effectLst/>
                <a:latin typeface="Aptos" panose="020B0004020202020204" pitchFamily="34" charset="0"/>
                <a:ea typeface="Aptos" panose="020B0004020202020204" pitchFamily="34" charset="0"/>
                <a:cs typeface="Times New Roman (Textkörper CS)"/>
              </a:rPr>
              <a:t>BodyShaming</a:t>
            </a:r>
            <a:endParaRPr lang="de-DE" sz="2400" kern="100" dirty="0">
              <a:effectLst/>
              <a:latin typeface="Arial" panose="020B0604020202020204" pitchFamily="34" charset="0"/>
              <a:ea typeface="Aptos" panose="020B0004020202020204" pitchFamily="34" charset="0"/>
              <a:cs typeface="Times New Roman (Textkörper CS)"/>
            </a:endParaRPr>
          </a:p>
          <a:p>
            <a:pPr algn="ctr"/>
            <a:r>
              <a:rPr lang="de-DE" sz="2400" kern="100" dirty="0">
                <a:effectLst/>
                <a:latin typeface="Aptos" panose="020B0004020202020204" pitchFamily="34" charset="0"/>
                <a:ea typeface="Aptos" panose="020B0004020202020204" pitchFamily="34" charset="0"/>
                <a:cs typeface="Times New Roman (Textkörper CS)"/>
              </a:rPr>
              <a:t> </a:t>
            </a:r>
            <a:endParaRPr lang="de-DE" sz="2400" kern="100" dirty="0">
              <a:effectLst/>
              <a:latin typeface="Arial" panose="020B0604020202020204" pitchFamily="34" charset="0"/>
              <a:ea typeface="Aptos" panose="020B0004020202020204" pitchFamily="34" charset="0"/>
              <a:cs typeface="Times New Roman (Textkörper CS)"/>
            </a:endParaRPr>
          </a:p>
          <a:p>
            <a:pPr algn="ctr"/>
            <a:r>
              <a:rPr lang="de-DE" sz="2800" b="1" kern="100" dirty="0">
                <a:effectLst/>
                <a:latin typeface="Aptos" panose="020B0004020202020204" pitchFamily="34" charset="0"/>
                <a:ea typeface="Aptos" panose="020B0004020202020204" pitchFamily="34" charset="0"/>
                <a:cs typeface="Times New Roman (Textkörper CS)"/>
              </a:rPr>
              <a:t>„Mach Dein Handy nicht zur Waffe“</a:t>
            </a:r>
            <a:endParaRPr lang="de-DE" sz="2800" b="1" kern="100" dirty="0">
              <a:effectLst/>
              <a:latin typeface="Arial" panose="020B0604020202020204" pitchFamily="34" charset="0"/>
              <a:ea typeface="Aptos" panose="020B0004020202020204" pitchFamily="34" charset="0"/>
              <a:cs typeface="Times New Roman (Textkörper CS)"/>
            </a:endParaRPr>
          </a:p>
        </p:txBody>
      </p:sp>
      <p:sp>
        <p:nvSpPr>
          <p:cNvPr id="7" name="Titel 1">
            <a:extLst>
              <a:ext uri="{FF2B5EF4-FFF2-40B4-BE49-F238E27FC236}">
                <a16:creationId xmlns:a16="http://schemas.microsoft.com/office/drawing/2014/main" id="{DC7C05F6-3D08-C42A-EF2D-18EAE7537B92}"/>
              </a:ext>
            </a:extLst>
          </p:cNvPr>
          <p:cNvSpPr txBox="1">
            <a:spLocks/>
          </p:cNvSpPr>
          <p:nvPr/>
        </p:nvSpPr>
        <p:spPr>
          <a:xfrm>
            <a:off x="566737" y="664129"/>
            <a:ext cx="11058526"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e-DE" sz="4000" dirty="0"/>
              <a:t>Meine Erfahrung in </a:t>
            </a:r>
            <a:r>
              <a:rPr lang="de-DE" sz="4000" dirty="0" err="1"/>
              <a:t>Social</a:t>
            </a:r>
            <a:r>
              <a:rPr lang="de-DE" sz="4000" dirty="0"/>
              <a:t> Media 2</a:t>
            </a:r>
          </a:p>
        </p:txBody>
      </p:sp>
      <p:sp>
        <p:nvSpPr>
          <p:cNvPr id="2" name="Textfeld 1">
            <a:extLst>
              <a:ext uri="{FF2B5EF4-FFF2-40B4-BE49-F238E27FC236}">
                <a16:creationId xmlns:a16="http://schemas.microsoft.com/office/drawing/2014/main" id="{11DAA862-C1BF-1355-2979-B192986FDC1C}"/>
              </a:ext>
            </a:extLst>
          </p:cNvPr>
          <p:cNvSpPr txBox="1"/>
          <p:nvPr/>
        </p:nvSpPr>
        <p:spPr>
          <a:xfrm>
            <a:off x="11306286" y="236996"/>
            <a:ext cx="646331" cy="400110"/>
          </a:xfrm>
          <a:prstGeom prst="rect">
            <a:avLst/>
          </a:prstGeom>
          <a:noFill/>
        </p:spPr>
        <p:txBody>
          <a:bodyPr wrap="none" rtlCol="0">
            <a:spAutoFit/>
          </a:bodyPr>
          <a:lstStyle/>
          <a:p>
            <a:r>
              <a:rPr lang="de-DE" sz="2000" dirty="0">
                <a:latin typeface="72 Monospace" panose="020B0509030603020204" pitchFamily="49" charset="0"/>
                <a:cs typeface="72 Monospace" panose="020B0509030603020204" pitchFamily="49" charset="0"/>
              </a:rPr>
              <a:t>M14</a:t>
            </a:r>
          </a:p>
        </p:txBody>
      </p:sp>
    </p:spTree>
    <p:extLst>
      <p:ext uri="{BB962C8B-B14F-4D97-AF65-F5344CB8AC3E}">
        <p14:creationId xmlns:p14="http://schemas.microsoft.com/office/powerpoint/2010/main" val="7535310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descr="Ein Bild, das Menschliches Gesicht, Person, Kleidung, Wand enthält.&#10;&#10;Automatisch generierte Beschreibung">
            <a:extLst>
              <a:ext uri="{FF2B5EF4-FFF2-40B4-BE49-F238E27FC236}">
                <a16:creationId xmlns:a16="http://schemas.microsoft.com/office/drawing/2014/main" id="{48281C0A-7024-96AA-01F0-8C48A5F2BB39}"/>
              </a:ext>
            </a:extLst>
          </p:cNvPr>
          <p:cNvPicPr>
            <a:picLocks noChangeAspect="1"/>
          </p:cNvPicPr>
          <p:nvPr/>
        </p:nvPicPr>
        <p:blipFill>
          <a:blip r:embed="rId3" cstate="screen">
            <a:extLst>
              <a:ext uri="{BEBA8EAE-BF5A-486C-A8C5-ECC9F3942E4B}">
                <a14:imgProps xmlns:a14="http://schemas.microsoft.com/office/drawing/2010/main">
                  <a14:imgLayer r:embed="rId4">
                    <a14:imgEffect>
                      <a14:sharpenSoften amount="10000"/>
                    </a14:imgEffect>
                    <a14:imgEffect>
                      <a14:brightnessContrast bright="29000"/>
                    </a14:imgEffect>
                  </a14:imgLayer>
                </a14:imgProps>
              </a:ext>
              <a:ext uri="{28A0092B-C50C-407E-A947-70E740481C1C}">
                <a14:useLocalDpi xmlns:a14="http://schemas.microsoft.com/office/drawing/2010/main"/>
              </a:ext>
            </a:extLst>
          </a:blip>
          <a:srcRect r="-2" b="-2"/>
          <a:stretch/>
        </p:blipFill>
        <p:spPr>
          <a:xfrm>
            <a:off x="1" y="3105151"/>
            <a:ext cx="6448424" cy="3752849"/>
          </a:xfrm>
          <a:custGeom>
            <a:avLst/>
            <a:gdLst/>
            <a:ahLst/>
            <a:cxnLst/>
            <a:rect l="l" t="t" r="r" b="b"/>
            <a:pathLst>
              <a:path w="6448424" h="3752849">
                <a:moveTo>
                  <a:pt x="0" y="0"/>
                </a:moveTo>
                <a:lnTo>
                  <a:pt x="137978" y="22215"/>
                </a:lnTo>
                <a:cubicBezTo>
                  <a:pt x="196046" y="32277"/>
                  <a:pt x="252469" y="42437"/>
                  <a:pt x="295660" y="49771"/>
                </a:cubicBezTo>
                <a:cubicBezTo>
                  <a:pt x="364885" y="66610"/>
                  <a:pt x="403214" y="32071"/>
                  <a:pt x="456941" y="65635"/>
                </a:cubicBezTo>
                <a:cubicBezTo>
                  <a:pt x="529612" y="69090"/>
                  <a:pt x="662508" y="71245"/>
                  <a:pt x="731691" y="70501"/>
                </a:cubicBezTo>
                <a:cubicBezTo>
                  <a:pt x="768741" y="62400"/>
                  <a:pt x="808263" y="64633"/>
                  <a:pt x="841820" y="61171"/>
                </a:cubicBezTo>
                <a:cubicBezTo>
                  <a:pt x="958973" y="43639"/>
                  <a:pt x="1009730" y="45863"/>
                  <a:pt x="1068219" y="39136"/>
                </a:cubicBezTo>
                <a:cubicBezTo>
                  <a:pt x="1104329" y="33447"/>
                  <a:pt x="1156536" y="44203"/>
                  <a:pt x="1174190" y="38808"/>
                </a:cubicBezTo>
                <a:cubicBezTo>
                  <a:pt x="1188943" y="36385"/>
                  <a:pt x="1213832" y="14880"/>
                  <a:pt x="1225923" y="34507"/>
                </a:cubicBezTo>
                <a:cubicBezTo>
                  <a:pt x="1305283" y="8501"/>
                  <a:pt x="1319617" y="30839"/>
                  <a:pt x="1385617" y="18003"/>
                </a:cubicBezTo>
                <a:cubicBezTo>
                  <a:pt x="1461876" y="-26747"/>
                  <a:pt x="1519510" y="56342"/>
                  <a:pt x="1563967" y="4638"/>
                </a:cubicBezTo>
                <a:lnTo>
                  <a:pt x="1676634" y="10582"/>
                </a:lnTo>
                <a:lnTo>
                  <a:pt x="1769429" y="20265"/>
                </a:lnTo>
                <a:cubicBezTo>
                  <a:pt x="1790625" y="23534"/>
                  <a:pt x="1880369" y="18448"/>
                  <a:pt x="1900584" y="27732"/>
                </a:cubicBezTo>
                <a:cubicBezTo>
                  <a:pt x="2072430" y="22762"/>
                  <a:pt x="2014935" y="5831"/>
                  <a:pt x="2127041" y="22101"/>
                </a:cubicBezTo>
                <a:cubicBezTo>
                  <a:pt x="2168847" y="65820"/>
                  <a:pt x="2153052" y="28773"/>
                  <a:pt x="2211644" y="44507"/>
                </a:cubicBezTo>
                <a:cubicBezTo>
                  <a:pt x="2211201" y="9921"/>
                  <a:pt x="2277596" y="73686"/>
                  <a:pt x="2299605" y="38004"/>
                </a:cubicBezTo>
                <a:cubicBezTo>
                  <a:pt x="2309570" y="41997"/>
                  <a:pt x="2318531" y="46991"/>
                  <a:pt x="2327359" y="52270"/>
                </a:cubicBezTo>
                <a:lnTo>
                  <a:pt x="2331995" y="55017"/>
                </a:lnTo>
                <a:lnTo>
                  <a:pt x="2353777" y="59755"/>
                </a:lnTo>
                <a:lnTo>
                  <a:pt x="2355893" y="68914"/>
                </a:lnTo>
                <a:lnTo>
                  <a:pt x="2385794" y="81650"/>
                </a:lnTo>
                <a:cubicBezTo>
                  <a:pt x="2397613" y="85211"/>
                  <a:pt x="2411061" y="87627"/>
                  <a:pt x="2427010" y="88184"/>
                </a:cubicBezTo>
                <a:cubicBezTo>
                  <a:pt x="2486314" y="76422"/>
                  <a:pt x="2553170" y="126870"/>
                  <a:pt x="2627153" y="110451"/>
                </a:cubicBezTo>
                <a:cubicBezTo>
                  <a:pt x="2653722" y="107383"/>
                  <a:pt x="2732043" y="116068"/>
                  <a:pt x="2744462" y="128780"/>
                </a:cubicBezTo>
                <a:cubicBezTo>
                  <a:pt x="2760299" y="132873"/>
                  <a:pt x="2780248" y="130843"/>
                  <a:pt x="2785202" y="143610"/>
                </a:cubicBezTo>
                <a:cubicBezTo>
                  <a:pt x="2794558" y="159316"/>
                  <a:pt x="2856498" y="142821"/>
                  <a:pt x="2844667" y="159029"/>
                </a:cubicBezTo>
                <a:cubicBezTo>
                  <a:pt x="2888530" y="147871"/>
                  <a:pt x="2914187" y="181391"/>
                  <a:pt x="2946649" y="192330"/>
                </a:cubicBezTo>
                <a:cubicBezTo>
                  <a:pt x="2981872" y="180417"/>
                  <a:pt x="3015239" y="215115"/>
                  <a:pt x="3088812" y="226485"/>
                </a:cubicBezTo>
                <a:cubicBezTo>
                  <a:pt x="3127734" y="212524"/>
                  <a:pt x="3138301" y="234381"/>
                  <a:pt x="3208669" y="217774"/>
                </a:cubicBezTo>
                <a:cubicBezTo>
                  <a:pt x="3242208" y="219284"/>
                  <a:pt x="3229623" y="233297"/>
                  <a:pt x="3290045" y="235553"/>
                </a:cubicBezTo>
                <a:cubicBezTo>
                  <a:pt x="3399655" y="215239"/>
                  <a:pt x="3444518" y="245862"/>
                  <a:pt x="3529335" y="249571"/>
                </a:cubicBezTo>
                <a:cubicBezTo>
                  <a:pt x="3623697" y="257405"/>
                  <a:pt x="3587652" y="268832"/>
                  <a:pt x="3716766" y="252690"/>
                </a:cubicBezTo>
                <a:cubicBezTo>
                  <a:pt x="3723469" y="267318"/>
                  <a:pt x="3737863" y="269842"/>
                  <a:pt x="3765333" y="266823"/>
                </a:cubicBezTo>
                <a:cubicBezTo>
                  <a:pt x="3810754" y="271601"/>
                  <a:pt x="3792745" y="303866"/>
                  <a:pt x="3846897" y="290090"/>
                </a:cubicBezTo>
                <a:cubicBezTo>
                  <a:pt x="3830941" y="306608"/>
                  <a:pt x="3929114" y="308026"/>
                  <a:pt x="3900217" y="323590"/>
                </a:cubicBezTo>
                <a:cubicBezTo>
                  <a:pt x="3922367" y="343425"/>
                  <a:pt x="3948574" y="318948"/>
                  <a:pt x="3971444" y="336662"/>
                </a:cubicBezTo>
                <a:cubicBezTo>
                  <a:pt x="4002781" y="344193"/>
                  <a:pt x="3960997" y="315419"/>
                  <a:pt x="3997868" y="318867"/>
                </a:cubicBezTo>
                <a:cubicBezTo>
                  <a:pt x="4041159" y="326219"/>
                  <a:pt x="4055435" y="293981"/>
                  <a:pt x="4070852" y="339615"/>
                </a:cubicBezTo>
                <a:cubicBezTo>
                  <a:pt x="4121286" y="335828"/>
                  <a:pt x="4121920" y="355506"/>
                  <a:pt x="4180483" y="373369"/>
                </a:cubicBezTo>
                <a:cubicBezTo>
                  <a:pt x="4211379" y="366707"/>
                  <a:pt x="4230171" y="374664"/>
                  <a:pt x="4246264" y="387458"/>
                </a:cubicBezTo>
                <a:cubicBezTo>
                  <a:pt x="4308508" y="393310"/>
                  <a:pt x="4357326" y="416142"/>
                  <a:pt x="4423169" y="431783"/>
                </a:cubicBezTo>
                <a:lnTo>
                  <a:pt x="4446752" y="435383"/>
                </a:lnTo>
                <a:lnTo>
                  <a:pt x="4446954" y="435566"/>
                </a:lnTo>
                <a:cubicBezTo>
                  <a:pt x="4508528" y="480137"/>
                  <a:pt x="4617740" y="529869"/>
                  <a:pt x="4662523" y="553169"/>
                </a:cubicBezTo>
                <a:cubicBezTo>
                  <a:pt x="4720320" y="547046"/>
                  <a:pt x="4678644" y="560102"/>
                  <a:pt x="4715641" y="575354"/>
                </a:cubicBezTo>
                <a:cubicBezTo>
                  <a:pt x="4682056" y="593278"/>
                  <a:pt x="4768370" y="586520"/>
                  <a:pt x="4742071" y="614016"/>
                </a:cubicBezTo>
                <a:cubicBezTo>
                  <a:pt x="4749637" y="615922"/>
                  <a:pt x="4757797" y="616899"/>
                  <a:pt x="4766183" y="617675"/>
                </a:cubicBezTo>
                <a:lnTo>
                  <a:pt x="4770562" y="618094"/>
                </a:lnTo>
                <a:lnTo>
                  <a:pt x="4783240" y="624350"/>
                </a:lnTo>
                <a:lnTo>
                  <a:pt x="4792882" y="620401"/>
                </a:lnTo>
                <a:lnTo>
                  <a:pt x="4816310" y="625721"/>
                </a:lnTo>
                <a:cubicBezTo>
                  <a:pt x="4824144" y="628595"/>
                  <a:pt x="4831482" y="632720"/>
                  <a:pt x="4837953" y="638824"/>
                </a:cubicBezTo>
                <a:cubicBezTo>
                  <a:pt x="4848645" y="668753"/>
                  <a:pt x="4922266" y="669148"/>
                  <a:pt x="4933914" y="707398"/>
                </a:cubicBezTo>
                <a:cubicBezTo>
                  <a:pt x="4940833" y="719653"/>
                  <a:pt x="4978358" y="746502"/>
                  <a:pt x="4995259" y="744825"/>
                </a:cubicBezTo>
                <a:cubicBezTo>
                  <a:pt x="5005107" y="749034"/>
                  <a:pt x="5010567" y="758092"/>
                  <a:pt x="5024744" y="753396"/>
                </a:cubicBezTo>
                <a:cubicBezTo>
                  <a:pt x="5047511" y="761361"/>
                  <a:pt x="5109162" y="783016"/>
                  <a:pt x="5131877" y="792613"/>
                </a:cubicBezTo>
                <a:cubicBezTo>
                  <a:pt x="5132671" y="802792"/>
                  <a:pt x="5144554" y="806683"/>
                  <a:pt x="5161031" y="810975"/>
                </a:cubicBezTo>
                <a:lnTo>
                  <a:pt x="5176815" y="815342"/>
                </a:lnTo>
                <a:lnTo>
                  <a:pt x="5180064" y="831233"/>
                </a:lnTo>
                <a:cubicBezTo>
                  <a:pt x="5202966" y="819270"/>
                  <a:pt x="5188976" y="863361"/>
                  <a:pt x="5215059" y="865080"/>
                </a:cubicBezTo>
                <a:cubicBezTo>
                  <a:pt x="5235765" y="864786"/>
                  <a:pt x="5236347" y="878098"/>
                  <a:pt x="5245643" y="887119"/>
                </a:cubicBezTo>
                <a:cubicBezTo>
                  <a:pt x="5267660" y="891609"/>
                  <a:pt x="5295742" y="939348"/>
                  <a:pt x="5295952" y="957174"/>
                </a:cubicBezTo>
                <a:cubicBezTo>
                  <a:pt x="5284322" y="1008946"/>
                  <a:pt x="5374979" y="1038019"/>
                  <a:pt x="5367826" y="1079140"/>
                </a:cubicBezTo>
                <a:cubicBezTo>
                  <a:pt x="5371668" y="1089190"/>
                  <a:pt x="5377921" y="1097135"/>
                  <a:pt x="5385646" y="1103730"/>
                </a:cubicBezTo>
                <a:lnTo>
                  <a:pt x="5410965" y="1119397"/>
                </a:lnTo>
                <a:lnTo>
                  <a:pt x="5436960" y="1130910"/>
                </a:lnTo>
                <a:lnTo>
                  <a:pt x="5442083" y="1133134"/>
                </a:lnTo>
                <a:cubicBezTo>
                  <a:pt x="5451910" y="1137346"/>
                  <a:pt x="5457170" y="1169188"/>
                  <a:pt x="5465219" y="1174479"/>
                </a:cubicBezTo>
                <a:cubicBezTo>
                  <a:pt x="5488744" y="1195184"/>
                  <a:pt x="5467141" y="1223401"/>
                  <a:pt x="5488171" y="1238604"/>
                </a:cubicBezTo>
                <a:cubicBezTo>
                  <a:pt x="5523491" y="1271811"/>
                  <a:pt x="5486623" y="1305961"/>
                  <a:pt x="5562172" y="1320840"/>
                </a:cubicBezTo>
                <a:cubicBezTo>
                  <a:pt x="5601634" y="1385316"/>
                  <a:pt x="5636528" y="1453139"/>
                  <a:pt x="5686905" y="1512529"/>
                </a:cubicBezTo>
                <a:cubicBezTo>
                  <a:pt x="5729049" y="1575678"/>
                  <a:pt x="5699691" y="1553768"/>
                  <a:pt x="5748726" y="1623716"/>
                </a:cubicBezTo>
                <a:cubicBezTo>
                  <a:pt x="5783098" y="1689734"/>
                  <a:pt x="5789710" y="1639740"/>
                  <a:pt x="5842593" y="1726595"/>
                </a:cubicBezTo>
                <a:cubicBezTo>
                  <a:pt x="5837824" y="1733043"/>
                  <a:pt x="5862023" y="1845188"/>
                  <a:pt x="5861042" y="1851837"/>
                </a:cubicBezTo>
                <a:cubicBezTo>
                  <a:pt x="5874156" y="1887981"/>
                  <a:pt x="5901790" y="1919218"/>
                  <a:pt x="5921290" y="1943460"/>
                </a:cubicBezTo>
                <a:lnTo>
                  <a:pt x="5978046" y="1997284"/>
                </a:lnTo>
                <a:lnTo>
                  <a:pt x="5992479" y="2056720"/>
                </a:lnTo>
                <a:cubicBezTo>
                  <a:pt x="6011078" y="2079033"/>
                  <a:pt x="6072687" y="2117397"/>
                  <a:pt x="6089639" y="2131171"/>
                </a:cubicBezTo>
                <a:lnTo>
                  <a:pt x="6094199" y="2139379"/>
                </a:lnTo>
                <a:lnTo>
                  <a:pt x="6094822" y="2139386"/>
                </a:lnTo>
                <a:cubicBezTo>
                  <a:pt x="6096947" y="2140841"/>
                  <a:pt x="6098876" y="2143416"/>
                  <a:pt x="6100692" y="2147736"/>
                </a:cubicBezTo>
                <a:lnTo>
                  <a:pt x="6102516" y="2154343"/>
                </a:lnTo>
                <a:lnTo>
                  <a:pt x="6111361" y="2170264"/>
                </a:lnTo>
                <a:lnTo>
                  <a:pt x="6215475" y="2270153"/>
                </a:lnTo>
                <a:lnTo>
                  <a:pt x="6255966" y="2335401"/>
                </a:lnTo>
                <a:lnTo>
                  <a:pt x="6272711" y="2385144"/>
                </a:lnTo>
                <a:cubicBezTo>
                  <a:pt x="6282320" y="2406495"/>
                  <a:pt x="6299066" y="2405139"/>
                  <a:pt x="6304347" y="2439388"/>
                </a:cubicBezTo>
                <a:cubicBezTo>
                  <a:pt x="6297131" y="2486231"/>
                  <a:pt x="6325530" y="2500962"/>
                  <a:pt x="6326729" y="2549400"/>
                </a:cubicBezTo>
                <a:cubicBezTo>
                  <a:pt x="6325926" y="2572066"/>
                  <a:pt x="6339111" y="2599957"/>
                  <a:pt x="6344663" y="2628839"/>
                </a:cubicBezTo>
                <a:lnTo>
                  <a:pt x="6375811" y="2639204"/>
                </a:lnTo>
                <a:cubicBezTo>
                  <a:pt x="6375427" y="2643533"/>
                  <a:pt x="6375041" y="2647863"/>
                  <a:pt x="6374657" y="2652193"/>
                </a:cubicBezTo>
                <a:cubicBezTo>
                  <a:pt x="6373555" y="2658134"/>
                  <a:pt x="6371943" y="2662665"/>
                  <a:pt x="6369740" y="2664642"/>
                </a:cubicBezTo>
                <a:cubicBezTo>
                  <a:pt x="6368032" y="2674540"/>
                  <a:pt x="6371528" y="2686899"/>
                  <a:pt x="6361964" y="2690172"/>
                </a:cubicBezTo>
                <a:cubicBezTo>
                  <a:pt x="6350507" y="2696218"/>
                  <a:pt x="6369375" y="2734440"/>
                  <a:pt x="6355511" y="2727335"/>
                </a:cubicBezTo>
                <a:cubicBezTo>
                  <a:pt x="6358746" y="2734104"/>
                  <a:pt x="6360434" y="2742096"/>
                  <a:pt x="6361058" y="2750592"/>
                </a:cubicBezTo>
                <a:cubicBezTo>
                  <a:pt x="6361013" y="2751998"/>
                  <a:pt x="6360970" y="2753408"/>
                  <a:pt x="6360926" y="2754814"/>
                </a:cubicBezTo>
                <a:lnTo>
                  <a:pt x="6339285" y="2810353"/>
                </a:lnTo>
                <a:cubicBezTo>
                  <a:pt x="6360091" y="2854187"/>
                  <a:pt x="6313103" y="2870086"/>
                  <a:pt x="6325672" y="2908809"/>
                </a:cubicBezTo>
                <a:cubicBezTo>
                  <a:pt x="6341563" y="2966972"/>
                  <a:pt x="6291836" y="2935388"/>
                  <a:pt x="6333498" y="3009772"/>
                </a:cubicBezTo>
                <a:cubicBezTo>
                  <a:pt x="6345476" y="3039254"/>
                  <a:pt x="6345955" y="3068963"/>
                  <a:pt x="6334947" y="3095405"/>
                </a:cubicBezTo>
                <a:lnTo>
                  <a:pt x="6344768" y="3155941"/>
                </a:lnTo>
                <a:cubicBezTo>
                  <a:pt x="6348643" y="3153663"/>
                  <a:pt x="6311793" y="3186588"/>
                  <a:pt x="6314754" y="3197987"/>
                </a:cubicBezTo>
                <a:cubicBezTo>
                  <a:pt x="6318695" y="3221971"/>
                  <a:pt x="6319257" y="3226752"/>
                  <a:pt x="6304230" y="3239690"/>
                </a:cubicBezTo>
                <a:cubicBezTo>
                  <a:pt x="6306321" y="3248567"/>
                  <a:pt x="6307305" y="3254005"/>
                  <a:pt x="6308837" y="3264003"/>
                </a:cubicBezTo>
                <a:cubicBezTo>
                  <a:pt x="6301812" y="3288243"/>
                  <a:pt x="6298529" y="3302527"/>
                  <a:pt x="6309285" y="3324103"/>
                </a:cubicBezTo>
                <a:cubicBezTo>
                  <a:pt x="6301188" y="3343007"/>
                  <a:pt x="6329285" y="3359307"/>
                  <a:pt x="6342503" y="3405661"/>
                </a:cubicBezTo>
                <a:cubicBezTo>
                  <a:pt x="6338012" y="3447477"/>
                  <a:pt x="6408325" y="3505721"/>
                  <a:pt x="6401531" y="3550593"/>
                </a:cubicBezTo>
                <a:cubicBezTo>
                  <a:pt x="6395655" y="3579549"/>
                  <a:pt x="6423437" y="3594758"/>
                  <a:pt x="6427705" y="3624684"/>
                </a:cubicBezTo>
                <a:cubicBezTo>
                  <a:pt x="6416402" y="3629199"/>
                  <a:pt x="6435787" y="3639516"/>
                  <a:pt x="6448424" y="3657106"/>
                </a:cubicBezTo>
                <a:lnTo>
                  <a:pt x="6444014" y="3752742"/>
                </a:lnTo>
                <a:cubicBezTo>
                  <a:pt x="6443990" y="3752777"/>
                  <a:pt x="6443967" y="3752813"/>
                  <a:pt x="6443946" y="3752849"/>
                </a:cubicBezTo>
                <a:lnTo>
                  <a:pt x="0" y="3752849"/>
                </a:lnTo>
                <a:close/>
              </a:path>
            </a:pathLst>
          </a:custGeom>
        </p:spPr>
      </p:pic>
      <p:sp>
        <p:nvSpPr>
          <p:cNvPr id="4" name="Titel 1">
            <a:extLst>
              <a:ext uri="{FF2B5EF4-FFF2-40B4-BE49-F238E27FC236}">
                <a16:creationId xmlns:a16="http://schemas.microsoft.com/office/drawing/2014/main" id="{D3B43CE8-2681-44DD-7273-B74F2170BC80}"/>
              </a:ext>
            </a:extLst>
          </p:cNvPr>
          <p:cNvSpPr txBox="1">
            <a:spLocks/>
          </p:cNvSpPr>
          <p:nvPr/>
        </p:nvSpPr>
        <p:spPr>
          <a:xfrm>
            <a:off x="1137033" y="670559"/>
            <a:ext cx="7455174" cy="865893"/>
          </a:xfrm>
          <a:prstGeom prst="rect">
            <a:avLst/>
          </a:prstGeom>
        </p:spPr>
        <p:txBody>
          <a:bodyPr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e-DE" dirty="0"/>
              <a:t>Mein Name ist Carlo </a:t>
            </a:r>
            <a:r>
              <a:rPr lang="de-DE" dirty="0" err="1"/>
              <a:t>Acutis</a:t>
            </a:r>
            <a:endParaRPr lang="de-DE" dirty="0"/>
          </a:p>
        </p:txBody>
      </p:sp>
      <p:sp>
        <p:nvSpPr>
          <p:cNvPr id="5" name="Textfeld 4">
            <a:extLst>
              <a:ext uri="{FF2B5EF4-FFF2-40B4-BE49-F238E27FC236}">
                <a16:creationId xmlns:a16="http://schemas.microsoft.com/office/drawing/2014/main" id="{19FFDC9C-99FC-29A3-6EF8-15028FD66522}"/>
              </a:ext>
            </a:extLst>
          </p:cNvPr>
          <p:cNvSpPr txBox="1"/>
          <p:nvPr/>
        </p:nvSpPr>
        <p:spPr>
          <a:xfrm>
            <a:off x="6736415" y="6424506"/>
            <a:ext cx="5267596" cy="461665"/>
          </a:xfrm>
          <a:prstGeom prst="rect">
            <a:avLst/>
          </a:prstGeom>
          <a:noFill/>
        </p:spPr>
        <p:txBody>
          <a:bodyPr wrap="none" rtlCol="0">
            <a:spAutoFit/>
          </a:bodyPr>
          <a:lstStyle/>
          <a:p>
            <a:r>
              <a:rPr lang="de-DE" sz="1200" kern="100" dirty="0">
                <a:effectLst/>
                <a:ea typeface="Aptos" panose="020B0004020202020204" pitchFamily="34" charset="0"/>
                <a:cs typeface="Times New Roman (Textkörper CS)"/>
              </a:rPr>
              <a:t>Abb. 3: Bildzitat aus: </a:t>
            </a:r>
            <a:r>
              <a:rPr lang="de-DE" sz="1200" kern="100" dirty="0">
                <a:effectLst/>
                <a:ea typeface="Aptos" panose="020B0004020202020204" pitchFamily="34" charset="0"/>
                <a:cs typeface="Times New Roman (Textkörper CS)"/>
                <a:hlinkClick r:id="rId5"/>
              </a:rPr>
              <a:t>https://www.youtube.com/watch?v=ELPtYxMc90o </a:t>
            </a:r>
            <a:r>
              <a:rPr lang="de-DE" sz="1200" kern="100" dirty="0">
                <a:effectLst/>
                <a:ea typeface="Aptos" panose="020B0004020202020204" pitchFamily="34" charset="0"/>
                <a:cs typeface="Times New Roman (Textkörper CS)"/>
              </a:rPr>
              <a:t>(4:05) </a:t>
            </a:r>
          </a:p>
          <a:p>
            <a:endParaRPr lang="de-DE" sz="1200" dirty="0"/>
          </a:p>
        </p:txBody>
      </p:sp>
      <p:sp>
        <p:nvSpPr>
          <p:cNvPr id="2" name="Inhaltsplatzhalter 1">
            <a:extLst>
              <a:ext uri="{FF2B5EF4-FFF2-40B4-BE49-F238E27FC236}">
                <a16:creationId xmlns:a16="http://schemas.microsoft.com/office/drawing/2014/main" id="{ABA12999-22D1-D4CC-A87A-40028E43A606}"/>
              </a:ext>
            </a:extLst>
          </p:cNvPr>
          <p:cNvSpPr>
            <a:spLocks noGrp="1"/>
          </p:cNvSpPr>
          <p:nvPr>
            <p:ph idx="1"/>
          </p:nvPr>
        </p:nvSpPr>
        <p:spPr>
          <a:xfrm>
            <a:off x="4864620" y="1914524"/>
            <a:ext cx="6222581" cy="2609879"/>
          </a:xfrm>
        </p:spPr>
        <p:txBody>
          <a:bodyPr/>
          <a:lstStyle/>
          <a:p>
            <a:pPr marL="342900" indent="-571500">
              <a:buFont typeface="Arial" panose="020B0604020202020204" pitchFamily="34" charset="0"/>
              <a:buChar char="•"/>
            </a:pPr>
            <a:r>
              <a:rPr lang="de-DE" sz="4000" dirty="0"/>
              <a:t>Ich möchte gerne…</a:t>
            </a:r>
          </a:p>
          <a:p>
            <a:pPr marL="342900" indent="-571500">
              <a:buFont typeface="Arial" panose="020B0604020202020204" pitchFamily="34" charset="0"/>
              <a:buChar char="•"/>
            </a:pPr>
            <a:r>
              <a:rPr lang="de-DE" sz="4000" dirty="0"/>
              <a:t>Ich freue mich auf…</a:t>
            </a:r>
          </a:p>
          <a:p>
            <a:pPr marL="342900" indent="-571500">
              <a:buFont typeface="Arial" panose="020B0604020202020204" pitchFamily="34" charset="0"/>
              <a:buChar char="•"/>
            </a:pPr>
            <a:r>
              <a:rPr lang="de-DE" sz="4000" dirty="0"/>
              <a:t>Ich habe Angst, dass…</a:t>
            </a:r>
          </a:p>
        </p:txBody>
      </p:sp>
    </p:spTree>
    <p:extLst>
      <p:ext uri="{BB962C8B-B14F-4D97-AF65-F5344CB8AC3E}">
        <p14:creationId xmlns:p14="http://schemas.microsoft.com/office/powerpoint/2010/main" val="425541648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2F9D12-7CAA-8E4B-9E97-8DAFED5185C4}"/>
            </a:ext>
          </a:extLst>
        </p:cNvPr>
        <p:cNvGrpSpPr/>
        <p:nvPr/>
      </p:nvGrpSpPr>
      <p:grpSpPr>
        <a:xfrm>
          <a:off x="0" y="0"/>
          <a:ext cx="0" cy="0"/>
          <a:chOff x="0" y="0"/>
          <a:chExt cx="0" cy="0"/>
        </a:xfrm>
      </p:grpSpPr>
      <p:sp>
        <p:nvSpPr>
          <p:cNvPr id="2" name="Inhaltsplatzhalter 1">
            <a:extLst>
              <a:ext uri="{FF2B5EF4-FFF2-40B4-BE49-F238E27FC236}">
                <a16:creationId xmlns:a16="http://schemas.microsoft.com/office/drawing/2014/main" id="{DC565CCC-F0EE-3E92-CD33-C01FF8215805}"/>
              </a:ext>
            </a:extLst>
          </p:cNvPr>
          <p:cNvSpPr>
            <a:spLocks noGrp="1"/>
          </p:cNvSpPr>
          <p:nvPr>
            <p:ph idx="1"/>
          </p:nvPr>
        </p:nvSpPr>
        <p:spPr>
          <a:xfrm>
            <a:off x="1201889" y="1829990"/>
            <a:ext cx="10866001" cy="4477728"/>
          </a:xfrm>
        </p:spPr>
        <p:txBody>
          <a:bodyPr/>
          <a:lstStyle/>
          <a:p>
            <a:pPr>
              <a:lnSpc>
                <a:spcPct val="100000"/>
              </a:lnSpc>
            </a:pPr>
            <a:r>
              <a:rPr lang="de-DE" sz="2400" kern="100" dirty="0">
                <a:ea typeface="Aptos" panose="020B0004020202020204" pitchFamily="34" charset="0"/>
                <a:cs typeface="Times New Roman (Textkörper CS)"/>
              </a:rPr>
              <a:t>Welche Inhalte hätte Carlo </a:t>
            </a:r>
            <a:r>
              <a:rPr lang="de-DE" sz="2400" kern="100" dirty="0" err="1">
                <a:ea typeface="Aptos" panose="020B0004020202020204" pitchFamily="34" charset="0"/>
                <a:cs typeface="Times New Roman (Textkörper CS)"/>
              </a:rPr>
              <a:t>Acutis</a:t>
            </a:r>
            <a:r>
              <a:rPr lang="de-DE" sz="2400" kern="100" dirty="0">
                <a:ea typeface="Aptos" panose="020B0004020202020204" pitchFamily="34" charset="0"/>
                <a:cs typeface="Times New Roman (Textkörper CS)"/>
              </a:rPr>
              <a:t> in Insta und TikTok – vielleicht – online präsentiert? Wie hätte er kommentiert und was hätte er gelöscht? </a:t>
            </a:r>
            <a:br>
              <a:rPr lang="de-DE" sz="2400" kern="100" dirty="0">
                <a:ea typeface="Aptos" panose="020B0004020202020204" pitchFamily="34" charset="0"/>
                <a:cs typeface="Times New Roman (Textkörper CS)"/>
              </a:rPr>
            </a:br>
            <a:r>
              <a:rPr lang="de-DE" sz="2400" kern="100" dirty="0">
                <a:ea typeface="Aptos" panose="020B0004020202020204" pitchFamily="34" charset="0"/>
                <a:cs typeface="Times New Roman (Textkörper CS)"/>
              </a:rPr>
              <a:t>Vielleicht hätte er sich manches auch gar nicht angeschaut? </a:t>
            </a:r>
          </a:p>
          <a:p>
            <a:pPr marL="114300" indent="-342900">
              <a:lnSpc>
                <a:spcPct val="100000"/>
              </a:lnSpc>
              <a:buFont typeface="Arial" panose="020B0604020202020204" pitchFamily="34" charset="0"/>
              <a:buChar char="•"/>
            </a:pPr>
            <a:r>
              <a:rPr lang="de-DE" sz="2400" kern="100" dirty="0">
                <a:ea typeface="Aptos" panose="020B0004020202020204" pitchFamily="34" charset="0"/>
                <a:cs typeface="Times New Roman (Textkörper CS)"/>
              </a:rPr>
              <a:t>Überlege Dir, welchen Avatar sich Carlo nehmen würde und </a:t>
            </a:r>
            <a:br>
              <a:rPr lang="de-DE" sz="2400" kern="100" dirty="0">
                <a:ea typeface="Aptos" panose="020B0004020202020204" pitchFamily="34" charset="0"/>
                <a:cs typeface="Times New Roman (Textkörper CS)"/>
              </a:rPr>
            </a:br>
            <a:r>
              <a:rPr lang="de-DE" sz="2400" kern="100" dirty="0">
                <a:ea typeface="Aptos" panose="020B0004020202020204" pitchFamily="34" charset="0"/>
                <a:cs typeface="Times New Roman (Textkörper CS)"/>
              </a:rPr>
              <a:t>    welchen Kanalnamen, was seine Kanalbotschaft wäre und welche </a:t>
            </a:r>
            <a:br>
              <a:rPr lang="de-DE" sz="2400" kern="100" dirty="0">
                <a:ea typeface="Aptos" panose="020B0004020202020204" pitchFamily="34" charset="0"/>
                <a:cs typeface="Times New Roman (Textkörper CS)"/>
              </a:rPr>
            </a:br>
            <a:r>
              <a:rPr lang="de-DE" sz="2400" kern="100" dirty="0">
                <a:ea typeface="Aptos" panose="020B0004020202020204" pitchFamily="34" charset="0"/>
                <a:cs typeface="Times New Roman (Textkörper CS)"/>
              </a:rPr>
              <a:t>    Hashtags er in die Bio stellen würde. </a:t>
            </a:r>
          </a:p>
          <a:p>
            <a:pPr marL="342900" lvl="0" indent="-342900">
              <a:lnSpc>
                <a:spcPct val="100000"/>
              </a:lnSpc>
              <a:buFont typeface="Arial" panose="020B0604020202020204" pitchFamily="34" charset="0"/>
              <a:buChar char="•"/>
            </a:pPr>
            <a:r>
              <a:rPr lang="de-DE" sz="2400" kern="100" dirty="0">
                <a:ea typeface="Aptos" panose="020B0004020202020204" pitchFamily="34" charset="0"/>
                <a:cs typeface="Times New Roman (Textkörper CS)"/>
              </a:rPr>
              <a:t>Welche Inhalte würde er posten?</a:t>
            </a:r>
            <a:br>
              <a:rPr lang="de-DE" sz="2400" kern="100" dirty="0">
                <a:ea typeface="Aptos" panose="020B0004020202020204" pitchFamily="34" charset="0"/>
                <a:cs typeface="Times New Roman (Textkörper CS)"/>
              </a:rPr>
            </a:br>
            <a:r>
              <a:rPr lang="de-DE" sz="2400" i="1" kern="100" dirty="0">
                <a:ea typeface="Aptos" panose="020B0004020202020204" pitchFamily="34" charset="0"/>
                <a:cs typeface="Times New Roman (Textkörper CS)"/>
              </a:rPr>
              <a:t>Nutze die Ideen im Ideenspeicher!</a:t>
            </a:r>
          </a:p>
          <a:p>
            <a:pPr marL="114300" indent="-342900">
              <a:lnSpc>
                <a:spcPct val="100000"/>
              </a:lnSpc>
              <a:buFont typeface="Arial" panose="020B0604020202020204" pitchFamily="34" charset="0"/>
              <a:buChar char="•"/>
            </a:pPr>
            <a:r>
              <a:rPr lang="de-DE" sz="2400" kern="100" dirty="0">
                <a:ea typeface="Aptos" panose="020B0004020202020204" pitchFamily="34" charset="0"/>
                <a:cs typeface="Times New Roman (Textkörper CS)"/>
              </a:rPr>
              <a:t>Welche Inhalte würde er blocken, welche Kommentare würde er löschen?</a:t>
            </a:r>
          </a:p>
        </p:txBody>
      </p:sp>
      <p:sp>
        <p:nvSpPr>
          <p:cNvPr id="3" name="Titel 1">
            <a:extLst>
              <a:ext uri="{FF2B5EF4-FFF2-40B4-BE49-F238E27FC236}">
                <a16:creationId xmlns:a16="http://schemas.microsoft.com/office/drawing/2014/main" id="{44547BBC-ABE9-459A-66F5-40AC372A383F}"/>
              </a:ext>
            </a:extLst>
          </p:cNvPr>
          <p:cNvSpPr txBox="1">
            <a:spLocks/>
          </p:cNvSpPr>
          <p:nvPr/>
        </p:nvSpPr>
        <p:spPr>
          <a:xfrm>
            <a:off x="566737" y="664129"/>
            <a:ext cx="11058526"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e-DE" sz="4000" dirty="0"/>
              <a:t>Meine Erfahrung in </a:t>
            </a:r>
            <a:r>
              <a:rPr lang="de-DE" sz="4000" dirty="0" err="1"/>
              <a:t>Social</a:t>
            </a:r>
            <a:r>
              <a:rPr lang="de-DE" sz="4000" dirty="0"/>
              <a:t> </a:t>
            </a:r>
            <a:r>
              <a:rPr lang="de-DE" sz="4000"/>
              <a:t>Media 3</a:t>
            </a:r>
            <a:br>
              <a:rPr lang="de-DE" sz="4000" dirty="0"/>
            </a:br>
            <a:r>
              <a:rPr lang="de-DE" sz="2600" dirty="0"/>
              <a:t>Wie kann man das Internet für etwas Gutes nutzen? </a:t>
            </a:r>
          </a:p>
          <a:p>
            <a:endParaRPr lang="de-DE" sz="4000" dirty="0"/>
          </a:p>
        </p:txBody>
      </p:sp>
      <p:sp>
        <p:nvSpPr>
          <p:cNvPr id="6" name="Textfeld 5">
            <a:extLst>
              <a:ext uri="{FF2B5EF4-FFF2-40B4-BE49-F238E27FC236}">
                <a16:creationId xmlns:a16="http://schemas.microsoft.com/office/drawing/2014/main" id="{4EA6057C-70E3-01F0-B545-2641CDA9B190}"/>
              </a:ext>
            </a:extLst>
          </p:cNvPr>
          <p:cNvSpPr txBox="1"/>
          <p:nvPr/>
        </p:nvSpPr>
        <p:spPr>
          <a:xfrm>
            <a:off x="11306286" y="236996"/>
            <a:ext cx="646331" cy="400110"/>
          </a:xfrm>
          <a:prstGeom prst="rect">
            <a:avLst/>
          </a:prstGeom>
          <a:noFill/>
        </p:spPr>
        <p:txBody>
          <a:bodyPr wrap="none" rtlCol="0">
            <a:spAutoFit/>
          </a:bodyPr>
          <a:lstStyle/>
          <a:p>
            <a:r>
              <a:rPr lang="de-DE" sz="2000" dirty="0">
                <a:latin typeface="72 Monospace" panose="020B0509030603020204" pitchFamily="49" charset="0"/>
                <a:cs typeface="72 Monospace" panose="020B0509030603020204" pitchFamily="49" charset="0"/>
              </a:rPr>
              <a:t>M15</a:t>
            </a:r>
          </a:p>
        </p:txBody>
      </p:sp>
      <p:pic>
        <p:nvPicPr>
          <p:cNvPr id="5" name="Grafik 4">
            <a:extLst>
              <a:ext uri="{FF2B5EF4-FFF2-40B4-BE49-F238E27FC236}">
                <a16:creationId xmlns:a16="http://schemas.microsoft.com/office/drawing/2014/main" id="{539E1D35-623A-DE34-D202-2E75CC7B7C10}"/>
              </a:ext>
            </a:extLst>
          </p:cNvPr>
          <p:cNvPicPr>
            <a:picLocks noChangeAspect="1"/>
          </p:cNvPicPr>
          <p:nvPr/>
        </p:nvPicPr>
        <p:blipFill>
          <a:blip r:embed="rId3"/>
          <a:stretch>
            <a:fillRect/>
          </a:stretch>
        </p:blipFill>
        <p:spPr>
          <a:xfrm>
            <a:off x="64344" y="1892059"/>
            <a:ext cx="1004785" cy="983730"/>
          </a:xfrm>
          <a:prstGeom prst="rect">
            <a:avLst/>
          </a:prstGeom>
        </p:spPr>
      </p:pic>
    </p:spTree>
    <p:extLst>
      <p:ext uri="{BB962C8B-B14F-4D97-AF65-F5344CB8AC3E}">
        <p14:creationId xmlns:p14="http://schemas.microsoft.com/office/powerpoint/2010/main" val="236892397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Inhaltsplatzhalter 1">
            <a:extLst>
              <a:ext uri="{FF2B5EF4-FFF2-40B4-BE49-F238E27FC236}">
                <a16:creationId xmlns:a16="http://schemas.microsoft.com/office/drawing/2014/main" id="{5E51C283-E419-278A-CE9F-987AD3E49E8F}"/>
              </a:ext>
            </a:extLst>
          </p:cNvPr>
          <p:cNvSpPr>
            <a:spLocks noGrp="1"/>
          </p:cNvSpPr>
          <p:nvPr>
            <p:ph idx="1"/>
          </p:nvPr>
        </p:nvSpPr>
        <p:spPr>
          <a:xfrm>
            <a:off x="1229195" y="1482436"/>
            <a:ext cx="5085896" cy="4897604"/>
          </a:xfrm>
          <a:pattFill prst="pct60">
            <a:fgClr>
              <a:schemeClr val="accent6">
                <a:lumMod val="20000"/>
                <a:lumOff val="80000"/>
              </a:schemeClr>
            </a:fgClr>
            <a:bgClr>
              <a:schemeClr val="bg1"/>
            </a:bgClr>
          </a:pattFill>
          <a:effectLst>
            <a:outerShdw blurRad="50800" dist="38100" dir="2700000" algn="tl" rotWithShape="0">
              <a:prstClr val="black">
                <a:alpha val="40000"/>
              </a:prstClr>
            </a:outerShdw>
          </a:effectLst>
        </p:spPr>
        <p:txBody>
          <a:bodyPr/>
          <a:lstStyle/>
          <a:p>
            <a:pPr marL="342900" indent="-342900">
              <a:lnSpc>
                <a:spcPct val="100000"/>
              </a:lnSpc>
              <a:buFont typeface="Arial" panose="020B0604020202020204" pitchFamily="34" charset="0"/>
              <a:buChar char="•"/>
            </a:pPr>
            <a:r>
              <a:rPr lang="de-DE" sz="2000" kern="100" dirty="0">
                <a:latin typeface="Aptos" panose="020B0004020202020204" pitchFamily="34" charset="0"/>
                <a:ea typeface="Aptos" panose="020B0004020202020204" pitchFamily="34" charset="0"/>
                <a:cs typeface="Times New Roman (Textkörper CS)"/>
              </a:rPr>
              <a:t>Kein </a:t>
            </a:r>
            <a:r>
              <a:rPr lang="de-DE" sz="2000" kern="100" dirty="0" err="1">
                <a:latin typeface="Aptos" panose="020B0004020202020204" pitchFamily="34" charset="0"/>
                <a:ea typeface="Aptos" panose="020B0004020202020204" pitchFamily="34" charset="0"/>
                <a:cs typeface="Times New Roman (Textkörper CS)"/>
              </a:rPr>
              <a:t>Hate</a:t>
            </a:r>
            <a:r>
              <a:rPr lang="de-DE" sz="2000" kern="100" dirty="0">
                <a:latin typeface="Aptos" panose="020B0004020202020204" pitchFamily="34" charset="0"/>
                <a:ea typeface="Aptos" panose="020B0004020202020204" pitchFamily="34" charset="0"/>
                <a:cs typeface="Times New Roman (Textkörper CS)"/>
              </a:rPr>
              <a:t> sondern Liebe! </a:t>
            </a:r>
            <a:endParaRPr lang="de-DE" sz="2000" kern="100" dirty="0">
              <a:latin typeface="Arial" panose="020B0604020202020204" pitchFamily="34" charset="0"/>
              <a:ea typeface="Aptos" panose="020B0004020202020204" pitchFamily="34" charset="0"/>
              <a:cs typeface="Times New Roman (Textkörper CS)"/>
            </a:endParaRPr>
          </a:p>
          <a:p>
            <a:pPr marL="342900" indent="-342900">
              <a:lnSpc>
                <a:spcPct val="100000"/>
              </a:lnSpc>
              <a:buFont typeface="Arial" panose="020B0604020202020204" pitchFamily="34" charset="0"/>
              <a:buChar char="•"/>
            </a:pPr>
            <a:r>
              <a:rPr lang="de-DE" sz="2000" kern="100" dirty="0">
                <a:latin typeface="Aptos" panose="020B0004020202020204" pitchFamily="34" charset="0"/>
                <a:ea typeface="Aptos" panose="020B0004020202020204" pitchFamily="34" charset="0"/>
                <a:cs typeface="Times New Roman (Textkörper CS)"/>
              </a:rPr>
              <a:t>Wähle die Inhalte sorgfältig aus und spür hin, was gut für Dich ist!</a:t>
            </a:r>
            <a:endParaRPr lang="de-DE" sz="2000" kern="100" dirty="0">
              <a:latin typeface="Arial" panose="020B0604020202020204" pitchFamily="34" charset="0"/>
              <a:ea typeface="Aptos" panose="020B0004020202020204" pitchFamily="34" charset="0"/>
              <a:cs typeface="Times New Roman (Textkörper CS)"/>
            </a:endParaRPr>
          </a:p>
          <a:p>
            <a:pPr marL="342900" indent="-342900">
              <a:lnSpc>
                <a:spcPct val="100000"/>
              </a:lnSpc>
              <a:buFont typeface="Arial" panose="020B0604020202020204" pitchFamily="34" charset="0"/>
              <a:buChar char="•"/>
            </a:pPr>
            <a:r>
              <a:rPr lang="de-DE" sz="2000" kern="100" dirty="0">
                <a:latin typeface="Aptos" panose="020B0004020202020204" pitchFamily="34" charset="0"/>
                <a:ea typeface="Aptos" panose="020B0004020202020204" pitchFamily="34" charset="0"/>
                <a:cs typeface="Times New Roman (Textkörper CS)"/>
              </a:rPr>
              <a:t>Alle kommen als Original zur Welt, aber viele sterben als Fotokopien: </a:t>
            </a:r>
            <a:br>
              <a:rPr lang="de-DE" sz="2000" kern="100" dirty="0">
                <a:latin typeface="Aptos" panose="020B0004020202020204" pitchFamily="34" charset="0"/>
                <a:ea typeface="Aptos" panose="020B0004020202020204" pitchFamily="34" charset="0"/>
                <a:cs typeface="Times New Roman (Textkörper CS)"/>
              </a:rPr>
            </a:br>
            <a:r>
              <a:rPr lang="de-DE" sz="2000" kern="100" dirty="0">
                <a:latin typeface="Aptos" panose="020B0004020202020204" pitchFamily="34" charset="0"/>
                <a:ea typeface="Aptos" panose="020B0004020202020204" pitchFamily="34" charset="0"/>
                <a:cs typeface="Times New Roman (Textkörper CS)"/>
              </a:rPr>
              <a:t>Bleib in </a:t>
            </a:r>
            <a:r>
              <a:rPr lang="de-DE" sz="2000" kern="100" dirty="0" err="1">
                <a:latin typeface="Aptos" panose="020B0004020202020204" pitchFamily="34" charset="0"/>
                <a:ea typeface="Aptos" panose="020B0004020202020204" pitchFamily="34" charset="0"/>
                <a:cs typeface="Times New Roman (Textkörper CS)"/>
              </a:rPr>
              <a:t>Social</a:t>
            </a:r>
            <a:r>
              <a:rPr lang="de-DE" sz="2000" kern="100" dirty="0">
                <a:latin typeface="Aptos" panose="020B0004020202020204" pitchFamily="34" charset="0"/>
                <a:ea typeface="Aptos" panose="020B0004020202020204" pitchFamily="34" charset="0"/>
                <a:cs typeface="Times New Roman (Textkörper CS)"/>
              </a:rPr>
              <a:t> Media Du selbst! </a:t>
            </a:r>
            <a:br>
              <a:rPr lang="de-DE" sz="2000" kern="100" dirty="0">
                <a:latin typeface="Aptos" panose="020B0004020202020204" pitchFamily="34" charset="0"/>
                <a:ea typeface="Aptos" panose="020B0004020202020204" pitchFamily="34" charset="0"/>
                <a:cs typeface="Times New Roman (Textkörper CS)"/>
              </a:rPr>
            </a:br>
            <a:r>
              <a:rPr lang="de-DE" sz="2000" kern="100" dirty="0">
                <a:latin typeface="Aptos" panose="020B0004020202020204" pitchFamily="34" charset="0"/>
                <a:ea typeface="Aptos" panose="020B0004020202020204" pitchFamily="34" charset="0"/>
                <a:cs typeface="Times New Roman (Textkörper CS)"/>
              </a:rPr>
              <a:t>Du musst nicht so sein, wie andere dich gerne haben wollen! </a:t>
            </a:r>
            <a:br>
              <a:rPr lang="de-DE" sz="2000" kern="100" dirty="0">
                <a:latin typeface="Aptos" panose="020B0004020202020204" pitchFamily="34" charset="0"/>
                <a:ea typeface="Aptos" panose="020B0004020202020204" pitchFamily="34" charset="0"/>
                <a:cs typeface="Times New Roman (Textkörper CS)"/>
              </a:rPr>
            </a:br>
            <a:r>
              <a:rPr lang="de-DE" sz="2000" kern="100" dirty="0">
                <a:latin typeface="Aptos" panose="020B0004020202020204" pitchFamily="34" charset="0"/>
                <a:ea typeface="Aptos" panose="020B0004020202020204" pitchFamily="34" charset="0"/>
                <a:cs typeface="Times New Roman (Textkörper CS)"/>
              </a:rPr>
              <a:t>Du musst nichts tun, was Du nicht wirklich tun willst!</a:t>
            </a:r>
            <a:endParaRPr lang="de-DE" sz="2000" kern="100" dirty="0">
              <a:latin typeface="Arial" panose="020B0604020202020204" pitchFamily="34" charset="0"/>
              <a:ea typeface="Aptos" panose="020B0004020202020204" pitchFamily="34" charset="0"/>
              <a:cs typeface="Times New Roman (Textkörper CS)"/>
            </a:endParaRPr>
          </a:p>
        </p:txBody>
      </p:sp>
      <p:sp>
        <p:nvSpPr>
          <p:cNvPr id="4" name="Titel 1">
            <a:extLst>
              <a:ext uri="{FF2B5EF4-FFF2-40B4-BE49-F238E27FC236}">
                <a16:creationId xmlns:a16="http://schemas.microsoft.com/office/drawing/2014/main" id="{4B5961FC-547B-0B8D-7A39-D2722A2301DD}"/>
              </a:ext>
            </a:extLst>
          </p:cNvPr>
          <p:cNvSpPr txBox="1">
            <a:spLocks/>
          </p:cNvSpPr>
          <p:nvPr/>
        </p:nvSpPr>
        <p:spPr>
          <a:xfrm>
            <a:off x="1133474" y="664129"/>
            <a:ext cx="11058526" cy="818307"/>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e-DE" sz="4000" dirty="0"/>
              <a:t>Ideenspeicher</a:t>
            </a:r>
          </a:p>
        </p:txBody>
      </p:sp>
      <p:sp>
        <p:nvSpPr>
          <p:cNvPr id="6" name="Inhaltsplatzhalter 1">
            <a:extLst>
              <a:ext uri="{FF2B5EF4-FFF2-40B4-BE49-F238E27FC236}">
                <a16:creationId xmlns:a16="http://schemas.microsoft.com/office/drawing/2014/main" id="{21007E02-115D-D551-FAEA-0E2F0E42BF34}"/>
              </a:ext>
            </a:extLst>
          </p:cNvPr>
          <p:cNvSpPr txBox="1">
            <a:spLocks/>
          </p:cNvSpPr>
          <p:nvPr/>
        </p:nvSpPr>
        <p:spPr>
          <a:xfrm>
            <a:off x="6534608" y="1482436"/>
            <a:ext cx="5085896" cy="4897604"/>
          </a:xfrm>
          <a:custGeom>
            <a:avLst/>
            <a:gdLst>
              <a:gd name="connsiteX0" fmla="*/ 0 w 5085896"/>
              <a:gd name="connsiteY0" fmla="*/ 0 h 4897604"/>
              <a:gd name="connsiteX1" fmla="*/ 5085896 w 5085896"/>
              <a:gd name="connsiteY1" fmla="*/ 0 h 4897604"/>
              <a:gd name="connsiteX2" fmla="*/ 5085896 w 5085896"/>
              <a:gd name="connsiteY2" fmla="*/ 4897604 h 4897604"/>
              <a:gd name="connsiteX3" fmla="*/ 0 w 5085896"/>
              <a:gd name="connsiteY3" fmla="*/ 4897604 h 4897604"/>
              <a:gd name="connsiteX4" fmla="*/ 0 w 5085896"/>
              <a:gd name="connsiteY4" fmla="*/ 0 h 48976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85896" h="4897604" fill="none" extrusionOk="0">
                <a:moveTo>
                  <a:pt x="0" y="0"/>
                </a:moveTo>
                <a:cubicBezTo>
                  <a:pt x="1989644" y="-49533"/>
                  <a:pt x="3480292" y="-14809"/>
                  <a:pt x="5085896" y="0"/>
                </a:cubicBezTo>
                <a:cubicBezTo>
                  <a:pt x="5173535" y="875061"/>
                  <a:pt x="5013217" y="2832771"/>
                  <a:pt x="5085896" y="4897604"/>
                </a:cubicBezTo>
                <a:cubicBezTo>
                  <a:pt x="4064382" y="4849373"/>
                  <a:pt x="2188075" y="4982059"/>
                  <a:pt x="0" y="4897604"/>
                </a:cubicBezTo>
                <a:cubicBezTo>
                  <a:pt x="-38581" y="3887523"/>
                  <a:pt x="63341" y="1395987"/>
                  <a:pt x="0" y="0"/>
                </a:cubicBezTo>
                <a:close/>
              </a:path>
              <a:path w="5085896" h="4897604" stroke="0" extrusionOk="0">
                <a:moveTo>
                  <a:pt x="0" y="0"/>
                </a:moveTo>
                <a:cubicBezTo>
                  <a:pt x="1244759" y="118645"/>
                  <a:pt x="4467211" y="116012"/>
                  <a:pt x="5085896" y="0"/>
                </a:cubicBezTo>
                <a:cubicBezTo>
                  <a:pt x="4953014" y="1106289"/>
                  <a:pt x="5170847" y="4195779"/>
                  <a:pt x="5085896" y="4897604"/>
                </a:cubicBezTo>
                <a:cubicBezTo>
                  <a:pt x="3678333" y="5032204"/>
                  <a:pt x="894006" y="4740408"/>
                  <a:pt x="0" y="4897604"/>
                </a:cubicBezTo>
                <a:cubicBezTo>
                  <a:pt x="-20187" y="2744026"/>
                  <a:pt x="-152480" y="2203285"/>
                  <a:pt x="0" y="0"/>
                </a:cubicBezTo>
                <a:close/>
              </a:path>
            </a:pathLst>
          </a:custGeom>
          <a:pattFill prst="pct60">
            <a:fgClr>
              <a:schemeClr val="accent6">
                <a:lumMod val="20000"/>
                <a:lumOff val="80000"/>
              </a:schemeClr>
            </a:fgClr>
            <a:bgClr>
              <a:schemeClr val="bg1"/>
            </a:bgClr>
          </a:pattFill>
          <a:ln w="0">
            <a:solidFill>
              <a:schemeClr val="accent6">
                <a:lumMod val="20000"/>
                <a:lumOff val="80000"/>
                <a:alpha val="0"/>
              </a:schemeClr>
            </a:solidFill>
            <a:extLst>
              <a:ext uri="{C807C97D-BFC1-408E-A445-0C87EB9F89A2}">
                <ask:lineSketchStyleProps xmlns:ask="http://schemas.microsoft.com/office/drawing/2018/sketchyshapes" sd="1219033472">
                  <a:prstGeom prst="rect">
                    <a:avLst/>
                  </a:prstGeom>
                  <ask:type>
                    <ask:lineSketchCurved/>
                  </ask:type>
                </ask:lineSketchStyleProps>
              </a:ext>
            </a:extLst>
          </a:ln>
          <a:effectLst>
            <a:outerShdw blurRad="50800" dist="38100" dir="2700000" algn="tl" rotWithShape="0">
              <a:prstClr val="black">
                <a:alpha val="40000"/>
              </a:prstClr>
            </a:outerShdw>
          </a:effectLst>
        </p:spPr>
        <p:txBody>
          <a:bodyPr vert="horz" wrap="square" lIns="180000" tIns="180000" rIns="91440" bIns="45720" rtlCol="0" anchor="t">
            <a:noAutofit/>
          </a:bodyPr>
          <a:lstStyle>
            <a:lvl1pPr marL="0" indent="-228600" algn="l" defTabSz="914400" rtl="0" eaLnBrk="1" latinLnBrk="0" hangingPunct="1">
              <a:lnSpc>
                <a:spcPct val="90000"/>
              </a:lnSpc>
              <a:spcBef>
                <a:spcPts val="1800"/>
              </a:spcBef>
              <a:buFont typeface="Arial" panose="020B0604020202020204" pitchFamily="34" charset="0"/>
              <a:buNone/>
              <a:defRPr sz="363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lnSpc>
                <a:spcPct val="100000"/>
              </a:lnSpc>
              <a:buFont typeface="Arial" panose="020B0604020202020204" pitchFamily="34" charset="0"/>
              <a:buChar char="•"/>
            </a:pPr>
            <a:r>
              <a:rPr lang="de-DE" sz="2000" kern="100" dirty="0">
                <a:latin typeface="Aptos" panose="020B0004020202020204" pitchFamily="34" charset="0"/>
                <a:ea typeface="Aptos" panose="020B0004020202020204" pitchFamily="34" charset="0"/>
                <a:cs typeface="Times New Roman (Textkörper CS)"/>
              </a:rPr>
              <a:t>Begrenze die Zeit, die Du im Internet verbringst: </a:t>
            </a:r>
            <a:br>
              <a:rPr lang="de-DE" sz="2000" kern="100" dirty="0">
                <a:latin typeface="Aptos" panose="020B0004020202020204" pitchFamily="34" charset="0"/>
                <a:ea typeface="Aptos" panose="020B0004020202020204" pitchFamily="34" charset="0"/>
                <a:cs typeface="Times New Roman (Textkörper CS)"/>
              </a:rPr>
            </a:br>
            <a:r>
              <a:rPr lang="de-DE" sz="2000" kern="100" dirty="0">
                <a:latin typeface="Aptos" panose="020B0004020202020204" pitchFamily="34" charset="0"/>
                <a:ea typeface="Aptos" panose="020B0004020202020204" pitchFamily="34" charset="0"/>
                <a:cs typeface="Times New Roman (Textkörper CS)"/>
              </a:rPr>
              <a:t>Nutze Deine Zeit so, dass sie dem dient, was Dir WIRKLICH wichtig ist!</a:t>
            </a:r>
            <a:endParaRPr lang="de-DE" sz="2000" kern="100" dirty="0">
              <a:latin typeface="Arial" panose="020B0604020202020204" pitchFamily="34" charset="0"/>
              <a:ea typeface="Aptos" panose="020B0004020202020204" pitchFamily="34" charset="0"/>
              <a:cs typeface="Times New Roman (Textkörper CS)"/>
            </a:endParaRPr>
          </a:p>
          <a:p>
            <a:pPr marL="342900" indent="-342900">
              <a:lnSpc>
                <a:spcPct val="100000"/>
              </a:lnSpc>
              <a:buFont typeface="Arial" panose="020B0604020202020204" pitchFamily="34" charset="0"/>
              <a:buChar char="•"/>
            </a:pPr>
            <a:r>
              <a:rPr lang="de-DE" sz="2000" kern="100" dirty="0">
                <a:latin typeface="Aptos" panose="020B0004020202020204" pitchFamily="34" charset="0"/>
                <a:ea typeface="Aptos" panose="020B0004020202020204" pitchFamily="34" charset="0"/>
                <a:cs typeface="Times New Roman (Textkörper CS)"/>
              </a:rPr>
              <a:t>Leb Dein eigenes Leben und such nach dem, was Deinem Leben Sinn gibt!</a:t>
            </a:r>
            <a:endParaRPr lang="de-DE" sz="2000" kern="100" dirty="0">
              <a:latin typeface="Arial" panose="020B0604020202020204" pitchFamily="34" charset="0"/>
              <a:ea typeface="Aptos" panose="020B0004020202020204" pitchFamily="34" charset="0"/>
              <a:cs typeface="Times New Roman (Textkörper CS)"/>
            </a:endParaRPr>
          </a:p>
          <a:p>
            <a:pPr marL="342900" indent="-342900">
              <a:lnSpc>
                <a:spcPct val="100000"/>
              </a:lnSpc>
              <a:buFont typeface="Arial" panose="020B0604020202020204" pitchFamily="34" charset="0"/>
              <a:buChar char="•"/>
            </a:pPr>
            <a:r>
              <a:rPr lang="de-DE" sz="2000" kern="100" dirty="0">
                <a:latin typeface="Aptos" panose="020B0004020202020204" pitchFamily="34" charset="0"/>
                <a:ea typeface="Aptos" panose="020B0004020202020204" pitchFamily="34" charset="0"/>
                <a:cs typeface="Times New Roman (Textkörper CS)"/>
              </a:rPr>
              <a:t>Es lohnt sich zu wissen, wie das Ganze funktioniert… </a:t>
            </a:r>
            <a:endParaRPr lang="de-DE" sz="2000" kern="100" dirty="0">
              <a:latin typeface="Arial" panose="020B0604020202020204" pitchFamily="34" charset="0"/>
              <a:ea typeface="Aptos" panose="020B0004020202020204" pitchFamily="34" charset="0"/>
              <a:cs typeface="Times New Roman (Textkörper CS)"/>
            </a:endParaRPr>
          </a:p>
          <a:p>
            <a:pPr marL="342900" indent="-342900">
              <a:lnSpc>
                <a:spcPct val="100000"/>
              </a:lnSpc>
              <a:buFont typeface="Arial" panose="020B0604020202020204" pitchFamily="34" charset="0"/>
              <a:buChar char="•"/>
            </a:pPr>
            <a:r>
              <a:rPr lang="de-DE" sz="2000" kern="100" dirty="0">
                <a:latin typeface="Aptos" panose="020B0004020202020204" pitchFamily="34" charset="0"/>
                <a:ea typeface="Aptos" panose="020B0004020202020204" pitchFamily="34" charset="0"/>
                <a:cs typeface="Times New Roman (Textkörper CS)"/>
              </a:rPr>
              <a:t>Verbreite keine Fake News sondern Wahrheit: Prüfe alle Informationen bevor Du sie weiter gibst.</a:t>
            </a:r>
            <a:endParaRPr lang="de-DE" sz="2000" kern="100" dirty="0">
              <a:latin typeface="Arial" panose="020B0604020202020204" pitchFamily="34" charset="0"/>
              <a:ea typeface="Aptos" panose="020B0004020202020204" pitchFamily="34" charset="0"/>
              <a:cs typeface="Times New Roman (Textkörper CS)"/>
            </a:endParaRPr>
          </a:p>
        </p:txBody>
      </p:sp>
      <p:pic>
        <p:nvPicPr>
          <p:cNvPr id="2" name="Grafik 1" descr="Ein Bild, das Kreis, gelb, Clipart, Grafiken enthält.&#10;&#10;KI-generierte Inhalte können fehlerhaft sein.">
            <a:extLst>
              <a:ext uri="{FF2B5EF4-FFF2-40B4-BE49-F238E27FC236}">
                <a16:creationId xmlns:a16="http://schemas.microsoft.com/office/drawing/2014/main" id="{63C3C5BF-12A3-E0BF-5F4F-99915466B79E}"/>
              </a:ext>
            </a:extLst>
          </p:cNvPr>
          <p:cNvPicPr>
            <a:picLocks noChangeAspect="1"/>
          </p:cNvPicPr>
          <p:nvPr/>
        </p:nvPicPr>
        <p:blipFill>
          <a:blip r:embed="rId3"/>
          <a:stretch>
            <a:fillRect/>
          </a:stretch>
        </p:blipFill>
        <p:spPr>
          <a:xfrm>
            <a:off x="425458" y="664129"/>
            <a:ext cx="661302" cy="689264"/>
          </a:xfrm>
          <a:prstGeom prst="rect">
            <a:avLst/>
          </a:prstGeom>
        </p:spPr>
      </p:pic>
      <p:sp>
        <p:nvSpPr>
          <p:cNvPr id="8" name="Textfeld 7">
            <a:extLst>
              <a:ext uri="{FF2B5EF4-FFF2-40B4-BE49-F238E27FC236}">
                <a16:creationId xmlns:a16="http://schemas.microsoft.com/office/drawing/2014/main" id="{CD706B43-834D-8DC3-455F-8EBBA9FF167D}"/>
              </a:ext>
            </a:extLst>
          </p:cNvPr>
          <p:cNvSpPr txBox="1"/>
          <p:nvPr/>
        </p:nvSpPr>
        <p:spPr>
          <a:xfrm>
            <a:off x="11060407" y="220517"/>
            <a:ext cx="1346960" cy="369332"/>
          </a:xfrm>
          <a:prstGeom prst="rect">
            <a:avLst/>
          </a:prstGeom>
          <a:noFill/>
        </p:spPr>
        <p:txBody>
          <a:bodyPr wrap="square" rtlCol="0">
            <a:spAutoFit/>
          </a:bodyPr>
          <a:lstStyle/>
          <a:p>
            <a:r>
              <a:rPr lang="de-DE" dirty="0">
                <a:latin typeface="72 Monospace" panose="020B0509030603020204" pitchFamily="49" charset="0"/>
                <a:cs typeface="72 Monospace" panose="020B0509030603020204" pitchFamily="49" charset="0"/>
              </a:rPr>
              <a:t>M15</a:t>
            </a:r>
          </a:p>
        </p:txBody>
      </p:sp>
    </p:spTree>
    <p:extLst>
      <p:ext uri="{BB962C8B-B14F-4D97-AF65-F5344CB8AC3E}">
        <p14:creationId xmlns:p14="http://schemas.microsoft.com/office/powerpoint/2010/main" val="199703338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16215F-77B8-80BA-1013-DD01A90A63BB}"/>
            </a:ext>
          </a:extLst>
        </p:cNvPr>
        <p:cNvGrpSpPr/>
        <p:nvPr/>
      </p:nvGrpSpPr>
      <p:grpSpPr>
        <a:xfrm>
          <a:off x="0" y="0"/>
          <a:ext cx="0" cy="0"/>
          <a:chOff x="0" y="0"/>
          <a:chExt cx="0" cy="0"/>
        </a:xfrm>
      </p:grpSpPr>
      <p:sp>
        <p:nvSpPr>
          <p:cNvPr id="2" name="Inhaltsplatzhalter 1">
            <a:extLst>
              <a:ext uri="{FF2B5EF4-FFF2-40B4-BE49-F238E27FC236}">
                <a16:creationId xmlns:a16="http://schemas.microsoft.com/office/drawing/2014/main" id="{BE912783-EB4E-DB89-50BB-486FBA56D8D3}"/>
              </a:ext>
            </a:extLst>
          </p:cNvPr>
          <p:cNvSpPr>
            <a:spLocks noGrp="1"/>
          </p:cNvSpPr>
          <p:nvPr>
            <p:ph idx="1"/>
          </p:nvPr>
        </p:nvSpPr>
        <p:spPr>
          <a:xfrm>
            <a:off x="566737" y="1554480"/>
            <a:ext cx="11058526" cy="4991815"/>
          </a:xfrm>
        </p:spPr>
        <p:txBody>
          <a:bodyPr/>
          <a:lstStyle/>
          <a:p>
            <a:pPr>
              <a:lnSpc>
                <a:spcPct val="100000"/>
              </a:lnSpc>
              <a:spcBef>
                <a:spcPts val="800"/>
              </a:spcBef>
            </a:pPr>
            <a:r>
              <a:rPr lang="de-DE" sz="2400" dirty="0"/>
              <a:t>1)</a:t>
            </a:r>
          </a:p>
          <a:p>
            <a:pPr>
              <a:lnSpc>
                <a:spcPct val="100000"/>
              </a:lnSpc>
              <a:spcBef>
                <a:spcPts val="800"/>
              </a:spcBef>
            </a:pPr>
            <a:r>
              <a:rPr lang="de-DE" sz="2400" dirty="0"/>
              <a:t>2)</a:t>
            </a:r>
          </a:p>
          <a:p>
            <a:pPr>
              <a:lnSpc>
                <a:spcPct val="100000"/>
              </a:lnSpc>
              <a:spcBef>
                <a:spcPts val="800"/>
              </a:spcBef>
            </a:pPr>
            <a:r>
              <a:rPr lang="de-DE" sz="2400" dirty="0"/>
              <a:t>3)</a:t>
            </a:r>
          </a:p>
          <a:p>
            <a:pPr>
              <a:lnSpc>
                <a:spcPct val="100000"/>
              </a:lnSpc>
              <a:spcBef>
                <a:spcPts val="800"/>
              </a:spcBef>
            </a:pPr>
            <a:r>
              <a:rPr lang="de-DE" sz="2400" dirty="0"/>
              <a:t>4) </a:t>
            </a:r>
          </a:p>
          <a:p>
            <a:pPr>
              <a:lnSpc>
                <a:spcPct val="100000"/>
              </a:lnSpc>
              <a:spcBef>
                <a:spcPts val="800"/>
              </a:spcBef>
            </a:pPr>
            <a:r>
              <a:rPr lang="de-DE" sz="2400" dirty="0"/>
              <a:t>5) </a:t>
            </a:r>
          </a:p>
          <a:p>
            <a:pPr>
              <a:lnSpc>
                <a:spcPct val="100000"/>
              </a:lnSpc>
              <a:spcBef>
                <a:spcPts val="800"/>
              </a:spcBef>
            </a:pPr>
            <a:r>
              <a:rPr lang="de-DE" sz="2400" dirty="0"/>
              <a:t>6)</a:t>
            </a:r>
          </a:p>
          <a:p>
            <a:pPr>
              <a:lnSpc>
                <a:spcPct val="100000"/>
              </a:lnSpc>
              <a:spcBef>
                <a:spcPts val="800"/>
              </a:spcBef>
            </a:pPr>
            <a:r>
              <a:rPr lang="de-DE" sz="2400" dirty="0"/>
              <a:t>7)</a:t>
            </a:r>
          </a:p>
          <a:p>
            <a:pPr>
              <a:lnSpc>
                <a:spcPct val="100000"/>
              </a:lnSpc>
              <a:spcBef>
                <a:spcPts val="800"/>
              </a:spcBef>
            </a:pPr>
            <a:r>
              <a:rPr lang="de-DE" sz="2400" dirty="0"/>
              <a:t>8)</a:t>
            </a:r>
          </a:p>
          <a:p>
            <a:pPr>
              <a:lnSpc>
                <a:spcPct val="100000"/>
              </a:lnSpc>
              <a:spcBef>
                <a:spcPts val="800"/>
              </a:spcBef>
            </a:pPr>
            <a:r>
              <a:rPr lang="de-DE" sz="2400" dirty="0"/>
              <a:t>9)</a:t>
            </a:r>
          </a:p>
          <a:p>
            <a:pPr>
              <a:lnSpc>
                <a:spcPct val="100000"/>
              </a:lnSpc>
              <a:spcBef>
                <a:spcPts val="800"/>
              </a:spcBef>
            </a:pPr>
            <a:r>
              <a:rPr lang="de-DE" sz="2400" dirty="0"/>
              <a:t>10)</a:t>
            </a:r>
          </a:p>
        </p:txBody>
      </p:sp>
      <p:sp>
        <p:nvSpPr>
          <p:cNvPr id="6" name="Titel 1">
            <a:extLst>
              <a:ext uri="{FF2B5EF4-FFF2-40B4-BE49-F238E27FC236}">
                <a16:creationId xmlns:a16="http://schemas.microsoft.com/office/drawing/2014/main" id="{0FB97BF8-205B-9B96-5620-8FA02DA4711A}"/>
              </a:ext>
            </a:extLst>
          </p:cNvPr>
          <p:cNvSpPr txBox="1">
            <a:spLocks/>
          </p:cNvSpPr>
          <p:nvPr/>
        </p:nvSpPr>
        <p:spPr>
          <a:xfrm>
            <a:off x="838200" y="365125"/>
            <a:ext cx="105156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e-DE"/>
              <a:t>Unsere 10 Gebote für Social Media</a:t>
            </a:r>
            <a:endParaRPr lang="de-DE" dirty="0"/>
          </a:p>
        </p:txBody>
      </p:sp>
      <p:sp>
        <p:nvSpPr>
          <p:cNvPr id="5" name="Textfeld 4">
            <a:extLst>
              <a:ext uri="{FF2B5EF4-FFF2-40B4-BE49-F238E27FC236}">
                <a16:creationId xmlns:a16="http://schemas.microsoft.com/office/drawing/2014/main" id="{BA828495-8692-73C8-FCB8-333D64EFA74C}"/>
              </a:ext>
            </a:extLst>
          </p:cNvPr>
          <p:cNvSpPr txBox="1"/>
          <p:nvPr/>
        </p:nvSpPr>
        <p:spPr>
          <a:xfrm>
            <a:off x="11099620" y="287200"/>
            <a:ext cx="1051286" cy="400110"/>
          </a:xfrm>
          <a:prstGeom prst="rect">
            <a:avLst/>
          </a:prstGeom>
          <a:noFill/>
        </p:spPr>
        <p:txBody>
          <a:bodyPr wrap="square" rtlCol="0">
            <a:spAutoFit/>
          </a:bodyPr>
          <a:lstStyle/>
          <a:p>
            <a:r>
              <a:rPr lang="de-DE" sz="2000" dirty="0"/>
              <a:t>M16</a:t>
            </a:r>
          </a:p>
        </p:txBody>
      </p:sp>
    </p:spTree>
    <p:extLst>
      <p:ext uri="{BB962C8B-B14F-4D97-AF65-F5344CB8AC3E}">
        <p14:creationId xmlns:p14="http://schemas.microsoft.com/office/powerpoint/2010/main" val="373132212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33DFF71-B55E-6A7D-0C1C-57A27DFB6B33}"/>
              </a:ext>
            </a:extLst>
          </p:cNvPr>
          <p:cNvSpPr>
            <a:spLocks noGrp="1"/>
          </p:cNvSpPr>
          <p:nvPr>
            <p:ph type="title"/>
          </p:nvPr>
        </p:nvSpPr>
        <p:spPr/>
        <p:txBody>
          <a:bodyPr>
            <a:normAutofit/>
          </a:bodyPr>
          <a:lstStyle/>
          <a:p>
            <a:br>
              <a:rPr lang="de-DE" sz="1400" dirty="0"/>
            </a:br>
            <a:br>
              <a:rPr lang="de-DE" sz="1400" dirty="0"/>
            </a:br>
            <a:br>
              <a:rPr lang="de-DE" sz="1400" dirty="0"/>
            </a:br>
            <a:endParaRPr lang="de-DE" sz="1400" dirty="0"/>
          </a:p>
        </p:txBody>
      </p:sp>
      <p:sp>
        <p:nvSpPr>
          <p:cNvPr id="3" name="Textfeld 2">
            <a:extLst>
              <a:ext uri="{FF2B5EF4-FFF2-40B4-BE49-F238E27FC236}">
                <a16:creationId xmlns:a16="http://schemas.microsoft.com/office/drawing/2014/main" id="{02EF874A-464B-1B52-DF20-D01E4EF2D3EE}"/>
              </a:ext>
            </a:extLst>
          </p:cNvPr>
          <p:cNvSpPr txBox="1"/>
          <p:nvPr/>
        </p:nvSpPr>
        <p:spPr>
          <a:xfrm>
            <a:off x="603669" y="612058"/>
            <a:ext cx="8092656" cy="6176050"/>
          </a:xfrm>
          <a:prstGeom prst="rect">
            <a:avLst/>
          </a:prstGeom>
          <a:noFill/>
        </p:spPr>
        <p:txBody>
          <a:bodyPr wrap="square" rtlCol="0">
            <a:spAutoFit/>
          </a:bodyPr>
          <a:lstStyle/>
          <a:p>
            <a:pPr>
              <a:spcBef>
                <a:spcPts val="800"/>
              </a:spcBef>
              <a:spcAft>
                <a:spcPts val="400"/>
              </a:spcAft>
            </a:pPr>
            <a:r>
              <a:rPr lang="de-DE" b="1" kern="100" dirty="0">
                <a:effectLst/>
                <a:latin typeface="72 Monospace" panose="020B0509030603020204" pitchFamily="49" charset="0"/>
                <a:ea typeface="Times New Roman" panose="02020603050405020304" pitchFamily="18" charset="0"/>
                <a:cs typeface="72 Monospace" panose="020B0509030603020204" pitchFamily="49" charset="0"/>
              </a:rPr>
              <a:t>Verwendete Medien</a:t>
            </a:r>
          </a:p>
          <a:p>
            <a:r>
              <a:rPr lang="de-DE" sz="1400" kern="100" dirty="0">
                <a:effectLst/>
                <a:latin typeface="Aptos" panose="020B0004020202020204" pitchFamily="34" charset="0"/>
                <a:ea typeface="Aptos" panose="020B0004020202020204" pitchFamily="34" charset="0"/>
                <a:cs typeface="Times New Roman (Textkörper CS)"/>
              </a:rPr>
              <a:t> </a:t>
            </a:r>
          </a:p>
          <a:p>
            <a:r>
              <a:rPr lang="de-DE" sz="1400" kern="100" dirty="0">
                <a:latin typeface="72 Monospace" panose="020B0509030603020204" pitchFamily="49" charset="0"/>
                <a:ea typeface="Aptos" panose="020B0004020202020204" pitchFamily="34" charset="0"/>
                <a:cs typeface="72 Monospace" panose="020B0509030603020204" pitchFamily="49" charset="0"/>
              </a:rPr>
              <a:t>Abbildungsnachweis:</a:t>
            </a:r>
            <a:endParaRPr lang="de-DE" sz="1400" kern="100" dirty="0">
              <a:latin typeface="72 Monospace" panose="020B0509030603020204" pitchFamily="49" charset="0"/>
              <a:ea typeface="Times New Roman" panose="02020603050405020304" pitchFamily="18" charset="0"/>
              <a:cs typeface="72 Monospace" panose="020B0509030603020204" pitchFamily="49" charset="0"/>
            </a:endParaRPr>
          </a:p>
          <a:p>
            <a:endParaRPr lang="de-DE" sz="1400" kern="100" dirty="0">
              <a:latin typeface="Arial" panose="020B0604020202020204" pitchFamily="34" charset="0"/>
              <a:ea typeface="Aptos" panose="020B0004020202020204" pitchFamily="34" charset="0"/>
              <a:cs typeface="Times New Roman (Textkörper CS)"/>
            </a:endParaRPr>
          </a:p>
          <a:p>
            <a:r>
              <a:rPr lang="en-US" sz="1200" b="1" kern="100" dirty="0">
                <a:effectLst/>
                <a:ea typeface="Aptos" panose="020B0004020202020204" pitchFamily="34" charset="0"/>
                <a:cs typeface="Times New Roman (Textkörper CS)"/>
              </a:rPr>
              <a:t>Abb. 2: Mailand </a:t>
            </a:r>
            <a:r>
              <a:rPr lang="en-US" sz="1200" b="1" kern="100" dirty="0" err="1">
                <a:effectLst/>
                <a:ea typeface="Aptos" panose="020B0004020202020204" pitchFamily="34" charset="0"/>
                <a:cs typeface="Times New Roman (Textkörper CS)"/>
              </a:rPr>
              <a:t>Stadtansicht</a:t>
            </a:r>
            <a:br>
              <a:rPr lang="en-US" sz="1200" b="1" kern="100" dirty="0">
                <a:effectLst/>
                <a:ea typeface="Aptos" panose="020B0004020202020204" pitchFamily="34" charset="0"/>
                <a:cs typeface="Times New Roman (Textkörper CS)"/>
              </a:rPr>
            </a:br>
            <a:r>
              <a:rPr lang="en-US" sz="1200" kern="100" dirty="0">
                <a:effectLst/>
                <a:ea typeface="Aptos" panose="020B0004020202020204" pitchFamily="34" charset="0"/>
                <a:cs typeface="Times New Roman (Textkörper CS)"/>
              </a:rPr>
              <a:t>Foto von Mikhail </a:t>
            </a:r>
            <a:r>
              <a:rPr lang="en-US" sz="1200" kern="100" dirty="0" err="1">
                <a:effectLst/>
                <a:ea typeface="Aptos" panose="020B0004020202020204" pitchFamily="34" charset="0"/>
                <a:cs typeface="Times New Roman (Textkörper CS)"/>
              </a:rPr>
              <a:t>Nilov</a:t>
            </a:r>
            <a:r>
              <a:rPr lang="en-US" sz="1200" kern="100" dirty="0">
                <a:effectLst/>
                <a:ea typeface="Aptos" panose="020B0004020202020204" pitchFamily="34" charset="0"/>
                <a:cs typeface="Times New Roman (Textkörper CS)"/>
              </a:rPr>
              <a:t>: </a:t>
            </a:r>
            <a:r>
              <a:rPr lang="de-DE" sz="1200" dirty="0">
                <a:hlinkClick r:id="rId3">
                  <a:extLst>
                    <a:ext uri="{A12FA001-AC4F-418D-AE19-62706E023703}">
                      <ahyp:hlinkClr xmlns:ahyp="http://schemas.microsoft.com/office/drawing/2018/hyperlinkcolor" val="tx"/>
                    </a:ext>
                  </a:extLst>
                </a:hlinkClick>
              </a:rPr>
              <a:t>https://www.pexels.com/de-de/foto/stadt-wahrzeichen-skyline-gebaude-8430364</a:t>
            </a:r>
            <a:r>
              <a:rPr lang="de-DE" sz="1200" dirty="0"/>
              <a:t>/</a:t>
            </a:r>
            <a:r>
              <a:rPr lang="de-DE" sz="1200" kern="100" dirty="0">
                <a:ea typeface="Aptos" panose="020B0004020202020204" pitchFamily="34" charset="0"/>
                <a:cs typeface="Times New Roman (Textkörper CS)"/>
              </a:rPr>
              <a:t> (20.03.2026)</a:t>
            </a:r>
            <a:endParaRPr lang="de-DE" sz="1200" dirty="0">
              <a:hlinkClick r:id="rId4">
                <a:extLst>
                  <a:ext uri="{A12FA001-AC4F-418D-AE19-62706E023703}">
                    <ahyp:hlinkClr xmlns:ahyp="http://schemas.microsoft.com/office/drawing/2018/hyperlinkcolor" val="tx"/>
                  </a:ext>
                </a:extLst>
              </a:hlinkClick>
            </a:endParaRPr>
          </a:p>
          <a:p>
            <a:endParaRPr lang="de-DE" sz="1200" kern="100" dirty="0">
              <a:effectLst/>
              <a:ea typeface="Aptos" panose="020B0004020202020204" pitchFamily="34" charset="0"/>
              <a:cs typeface="Times New Roman (Textkörper CS)"/>
            </a:endParaRPr>
          </a:p>
          <a:p>
            <a:r>
              <a:rPr lang="de-DE" sz="1200" b="1" kern="100" dirty="0">
                <a:effectLst/>
                <a:ea typeface="Aptos" panose="020B0004020202020204" pitchFamily="34" charset="0"/>
                <a:cs typeface="Times New Roman (Textkörper CS)"/>
              </a:rPr>
              <a:t>Abb. 3: </a:t>
            </a:r>
            <a:r>
              <a:rPr lang="en-US" sz="1200" b="1" kern="100" dirty="0">
                <a:ea typeface="Aptos" panose="020B0004020202020204" pitchFamily="34" charset="0"/>
                <a:cs typeface="Times New Roman (Textkörper CS)"/>
              </a:rPr>
              <a:t>Carlo Acutis</a:t>
            </a:r>
            <a:br>
              <a:rPr lang="de-DE" sz="1200" b="1" kern="100" dirty="0">
                <a:effectLst/>
                <a:ea typeface="Aptos" panose="020B0004020202020204" pitchFamily="34" charset="0"/>
                <a:cs typeface="Times New Roman (Textkörper CS)"/>
              </a:rPr>
            </a:br>
            <a:r>
              <a:rPr lang="de-DE" sz="1200" kern="100" dirty="0">
                <a:effectLst/>
                <a:ea typeface="Aptos" panose="020B0004020202020204" pitchFamily="34" charset="0"/>
                <a:cs typeface="Times New Roman (Textkörper CS)"/>
              </a:rPr>
              <a:t>Bildzitat aus https://www.youtube.com/watch?v=ELPtYxMc90o (4:05) (</a:t>
            </a:r>
            <a:r>
              <a:rPr lang="de-DE" sz="1200" kern="100" dirty="0">
                <a:ea typeface="Aptos" panose="020B0004020202020204" pitchFamily="34" charset="0"/>
                <a:cs typeface="Times New Roman (Textkörper CS)"/>
              </a:rPr>
              <a:t>15.07.2025)</a:t>
            </a:r>
          </a:p>
          <a:p>
            <a:endParaRPr lang="de-DE" sz="1200" kern="100" dirty="0">
              <a:effectLst/>
              <a:ea typeface="Aptos" panose="020B0004020202020204" pitchFamily="34" charset="0"/>
              <a:cs typeface="Times New Roman (Textkörper CS)"/>
            </a:endParaRPr>
          </a:p>
          <a:p>
            <a:r>
              <a:rPr lang="de-DE" sz="1200" b="1" kern="100" dirty="0">
                <a:effectLst/>
                <a:ea typeface="Aptos" panose="020B0004020202020204" pitchFamily="34" charset="0"/>
                <a:cs typeface="Times New Roman (Textkörper CS)"/>
              </a:rPr>
              <a:t>Abb. 4</a:t>
            </a:r>
            <a:r>
              <a:rPr lang="de-DE" sz="1200" kern="100" dirty="0">
                <a:effectLst/>
                <a:ea typeface="Aptos" panose="020B0004020202020204" pitchFamily="34" charset="0"/>
                <a:cs typeface="Times New Roman (Textkörper CS)"/>
              </a:rPr>
              <a:t>: </a:t>
            </a:r>
            <a:r>
              <a:rPr lang="en-US" sz="1200" b="1" kern="100" dirty="0" err="1">
                <a:ea typeface="Aptos" panose="020B0004020202020204" pitchFamily="34" charset="0"/>
                <a:cs typeface="Times New Roman (Textkörper CS)"/>
              </a:rPr>
              <a:t>Krankenhauszimmer</a:t>
            </a:r>
            <a:br>
              <a:rPr lang="de-DE" sz="1200" kern="100" dirty="0">
                <a:effectLst/>
                <a:ea typeface="Aptos" panose="020B0004020202020204" pitchFamily="34" charset="0"/>
                <a:cs typeface="Times New Roman (Textkörper CS)"/>
              </a:rPr>
            </a:br>
            <a:r>
              <a:rPr lang="de-DE" sz="1200" kern="100" dirty="0">
                <a:effectLst/>
                <a:ea typeface="Aptos" panose="020B0004020202020204" pitchFamily="34" charset="0"/>
                <a:cs typeface="Times New Roman (Textkörper CS)"/>
              </a:rPr>
              <a:t>Foto von </a:t>
            </a:r>
            <a:r>
              <a:rPr lang="de-DE" sz="1200" kern="100" dirty="0" err="1">
                <a:effectLst/>
                <a:ea typeface="Aptos" panose="020B0004020202020204" pitchFamily="34" charset="0"/>
                <a:cs typeface="Times New Roman (Textkörper CS)"/>
              </a:rPr>
              <a:t>Saulo</a:t>
            </a:r>
            <a:r>
              <a:rPr lang="de-DE" sz="1200" kern="100" dirty="0">
                <a:effectLst/>
                <a:ea typeface="Aptos" panose="020B0004020202020204" pitchFamily="34" charset="0"/>
                <a:cs typeface="Times New Roman (Textkörper CS)"/>
              </a:rPr>
              <a:t> </a:t>
            </a:r>
            <a:r>
              <a:rPr lang="de-DE" sz="1200" kern="100" dirty="0" err="1">
                <a:effectLst/>
                <a:ea typeface="Aptos" panose="020B0004020202020204" pitchFamily="34" charset="0"/>
                <a:cs typeface="Times New Roman (Textkörper CS)"/>
              </a:rPr>
              <a:t>Zayas</a:t>
            </a:r>
            <a:r>
              <a:rPr lang="de-DE" sz="1200" kern="100" dirty="0">
                <a:effectLst/>
                <a:ea typeface="Aptos" panose="020B0004020202020204" pitchFamily="34" charset="0"/>
                <a:cs typeface="Times New Roman (Textkörper CS)"/>
              </a:rPr>
              <a:t>: </a:t>
            </a:r>
            <a:r>
              <a:rPr lang="de-DE" sz="1200" kern="100" dirty="0">
                <a:effectLst/>
                <a:ea typeface="Aptos" panose="020B0004020202020204" pitchFamily="34" charset="0"/>
                <a:cs typeface="Times New Roman (Textkörper CS)"/>
                <a:hlinkClick r:id="rId5"/>
              </a:rPr>
              <a:t>https://www.pexels.com/de-de/foto/zimmer-raum-krankenhaus-drinnen-4966406/</a:t>
            </a:r>
            <a:r>
              <a:rPr lang="de-DE" sz="1200" kern="100" dirty="0">
                <a:ea typeface="Aptos" panose="020B0004020202020204" pitchFamily="34" charset="0"/>
                <a:cs typeface="Times New Roman (Textkörper CS)"/>
              </a:rPr>
              <a:t> (15.07.2025)</a:t>
            </a:r>
          </a:p>
          <a:p>
            <a:endParaRPr lang="de-DE" sz="1200" kern="100" dirty="0">
              <a:effectLst/>
              <a:ea typeface="Aptos" panose="020B0004020202020204" pitchFamily="34" charset="0"/>
              <a:cs typeface="Times New Roman (Textkörper CS)"/>
            </a:endParaRPr>
          </a:p>
          <a:p>
            <a:r>
              <a:rPr lang="de-DE" sz="1200" b="1" kern="100" dirty="0">
                <a:effectLst/>
                <a:ea typeface="Aptos" panose="020B0004020202020204" pitchFamily="34" charset="0"/>
                <a:cs typeface="Times New Roman (Textkörper CS)"/>
              </a:rPr>
              <a:t>Abb. 5</a:t>
            </a:r>
            <a:r>
              <a:rPr lang="de-DE" sz="1200" kern="100" dirty="0">
                <a:effectLst/>
                <a:ea typeface="Aptos" panose="020B0004020202020204" pitchFamily="34" charset="0"/>
                <a:cs typeface="Times New Roman (Textkörper CS)"/>
              </a:rPr>
              <a:t>: </a:t>
            </a:r>
            <a:r>
              <a:rPr lang="de-DE" sz="1200" b="1" kern="100" dirty="0">
                <a:effectLst/>
                <a:ea typeface="Aptos" panose="020B0004020202020204" pitchFamily="34" charset="0"/>
                <a:cs typeface="Times New Roman (Textkörper CS)"/>
              </a:rPr>
              <a:t>Kirche Santa Maria </a:t>
            </a:r>
            <a:r>
              <a:rPr lang="de-DE" sz="1200" b="1" kern="100" dirty="0" err="1">
                <a:effectLst/>
                <a:ea typeface="Aptos" panose="020B0004020202020204" pitchFamily="34" charset="0"/>
                <a:cs typeface="Times New Roman (Textkörper CS)"/>
              </a:rPr>
              <a:t>Segreta</a:t>
            </a:r>
            <a:r>
              <a:rPr lang="de-DE" sz="1200" b="1" kern="100" dirty="0">
                <a:ea typeface="Aptos" panose="020B0004020202020204" pitchFamily="34" charset="0"/>
                <a:cs typeface="Times New Roman (Textkörper CS)"/>
              </a:rPr>
              <a:t>, </a:t>
            </a:r>
            <a:r>
              <a:rPr lang="de-DE" sz="1200" b="1" kern="100" dirty="0">
                <a:effectLst/>
                <a:ea typeface="Aptos" panose="020B0004020202020204" pitchFamily="34" charset="0"/>
                <a:cs typeface="Times New Roman (Textkörper CS)"/>
              </a:rPr>
              <a:t>Mailand</a:t>
            </a:r>
            <a:br>
              <a:rPr lang="de-DE" sz="1200" kern="100" dirty="0">
                <a:effectLst/>
                <a:ea typeface="Aptos" panose="020B0004020202020204" pitchFamily="34" charset="0"/>
                <a:cs typeface="Times New Roman (Textkörper CS)"/>
              </a:rPr>
            </a:br>
            <a:r>
              <a:rPr lang="de-DE" sz="1200" kern="100" dirty="0">
                <a:effectLst/>
                <a:ea typeface="Aptos" panose="020B0004020202020204" pitchFamily="34" charset="0"/>
                <a:cs typeface="Times New Roman (Textkörper CS)"/>
                <a:hlinkClick r:id="rId6"/>
              </a:rPr>
              <a:t>https://commons.wikimedia.org/wiki/</a:t>
            </a:r>
            <a:endParaRPr lang="de-DE" sz="1200" kern="100" dirty="0">
              <a:effectLst/>
              <a:ea typeface="Aptos" panose="020B0004020202020204" pitchFamily="34" charset="0"/>
              <a:cs typeface="Times New Roman (Textkörper CS)"/>
            </a:endParaRPr>
          </a:p>
          <a:p>
            <a:r>
              <a:rPr lang="de-DE" sz="1200" kern="100" dirty="0">
                <a:effectLst/>
                <a:ea typeface="Aptos" panose="020B0004020202020204" pitchFamily="34" charset="0"/>
                <a:cs typeface="Times New Roman (Textkörper CS)"/>
              </a:rPr>
              <a:t>File:Santa_Maria_Segreta_%28Milano%29_1918_Arch._Brusconi.jpg</a:t>
            </a:r>
            <a:r>
              <a:rPr lang="de-DE" sz="1200" kern="100" dirty="0">
                <a:ea typeface="Aptos" panose="020B0004020202020204" pitchFamily="34" charset="0"/>
                <a:cs typeface="Times New Roman (Textkörper CS)"/>
              </a:rPr>
              <a:t> (15.07.2025)</a:t>
            </a:r>
          </a:p>
          <a:p>
            <a:endParaRPr lang="de-DE" sz="1200" kern="100" dirty="0">
              <a:ea typeface="Aptos" panose="020B0004020202020204" pitchFamily="34" charset="0"/>
              <a:cs typeface="Times New Roman (Textkörper CS)"/>
            </a:endParaRPr>
          </a:p>
          <a:p>
            <a:r>
              <a:rPr lang="de-DE" sz="1200" b="1" kern="100" dirty="0">
                <a:effectLst/>
                <a:ea typeface="Aptos" panose="020B0004020202020204" pitchFamily="34" charset="0"/>
                <a:cs typeface="Times New Roman (Textkörper CS)"/>
              </a:rPr>
              <a:t>Abb. 6</a:t>
            </a:r>
            <a:r>
              <a:rPr lang="de-DE" sz="1200" kern="100" dirty="0">
                <a:effectLst/>
                <a:ea typeface="Aptos" panose="020B0004020202020204" pitchFamily="34" charset="0"/>
                <a:cs typeface="Times New Roman (Textkörper CS)"/>
              </a:rPr>
              <a:t>: </a:t>
            </a:r>
            <a:r>
              <a:rPr lang="de-DE" sz="1200" u="sng" kern="100" dirty="0">
                <a:solidFill>
                  <a:srgbClr val="467886"/>
                </a:solidFill>
                <a:effectLst/>
                <a:ea typeface="Aptos" panose="020B0004020202020204" pitchFamily="34" charset="0"/>
                <a:cs typeface="Times New Roman (Textkörper CS)"/>
                <a:hlinkClick r:id="rId7"/>
              </a:rPr>
              <a:t>https://www.gold.de/medien/artikel/goldwaschpfanne.jpg</a:t>
            </a:r>
            <a:r>
              <a:rPr lang="de-DE" sz="1200" kern="100" dirty="0">
                <a:effectLst/>
                <a:ea typeface="Aptos" panose="020B0004020202020204" pitchFamily="34" charset="0"/>
                <a:cs typeface="Times New Roman (Textkörper CS)"/>
              </a:rPr>
              <a:t> </a:t>
            </a:r>
          </a:p>
          <a:p>
            <a:r>
              <a:rPr lang="de-DE" sz="1200" kern="100" dirty="0">
                <a:effectLst/>
                <a:ea typeface="Aptos" panose="020B0004020202020204" pitchFamily="34" charset="0"/>
                <a:cs typeface="Times New Roman (Textkörper CS)"/>
              </a:rPr>
              <a:t>Mit freundlicher Genehmigung.</a:t>
            </a:r>
          </a:p>
          <a:p>
            <a:endParaRPr lang="de-DE" sz="1200" kern="100" dirty="0">
              <a:ea typeface="Aptos" panose="020B0004020202020204" pitchFamily="34" charset="0"/>
              <a:cs typeface="Times New Roman (Textkörper CS)"/>
            </a:endParaRPr>
          </a:p>
          <a:p>
            <a:r>
              <a:rPr lang="de-DE" sz="1200" b="1" kern="100" dirty="0">
                <a:ea typeface="Aptos" panose="020B0004020202020204" pitchFamily="34" charset="0"/>
                <a:cs typeface="Times New Roman (Textkörper CS)"/>
              </a:rPr>
              <a:t>Personen-Illustrationen: </a:t>
            </a:r>
            <a:r>
              <a:rPr lang="en-US" sz="1200" kern="100" dirty="0" err="1">
                <a:ea typeface="Aptos" panose="020B0004020202020204" pitchFamily="34" charset="0"/>
                <a:cs typeface="Times New Roman (Textkörper CS)"/>
              </a:rPr>
              <a:t>vgl</a:t>
            </a:r>
            <a:r>
              <a:rPr lang="en-US" sz="1200" kern="100" dirty="0">
                <a:ea typeface="Aptos" panose="020B0004020202020204" pitchFamily="34" charset="0"/>
                <a:cs typeface="Times New Roman (Textkörper CS)"/>
              </a:rPr>
              <a:t>. Folie 18 u. 43, M4; </a:t>
            </a:r>
            <a:r>
              <a:rPr lang="de-DE" sz="1200" kern="100" dirty="0" err="1">
                <a:latin typeface="Aptos" panose="020B0004020202020204"/>
                <a:ea typeface="Times New Roman" panose="02020603050405020304" pitchFamily="18" charset="0"/>
                <a:cs typeface="72 Monospace" panose="020B0509030603020204" pitchFamily="49" charset="0"/>
              </a:rPr>
              <a:t>ByLKI</a:t>
            </a:r>
            <a:r>
              <a:rPr lang="de-DE" sz="1200" kern="100" dirty="0">
                <a:latin typeface="Aptos" panose="020B0004020202020204"/>
                <a:ea typeface="Times New Roman" panose="02020603050405020304" pitchFamily="18" charset="0"/>
                <a:cs typeface="72 Monospace" panose="020B0509030603020204" pitchFamily="49" charset="0"/>
              </a:rPr>
              <a:t> via </a:t>
            </a:r>
            <a:r>
              <a:rPr lang="de-DE" sz="1200" kern="100" dirty="0" err="1">
                <a:latin typeface="Aptos" panose="020B0004020202020204"/>
                <a:ea typeface="Times New Roman" panose="02020603050405020304" pitchFamily="18" charset="0"/>
                <a:cs typeface="72 Monospace" panose="020B0509030603020204" pitchFamily="49" charset="0"/>
              </a:rPr>
              <a:t>via</a:t>
            </a:r>
            <a:r>
              <a:rPr lang="de-DE" sz="1200" kern="100" dirty="0">
                <a:latin typeface="Aptos" panose="020B0004020202020204"/>
                <a:ea typeface="Times New Roman" panose="02020603050405020304" pitchFamily="18" charset="0"/>
                <a:cs typeface="72 Monospace" panose="020B0509030603020204" pitchFamily="49" charset="0"/>
              </a:rPr>
              <a:t> FLUX 1.0, </a:t>
            </a:r>
            <a:r>
              <a:rPr lang="de-DE" sz="1200" kern="100" dirty="0">
                <a:latin typeface="Aptos" panose="020B0004020202020204"/>
                <a:ea typeface="Times New Roman" panose="02020603050405020304" pitchFamily="18" charset="0"/>
                <a:cs typeface="72 Monospace" panose="020B0509030603020204" pitchFamily="49" charset="0"/>
                <a:hlinkClick r:id="rId8"/>
              </a:rPr>
              <a:t>https://ki.alp.dillingen.de/</a:t>
            </a:r>
            <a:r>
              <a:rPr lang="de-DE" sz="1200" kern="100" dirty="0">
                <a:latin typeface="Aptos" panose="020B0004020202020204"/>
                <a:ea typeface="Times New Roman" panose="02020603050405020304" pitchFamily="18" charset="0"/>
                <a:cs typeface="72 Monospace" panose="020B0509030603020204" pitchFamily="49" charset="0"/>
              </a:rPr>
              <a:t> (März 2025)</a:t>
            </a:r>
          </a:p>
          <a:p>
            <a:endParaRPr lang="de-DE" sz="1200" kern="100" dirty="0">
              <a:effectLst/>
              <a:ea typeface="Aptos" panose="020B0004020202020204" pitchFamily="34" charset="0"/>
              <a:cs typeface="Times New Roman (Textkörper CS)"/>
            </a:endParaRPr>
          </a:p>
          <a:p>
            <a:r>
              <a:rPr lang="de-DE" sz="1200" b="1" kern="100" dirty="0" err="1">
                <a:ea typeface="Aptos" panose="020B0004020202020204" pitchFamily="34" charset="0"/>
                <a:cs typeface="Times New Roman (Textkörper CS)"/>
              </a:rPr>
              <a:t>Piktos</a:t>
            </a:r>
            <a:r>
              <a:rPr lang="de-DE" sz="1200" kern="100" dirty="0">
                <a:ea typeface="Aptos" panose="020B0004020202020204" pitchFamily="34" charset="0"/>
                <a:cs typeface="Times New Roman (Textkörper CS)"/>
              </a:rPr>
              <a:t> </a:t>
            </a:r>
            <a:r>
              <a:rPr lang="de-DE" sz="1200" kern="100" dirty="0">
                <a:ea typeface="Aptos" panose="020B0004020202020204" pitchFamily="34" charset="0"/>
                <a:cs typeface="Times New Roman (Textkörper CS)"/>
                <a:hlinkClick r:id="rId9"/>
              </a:rPr>
              <a:t>www.heidigruber.de</a:t>
            </a:r>
            <a:endParaRPr lang="de-DE" sz="1200" kern="100" dirty="0">
              <a:ea typeface="Aptos" panose="020B0004020202020204" pitchFamily="34" charset="0"/>
              <a:cs typeface="Times New Roman (Textkörper CS)"/>
            </a:endParaRPr>
          </a:p>
          <a:p>
            <a:endParaRPr lang="de-DE" sz="1200" kern="100" dirty="0">
              <a:ea typeface="Aptos" panose="020B0004020202020204" pitchFamily="34" charset="0"/>
              <a:cs typeface="Times New Roman (Textkörper CS)"/>
            </a:endParaRPr>
          </a:p>
          <a:p>
            <a:r>
              <a:rPr lang="de-DE" sz="1400" kern="100" dirty="0">
                <a:latin typeface="72 Monospace" panose="020B0509030603020204" pitchFamily="49" charset="0"/>
                <a:ea typeface="Aptos" panose="020B0004020202020204" pitchFamily="34" charset="0"/>
                <a:cs typeface="72 Monospace" panose="020B0509030603020204" pitchFamily="49" charset="0"/>
              </a:rPr>
              <a:t>Audionachweis:</a:t>
            </a:r>
          </a:p>
          <a:p>
            <a:endParaRPr lang="de-DE" sz="1400" kern="100" dirty="0">
              <a:latin typeface="72 Monospace" panose="020B0509030603020204" pitchFamily="49" charset="0"/>
              <a:ea typeface="Times New Roman" panose="02020603050405020304" pitchFamily="18" charset="0"/>
              <a:cs typeface="72 Monospace" panose="020B0509030603020204" pitchFamily="49" charset="0"/>
            </a:endParaRPr>
          </a:p>
          <a:p>
            <a:r>
              <a:rPr lang="en-US" sz="1200" b="1" kern="100" dirty="0" err="1">
                <a:ea typeface="Aptos" panose="020B0004020202020204" pitchFamily="34" charset="0"/>
                <a:cs typeface="Times New Roman (Textkörper CS)"/>
              </a:rPr>
              <a:t>Audiofiles</a:t>
            </a:r>
            <a:r>
              <a:rPr lang="en-US" sz="1200" b="1" kern="100" dirty="0">
                <a:ea typeface="Aptos" panose="020B0004020202020204" pitchFamily="34" charset="0"/>
                <a:cs typeface="Times New Roman (Textkörper CS)"/>
              </a:rPr>
              <a:t> </a:t>
            </a:r>
            <a:r>
              <a:rPr lang="en-US" sz="1200" kern="100" dirty="0" err="1">
                <a:ea typeface="Aptos" panose="020B0004020202020204" pitchFamily="34" charset="0"/>
                <a:cs typeface="Times New Roman (Textkörper CS)"/>
              </a:rPr>
              <a:t>vgl</a:t>
            </a:r>
            <a:r>
              <a:rPr lang="en-US" sz="1200" kern="100" dirty="0">
                <a:ea typeface="Aptos" panose="020B0004020202020204" pitchFamily="34" charset="0"/>
                <a:cs typeface="Times New Roman (Textkörper CS)"/>
              </a:rPr>
              <a:t>. Folie 18, M4</a:t>
            </a:r>
          </a:p>
          <a:p>
            <a:r>
              <a:rPr lang="de-DE" sz="1200" kern="100" dirty="0" err="1">
                <a:latin typeface="Aptos" panose="020B0004020202020204"/>
                <a:ea typeface="Times New Roman" panose="02020603050405020304" pitchFamily="18" charset="0"/>
                <a:cs typeface="72 Monospace" panose="020B0509030603020204" pitchFamily="49" charset="0"/>
              </a:rPr>
              <a:t>ByLKI</a:t>
            </a:r>
            <a:r>
              <a:rPr lang="de-DE" sz="1200" kern="100" dirty="0">
                <a:latin typeface="Aptos" panose="020B0004020202020204"/>
                <a:ea typeface="Times New Roman" panose="02020603050405020304" pitchFamily="18" charset="0"/>
                <a:cs typeface="72 Monospace" panose="020B0509030603020204" pitchFamily="49" charset="0"/>
              </a:rPr>
              <a:t> via </a:t>
            </a:r>
            <a:r>
              <a:rPr lang="de-DE" sz="1200" kern="100" dirty="0" err="1">
                <a:latin typeface="Aptos" panose="020B0004020202020204"/>
                <a:ea typeface="Times New Roman" panose="02020603050405020304" pitchFamily="18" charset="0"/>
                <a:cs typeface="72 Monospace" panose="020B0509030603020204" pitchFamily="49" charset="0"/>
              </a:rPr>
              <a:t>via</a:t>
            </a:r>
            <a:r>
              <a:rPr lang="de-DE" sz="1200" kern="100" dirty="0">
                <a:latin typeface="Aptos" panose="020B0004020202020204"/>
                <a:ea typeface="Times New Roman" panose="02020603050405020304" pitchFamily="18" charset="0"/>
                <a:cs typeface="72 Monospace" panose="020B0509030603020204" pitchFamily="49" charset="0"/>
              </a:rPr>
              <a:t> FLUX 1.0, </a:t>
            </a:r>
            <a:r>
              <a:rPr lang="de-DE" sz="1200" kern="100" dirty="0">
                <a:latin typeface="Aptos" panose="020B0004020202020204"/>
                <a:ea typeface="Times New Roman" panose="02020603050405020304" pitchFamily="18" charset="0"/>
                <a:cs typeface="72 Monospace" panose="020B0509030603020204" pitchFamily="49" charset="0"/>
                <a:hlinkClick r:id="rId8"/>
              </a:rPr>
              <a:t>https://ki.alp.dillingen.de/</a:t>
            </a:r>
            <a:r>
              <a:rPr lang="de-DE" sz="1200" kern="100" dirty="0">
                <a:latin typeface="Aptos" panose="020B0004020202020204"/>
                <a:ea typeface="Times New Roman" panose="02020603050405020304" pitchFamily="18" charset="0"/>
                <a:cs typeface="72 Monospace" panose="020B0509030603020204" pitchFamily="49" charset="0"/>
              </a:rPr>
              <a:t> (März 2025)</a:t>
            </a:r>
          </a:p>
          <a:p>
            <a:endParaRPr lang="de-DE" sz="1200" kern="100" dirty="0">
              <a:effectLst/>
              <a:ea typeface="Aptos" panose="020B0004020202020204" pitchFamily="34" charset="0"/>
              <a:cs typeface="Times New Roman (Textkörper CS)"/>
            </a:endParaRPr>
          </a:p>
          <a:p>
            <a:endParaRPr lang="de-DE" sz="1400" kern="100" dirty="0">
              <a:latin typeface="Aptos" panose="020B0004020202020204" pitchFamily="34" charset="0"/>
              <a:ea typeface="Aptos" panose="020B0004020202020204" pitchFamily="34" charset="0"/>
              <a:cs typeface="Times New Roman (Textkörper CS)"/>
            </a:endParaRPr>
          </a:p>
          <a:p>
            <a:endParaRPr lang="de-DE" sz="1400" dirty="0"/>
          </a:p>
        </p:txBody>
      </p:sp>
    </p:spTree>
    <p:extLst>
      <p:ext uri="{BB962C8B-B14F-4D97-AF65-F5344CB8AC3E}">
        <p14:creationId xmlns:p14="http://schemas.microsoft.com/office/powerpoint/2010/main" val="2144737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1">
            <a:extLst>
              <a:ext uri="{FF2B5EF4-FFF2-40B4-BE49-F238E27FC236}">
                <a16:creationId xmlns:a16="http://schemas.microsoft.com/office/drawing/2014/main" id="{890565B8-5E5D-7A38-ED2B-97516270DC2D}"/>
              </a:ext>
            </a:extLst>
          </p:cNvPr>
          <p:cNvSpPr txBox="1">
            <a:spLocks/>
          </p:cNvSpPr>
          <p:nvPr/>
        </p:nvSpPr>
        <p:spPr>
          <a:xfrm>
            <a:off x="1137033" y="670559"/>
            <a:ext cx="7455174" cy="865893"/>
          </a:xfrm>
          <a:prstGeom prst="rect">
            <a:avLst/>
          </a:prstGeom>
        </p:spPr>
        <p:txBody>
          <a:bodyPr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e-DE" dirty="0"/>
              <a:t>Mein Name ist Carlo </a:t>
            </a:r>
            <a:r>
              <a:rPr lang="de-DE" dirty="0" err="1"/>
              <a:t>Acutis</a:t>
            </a:r>
            <a:endParaRPr lang="de-DE" dirty="0"/>
          </a:p>
        </p:txBody>
      </p:sp>
      <p:sp>
        <p:nvSpPr>
          <p:cNvPr id="5" name="Textfeld 4">
            <a:extLst>
              <a:ext uri="{FF2B5EF4-FFF2-40B4-BE49-F238E27FC236}">
                <a16:creationId xmlns:a16="http://schemas.microsoft.com/office/drawing/2014/main" id="{385A8922-91AD-49B2-161A-F5042313AC3B}"/>
              </a:ext>
            </a:extLst>
          </p:cNvPr>
          <p:cNvSpPr txBox="1"/>
          <p:nvPr/>
        </p:nvSpPr>
        <p:spPr>
          <a:xfrm>
            <a:off x="6736415" y="6424506"/>
            <a:ext cx="5267596" cy="461665"/>
          </a:xfrm>
          <a:prstGeom prst="rect">
            <a:avLst/>
          </a:prstGeom>
          <a:noFill/>
        </p:spPr>
        <p:txBody>
          <a:bodyPr wrap="none" rtlCol="0">
            <a:spAutoFit/>
          </a:bodyPr>
          <a:lstStyle/>
          <a:p>
            <a:r>
              <a:rPr lang="de-DE" sz="1200" kern="100" dirty="0">
                <a:effectLst/>
                <a:ea typeface="Aptos" panose="020B0004020202020204" pitchFamily="34" charset="0"/>
                <a:cs typeface="Times New Roman (Textkörper CS)"/>
              </a:rPr>
              <a:t>Abb. 3: Bildzitat aus: </a:t>
            </a:r>
            <a:r>
              <a:rPr lang="de-DE" sz="1200" kern="100" dirty="0">
                <a:effectLst/>
                <a:ea typeface="Aptos" panose="020B0004020202020204" pitchFamily="34" charset="0"/>
                <a:cs typeface="Times New Roman (Textkörper CS)"/>
                <a:hlinkClick r:id="rId3"/>
              </a:rPr>
              <a:t>https://www.youtube.com/watch?v=ELPtYxMc90o </a:t>
            </a:r>
            <a:r>
              <a:rPr lang="de-DE" sz="1200" kern="100" dirty="0">
                <a:effectLst/>
                <a:ea typeface="Aptos" panose="020B0004020202020204" pitchFamily="34" charset="0"/>
                <a:cs typeface="Times New Roman (Textkörper CS)"/>
              </a:rPr>
              <a:t>(4:05) </a:t>
            </a:r>
          </a:p>
          <a:p>
            <a:endParaRPr lang="de-DE" sz="1200" dirty="0"/>
          </a:p>
        </p:txBody>
      </p:sp>
      <p:sp>
        <p:nvSpPr>
          <p:cNvPr id="6" name="Inhaltsplatzhalter 1">
            <a:extLst>
              <a:ext uri="{FF2B5EF4-FFF2-40B4-BE49-F238E27FC236}">
                <a16:creationId xmlns:a16="http://schemas.microsoft.com/office/drawing/2014/main" id="{22EE1850-9D68-0E7F-23E0-F36C902C4968}"/>
              </a:ext>
            </a:extLst>
          </p:cNvPr>
          <p:cNvSpPr>
            <a:spLocks noGrp="1"/>
          </p:cNvSpPr>
          <p:nvPr>
            <p:ph idx="1"/>
          </p:nvPr>
        </p:nvSpPr>
        <p:spPr>
          <a:xfrm>
            <a:off x="4864620" y="2442669"/>
            <a:ext cx="6222581" cy="986331"/>
          </a:xfrm>
        </p:spPr>
        <p:txBody>
          <a:bodyPr/>
          <a:lstStyle/>
          <a:p>
            <a:pPr indent="0"/>
            <a:r>
              <a:rPr lang="de-DE" sz="4000" dirty="0"/>
              <a:t>Wenn ich Carlo wäre … </a:t>
            </a:r>
          </a:p>
        </p:txBody>
      </p:sp>
      <p:pic>
        <p:nvPicPr>
          <p:cNvPr id="7" name="Grafik 6" descr="Ein Bild, das Menschliches Gesicht, Person, Kleidung, Wand enthält.&#10;&#10;Automatisch generierte Beschreibung">
            <a:extLst>
              <a:ext uri="{FF2B5EF4-FFF2-40B4-BE49-F238E27FC236}">
                <a16:creationId xmlns:a16="http://schemas.microsoft.com/office/drawing/2014/main" id="{E822A32A-51A7-E62F-82F3-E2C12FF40470}"/>
              </a:ext>
            </a:extLst>
          </p:cNvPr>
          <p:cNvPicPr>
            <a:picLocks noChangeAspect="1"/>
          </p:cNvPicPr>
          <p:nvPr/>
        </p:nvPicPr>
        <p:blipFill>
          <a:blip r:embed="rId4" cstate="screen">
            <a:extLst>
              <a:ext uri="{BEBA8EAE-BF5A-486C-A8C5-ECC9F3942E4B}">
                <a14:imgProps xmlns:a14="http://schemas.microsoft.com/office/drawing/2010/main">
                  <a14:imgLayer r:embed="rId5">
                    <a14:imgEffect>
                      <a14:sharpenSoften amount="10000"/>
                    </a14:imgEffect>
                    <a14:imgEffect>
                      <a14:brightnessContrast bright="29000"/>
                    </a14:imgEffect>
                  </a14:imgLayer>
                </a14:imgProps>
              </a:ext>
              <a:ext uri="{28A0092B-C50C-407E-A947-70E740481C1C}">
                <a14:useLocalDpi xmlns:a14="http://schemas.microsoft.com/office/drawing/2010/main"/>
              </a:ext>
            </a:extLst>
          </a:blip>
          <a:srcRect r="-2" b="-2"/>
          <a:stretch/>
        </p:blipFill>
        <p:spPr>
          <a:xfrm>
            <a:off x="1" y="3105151"/>
            <a:ext cx="6448424" cy="3752849"/>
          </a:xfrm>
          <a:custGeom>
            <a:avLst/>
            <a:gdLst/>
            <a:ahLst/>
            <a:cxnLst/>
            <a:rect l="l" t="t" r="r" b="b"/>
            <a:pathLst>
              <a:path w="6448424" h="3752849">
                <a:moveTo>
                  <a:pt x="0" y="0"/>
                </a:moveTo>
                <a:lnTo>
                  <a:pt x="137978" y="22215"/>
                </a:lnTo>
                <a:cubicBezTo>
                  <a:pt x="196046" y="32277"/>
                  <a:pt x="252469" y="42437"/>
                  <a:pt x="295660" y="49771"/>
                </a:cubicBezTo>
                <a:cubicBezTo>
                  <a:pt x="364885" y="66610"/>
                  <a:pt x="403214" y="32071"/>
                  <a:pt x="456941" y="65635"/>
                </a:cubicBezTo>
                <a:cubicBezTo>
                  <a:pt x="529612" y="69090"/>
                  <a:pt x="662508" y="71245"/>
                  <a:pt x="731691" y="70501"/>
                </a:cubicBezTo>
                <a:cubicBezTo>
                  <a:pt x="768741" y="62400"/>
                  <a:pt x="808263" y="64633"/>
                  <a:pt x="841820" y="61171"/>
                </a:cubicBezTo>
                <a:cubicBezTo>
                  <a:pt x="958973" y="43639"/>
                  <a:pt x="1009730" y="45863"/>
                  <a:pt x="1068219" y="39136"/>
                </a:cubicBezTo>
                <a:cubicBezTo>
                  <a:pt x="1104329" y="33447"/>
                  <a:pt x="1156536" y="44203"/>
                  <a:pt x="1174190" y="38808"/>
                </a:cubicBezTo>
                <a:cubicBezTo>
                  <a:pt x="1188943" y="36385"/>
                  <a:pt x="1213832" y="14880"/>
                  <a:pt x="1225923" y="34507"/>
                </a:cubicBezTo>
                <a:cubicBezTo>
                  <a:pt x="1305283" y="8501"/>
                  <a:pt x="1319617" y="30839"/>
                  <a:pt x="1385617" y="18003"/>
                </a:cubicBezTo>
                <a:cubicBezTo>
                  <a:pt x="1461876" y="-26747"/>
                  <a:pt x="1519510" y="56342"/>
                  <a:pt x="1563967" y="4638"/>
                </a:cubicBezTo>
                <a:lnTo>
                  <a:pt x="1676634" y="10582"/>
                </a:lnTo>
                <a:lnTo>
                  <a:pt x="1769429" y="20265"/>
                </a:lnTo>
                <a:cubicBezTo>
                  <a:pt x="1790625" y="23534"/>
                  <a:pt x="1880369" y="18448"/>
                  <a:pt x="1900584" y="27732"/>
                </a:cubicBezTo>
                <a:cubicBezTo>
                  <a:pt x="2072430" y="22762"/>
                  <a:pt x="2014935" y="5831"/>
                  <a:pt x="2127041" y="22101"/>
                </a:cubicBezTo>
                <a:cubicBezTo>
                  <a:pt x="2168847" y="65820"/>
                  <a:pt x="2153052" y="28773"/>
                  <a:pt x="2211644" y="44507"/>
                </a:cubicBezTo>
                <a:cubicBezTo>
                  <a:pt x="2211201" y="9921"/>
                  <a:pt x="2277596" y="73686"/>
                  <a:pt x="2299605" y="38004"/>
                </a:cubicBezTo>
                <a:cubicBezTo>
                  <a:pt x="2309570" y="41997"/>
                  <a:pt x="2318531" y="46991"/>
                  <a:pt x="2327359" y="52270"/>
                </a:cubicBezTo>
                <a:lnTo>
                  <a:pt x="2331995" y="55017"/>
                </a:lnTo>
                <a:lnTo>
                  <a:pt x="2353777" y="59755"/>
                </a:lnTo>
                <a:lnTo>
                  <a:pt x="2355893" y="68914"/>
                </a:lnTo>
                <a:lnTo>
                  <a:pt x="2385794" y="81650"/>
                </a:lnTo>
                <a:cubicBezTo>
                  <a:pt x="2397613" y="85211"/>
                  <a:pt x="2411061" y="87627"/>
                  <a:pt x="2427010" y="88184"/>
                </a:cubicBezTo>
                <a:cubicBezTo>
                  <a:pt x="2486314" y="76422"/>
                  <a:pt x="2553170" y="126870"/>
                  <a:pt x="2627153" y="110451"/>
                </a:cubicBezTo>
                <a:cubicBezTo>
                  <a:pt x="2653722" y="107383"/>
                  <a:pt x="2732043" y="116068"/>
                  <a:pt x="2744462" y="128780"/>
                </a:cubicBezTo>
                <a:cubicBezTo>
                  <a:pt x="2760299" y="132873"/>
                  <a:pt x="2780248" y="130843"/>
                  <a:pt x="2785202" y="143610"/>
                </a:cubicBezTo>
                <a:cubicBezTo>
                  <a:pt x="2794558" y="159316"/>
                  <a:pt x="2856498" y="142821"/>
                  <a:pt x="2844667" y="159029"/>
                </a:cubicBezTo>
                <a:cubicBezTo>
                  <a:pt x="2888530" y="147871"/>
                  <a:pt x="2914187" y="181391"/>
                  <a:pt x="2946649" y="192330"/>
                </a:cubicBezTo>
                <a:cubicBezTo>
                  <a:pt x="2981872" y="180417"/>
                  <a:pt x="3015239" y="215115"/>
                  <a:pt x="3088812" y="226485"/>
                </a:cubicBezTo>
                <a:cubicBezTo>
                  <a:pt x="3127734" y="212524"/>
                  <a:pt x="3138301" y="234381"/>
                  <a:pt x="3208669" y="217774"/>
                </a:cubicBezTo>
                <a:cubicBezTo>
                  <a:pt x="3242208" y="219284"/>
                  <a:pt x="3229623" y="233297"/>
                  <a:pt x="3290045" y="235553"/>
                </a:cubicBezTo>
                <a:cubicBezTo>
                  <a:pt x="3399655" y="215239"/>
                  <a:pt x="3444518" y="245862"/>
                  <a:pt x="3529335" y="249571"/>
                </a:cubicBezTo>
                <a:cubicBezTo>
                  <a:pt x="3623697" y="257405"/>
                  <a:pt x="3587652" y="268832"/>
                  <a:pt x="3716766" y="252690"/>
                </a:cubicBezTo>
                <a:cubicBezTo>
                  <a:pt x="3723469" y="267318"/>
                  <a:pt x="3737863" y="269842"/>
                  <a:pt x="3765333" y="266823"/>
                </a:cubicBezTo>
                <a:cubicBezTo>
                  <a:pt x="3810754" y="271601"/>
                  <a:pt x="3792745" y="303866"/>
                  <a:pt x="3846897" y="290090"/>
                </a:cubicBezTo>
                <a:cubicBezTo>
                  <a:pt x="3830941" y="306608"/>
                  <a:pt x="3929114" y="308026"/>
                  <a:pt x="3900217" y="323590"/>
                </a:cubicBezTo>
                <a:cubicBezTo>
                  <a:pt x="3922367" y="343425"/>
                  <a:pt x="3948574" y="318948"/>
                  <a:pt x="3971444" y="336662"/>
                </a:cubicBezTo>
                <a:cubicBezTo>
                  <a:pt x="4002781" y="344193"/>
                  <a:pt x="3960997" y="315419"/>
                  <a:pt x="3997868" y="318867"/>
                </a:cubicBezTo>
                <a:cubicBezTo>
                  <a:pt x="4041159" y="326219"/>
                  <a:pt x="4055435" y="293981"/>
                  <a:pt x="4070852" y="339615"/>
                </a:cubicBezTo>
                <a:cubicBezTo>
                  <a:pt x="4121286" y="335828"/>
                  <a:pt x="4121920" y="355506"/>
                  <a:pt x="4180483" y="373369"/>
                </a:cubicBezTo>
                <a:cubicBezTo>
                  <a:pt x="4211379" y="366707"/>
                  <a:pt x="4230171" y="374664"/>
                  <a:pt x="4246264" y="387458"/>
                </a:cubicBezTo>
                <a:cubicBezTo>
                  <a:pt x="4308508" y="393310"/>
                  <a:pt x="4357326" y="416142"/>
                  <a:pt x="4423169" y="431783"/>
                </a:cubicBezTo>
                <a:lnTo>
                  <a:pt x="4446752" y="435383"/>
                </a:lnTo>
                <a:lnTo>
                  <a:pt x="4446954" y="435566"/>
                </a:lnTo>
                <a:cubicBezTo>
                  <a:pt x="4508528" y="480137"/>
                  <a:pt x="4617740" y="529869"/>
                  <a:pt x="4662523" y="553169"/>
                </a:cubicBezTo>
                <a:cubicBezTo>
                  <a:pt x="4720320" y="547046"/>
                  <a:pt x="4678644" y="560102"/>
                  <a:pt x="4715641" y="575354"/>
                </a:cubicBezTo>
                <a:cubicBezTo>
                  <a:pt x="4682056" y="593278"/>
                  <a:pt x="4768370" y="586520"/>
                  <a:pt x="4742071" y="614016"/>
                </a:cubicBezTo>
                <a:cubicBezTo>
                  <a:pt x="4749637" y="615922"/>
                  <a:pt x="4757797" y="616899"/>
                  <a:pt x="4766183" y="617675"/>
                </a:cubicBezTo>
                <a:lnTo>
                  <a:pt x="4770562" y="618094"/>
                </a:lnTo>
                <a:lnTo>
                  <a:pt x="4783240" y="624350"/>
                </a:lnTo>
                <a:lnTo>
                  <a:pt x="4792882" y="620401"/>
                </a:lnTo>
                <a:lnTo>
                  <a:pt x="4816310" y="625721"/>
                </a:lnTo>
                <a:cubicBezTo>
                  <a:pt x="4824144" y="628595"/>
                  <a:pt x="4831482" y="632720"/>
                  <a:pt x="4837953" y="638824"/>
                </a:cubicBezTo>
                <a:cubicBezTo>
                  <a:pt x="4848645" y="668753"/>
                  <a:pt x="4922266" y="669148"/>
                  <a:pt x="4933914" y="707398"/>
                </a:cubicBezTo>
                <a:cubicBezTo>
                  <a:pt x="4940833" y="719653"/>
                  <a:pt x="4978358" y="746502"/>
                  <a:pt x="4995259" y="744825"/>
                </a:cubicBezTo>
                <a:cubicBezTo>
                  <a:pt x="5005107" y="749034"/>
                  <a:pt x="5010567" y="758092"/>
                  <a:pt x="5024744" y="753396"/>
                </a:cubicBezTo>
                <a:cubicBezTo>
                  <a:pt x="5047511" y="761361"/>
                  <a:pt x="5109162" y="783016"/>
                  <a:pt x="5131877" y="792613"/>
                </a:cubicBezTo>
                <a:cubicBezTo>
                  <a:pt x="5132671" y="802792"/>
                  <a:pt x="5144554" y="806683"/>
                  <a:pt x="5161031" y="810975"/>
                </a:cubicBezTo>
                <a:lnTo>
                  <a:pt x="5176815" y="815342"/>
                </a:lnTo>
                <a:lnTo>
                  <a:pt x="5180064" y="831233"/>
                </a:lnTo>
                <a:cubicBezTo>
                  <a:pt x="5202966" y="819270"/>
                  <a:pt x="5188976" y="863361"/>
                  <a:pt x="5215059" y="865080"/>
                </a:cubicBezTo>
                <a:cubicBezTo>
                  <a:pt x="5235765" y="864786"/>
                  <a:pt x="5236347" y="878098"/>
                  <a:pt x="5245643" y="887119"/>
                </a:cubicBezTo>
                <a:cubicBezTo>
                  <a:pt x="5267660" y="891609"/>
                  <a:pt x="5295742" y="939348"/>
                  <a:pt x="5295952" y="957174"/>
                </a:cubicBezTo>
                <a:cubicBezTo>
                  <a:pt x="5284322" y="1008946"/>
                  <a:pt x="5374979" y="1038019"/>
                  <a:pt x="5367826" y="1079140"/>
                </a:cubicBezTo>
                <a:cubicBezTo>
                  <a:pt x="5371668" y="1089190"/>
                  <a:pt x="5377921" y="1097135"/>
                  <a:pt x="5385646" y="1103730"/>
                </a:cubicBezTo>
                <a:lnTo>
                  <a:pt x="5410965" y="1119397"/>
                </a:lnTo>
                <a:lnTo>
                  <a:pt x="5436960" y="1130910"/>
                </a:lnTo>
                <a:lnTo>
                  <a:pt x="5442083" y="1133134"/>
                </a:lnTo>
                <a:cubicBezTo>
                  <a:pt x="5451910" y="1137346"/>
                  <a:pt x="5457170" y="1169188"/>
                  <a:pt x="5465219" y="1174479"/>
                </a:cubicBezTo>
                <a:cubicBezTo>
                  <a:pt x="5488744" y="1195184"/>
                  <a:pt x="5467141" y="1223401"/>
                  <a:pt x="5488171" y="1238604"/>
                </a:cubicBezTo>
                <a:cubicBezTo>
                  <a:pt x="5523491" y="1271811"/>
                  <a:pt x="5486623" y="1305961"/>
                  <a:pt x="5562172" y="1320840"/>
                </a:cubicBezTo>
                <a:cubicBezTo>
                  <a:pt x="5601634" y="1385316"/>
                  <a:pt x="5636528" y="1453139"/>
                  <a:pt x="5686905" y="1512529"/>
                </a:cubicBezTo>
                <a:cubicBezTo>
                  <a:pt x="5729049" y="1575678"/>
                  <a:pt x="5699691" y="1553768"/>
                  <a:pt x="5748726" y="1623716"/>
                </a:cubicBezTo>
                <a:cubicBezTo>
                  <a:pt x="5783098" y="1689734"/>
                  <a:pt x="5789710" y="1639740"/>
                  <a:pt x="5842593" y="1726595"/>
                </a:cubicBezTo>
                <a:cubicBezTo>
                  <a:pt x="5837824" y="1733043"/>
                  <a:pt x="5862023" y="1845188"/>
                  <a:pt x="5861042" y="1851837"/>
                </a:cubicBezTo>
                <a:cubicBezTo>
                  <a:pt x="5874156" y="1887981"/>
                  <a:pt x="5901790" y="1919218"/>
                  <a:pt x="5921290" y="1943460"/>
                </a:cubicBezTo>
                <a:lnTo>
                  <a:pt x="5978046" y="1997284"/>
                </a:lnTo>
                <a:lnTo>
                  <a:pt x="5992479" y="2056720"/>
                </a:lnTo>
                <a:cubicBezTo>
                  <a:pt x="6011078" y="2079033"/>
                  <a:pt x="6072687" y="2117397"/>
                  <a:pt x="6089639" y="2131171"/>
                </a:cubicBezTo>
                <a:lnTo>
                  <a:pt x="6094199" y="2139379"/>
                </a:lnTo>
                <a:lnTo>
                  <a:pt x="6094822" y="2139386"/>
                </a:lnTo>
                <a:cubicBezTo>
                  <a:pt x="6096947" y="2140841"/>
                  <a:pt x="6098876" y="2143416"/>
                  <a:pt x="6100692" y="2147736"/>
                </a:cubicBezTo>
                <a:lnTo>
                  <a:pt x="6102516" y="2154343"/>
                </a:lnTo>
                <a:lnTo>
                  <a:pt x="6111361" y="2170264"/>
                </a:lnTo>
                <a:lnTo>
                  <a:pt x="6215475" y="2270153"/>
                </a:lnTo>
                <a:lnTo>
                  <a:pt x="6255966" y="2335401"/>
                </a:lnTo>
                <a:lnTo>
                  <a:pt x="6272711" y="2385144"/>
                </a:lnTo>
                <a:cubicBezTo>
                  <a:pt x="6282320" y="2406495"/>
                  <a:pt x="6299066" y="2405139"/>
                  <a:pt x="6304347" y="2439388"/>
                </a:cubicBezTo>
                <a:cubicBezTo>
                  <a:pt x="6297131" y="2486231"/>
                  <a:pt x="6325530" y="2500962"/>
                  <a:pt x="6326729" y="2549400"/>
                </a:cubicBezTo>
                <a:cubicBezTo>
                  <a:pt x="6325926" y="2572066"/>
                  <a:pt x="6339111" y="2599957"/>
                  <a:pt x="6344663" y="2628839"/>
                </a:cubicBezTo>
                <a:lnTo>
                  <a:pt x="6375811" y="2639204"/>
                </a:lnTo>
                <a:cubicBezTo>
                  <a:pt x="6375427" y="2643533"/>
                  <a:pt x="6375041" y="2647863"/>
                  <a:pt x="6374657" y="2652193"/>
                </a:cubicBezTo>
                <a:cubicBezTo>
                  <a:pt x="6373555" y="2658134"/>
                  <a:pt x="6371943" y="2662665"/>
                  <a:pt x="6369740" y="2664642"/>
                </a:cubicBezTo>
                <a:cubicBezTo>
                  <a:pt x="6368032" y="2674540"/>
                  <a:pt x="6371528" y="2686899"/>
                  <a:pt x="6361964" y="2690172"/>
                </a:cubicBezTo>
                <a:cubicBezTo>
                  <a:pt x="6350507" y="2696218"/>
                  <a:pt x="6369375" y="2734440"/>
                  <a:pt x="6355511" y="2727335"/>
                </a:cubicBezTo>
                <a:cubicBezTo>
                  <a:pt x="6358746" y="2734104"/>
                  <a:pt x="6360434" y="2742096"/>
                  <a:pt x="6361058" y="2750592"/>
                </a:cubicBezTo>
                <a:cubicBezTo>
                  <a:pt x="6361013" y="2751998"/>
                  <a:pt x="6360970" y="2753408"/>
                  <a:pt x="6360926" y="2754814"/>
                </a:cubicBezTo>
                <a:lnTo>
                  <a:pt x="6339285" y="2810353"/>
                </a:lnTo>
                <a:cubicBezTo>
                  <a:pt x="6360091" y="2854187"/>
                  <a:pt x="6313103" y="2870086"/>
                  <a:pt x="6325672" y="2908809"/>
                </a:cubicBezTo>
                <a:cubicBezTo>
                  <a:pt x="6341563" y="2966972"/>
                  <a:pt x="6291836" y="2935388"/>
                  <a:pt x="6333498" y="3009772"/>
                </a:cubicBezTo>
                <a:cubicBezTo>
                  <a:pt x="6345476" y="3039254"/>
                  <a:pt x="6345955" y="3068963"/>
                  <a:pt x="6334947" y="3095405"/>
                </a:cubicBezTo>
                <a:lnTo>
                  <a:pt x="6344768" y="3155941"/>
                </a:lnTo>
                <a:cubicBezTo>
                  <a:pt x="6348643" y="3153663"/>
                  <a:pt x="6311793" y="3186588"/>
                  <a:pt x="6314754" y="3197987"/>
                </a:cubicBezTo>
                <a:cubicBezTo>
                  <a:pt x="6318695" y="3221971"/>
                  <a:pt x="6319257" y="3226752"/>
                  <a:pt x="6304230" y="3239690"/>
                </a:cubicBezTo>
                <a:cubicBezTo>
                  <a:pt x="6306321" y="3248567"/>
                  <a:pt x="6307305" y="3254005"/>
                  <a:pt x="6308837" y="3264003"/>
                </a:cubicBezTo>
                <a:cubicBezTo>
                  <a:pt x="6301812" y="3288243"/>
                  <a:pt x="6298529" y="3302527"/>
                  <a:pt x="6309285" y="3324103"/>
                </a:cubicBezTo>
                <a:cubicBezTo>
                  <a:pt x="6301188" y="3343007"/>
                  <a:pt x="6329285" y="3359307"/>
                  <a:pt x="6342503" y="3405661"/>
                </a:cubicBezTo>
                <a:cubicBezTo>
                  <a:pt x="6338012" y="3447477"/>
                  <a:pt x="6408325" y="3505721"/>
                  <a:pt x="6401531" y="3550593"/>
                </a:cubicBezTo>
                <a:cubicBezTo>
                  <a:pt x="6395655" y="3579549"/>
                  <a:pt x="6423437" y="3594758"/>
                  <a:pt x="6427705" y="3624684"/>
                </a:cubicBezTo>
                <a:cubicBezTo>
                  <a:pt x="6416402" y="3629199"/>
                  <a:pt x="6435787" y="3639516"/>
                  <a:pt x="6448424" y="3657106"/>
                </a:cubicBezTo>
                <a:lnTo>
                  <a:pt x="6444014" y="3752742"/>
                </a:lnTo>
                <a:cubicBezTo>
                  <a:pt x="6443990" y="3752777"/>
                  <a:pt x="6443967" y="3752813"/>
                  <a:pt x="6443946" y="3752849"/>
                </a:cubicBezTo>
                <a:lnTo>
                  <a:pt x="0" y="3752849"/>
                </a:lnTo>
                <a:close/>
              </a:path>
            </a:pathLst>
          </a:custGeom>
        </p:spPr>
      </p:pic>
    </p:spTree>
    <p:extLst>
      <p:ext uri="{BB962C8B-B14F-4D97-AF65-F5344CB8AC3E}">
        <p14:creationId xmlns:p14="http://schemas.microsoft.com/office/powerpoint/2010/main" val="39675148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2B77E1-11C6-7D85-E9AA-BE21983DA34E}"/>
            </a:ext>
          </a:extLst>
        </p:cNvPr>
        <p:cNvGrpSpPr/>
        <p:nvPr/>
      </p:nvGrpSpPr>
      <p:grpSpPr>
        <a:xfrm>
          <a:off x="0" y="0"/>
          <a:ext cx="0" cy="0"/>
          <a:chOff x="0" y="0"/>
          <a:chExt cx="0" cy="0"/>
        </a:xfrm>
      </p:grpSpPr>
      <p:sp>
        <p:nvSpPr>
          <p:cNvPr id="2" name="Inhaltsplatzhalter 1">
            <a:extLst>
              <a:ext uri="{FF2B5EF4-FFF2-40B4-BE49-F238E27FC236}">
                <a16:creationId xmlns:a16="http://schemas.microsoft.com/office/drawing/2014/main" id="{CBC956DA-0ED1-CEE7-3106-199C96AD9872}"/>
              </a:ext>
            </a:extLst>
          </p:cNvPr>
          <p:cNvSpPr>
            <a:spLocks noGrp="1"/>
          </p:cNvSpPr>
          <p:nvPr>
            <p:ph idx="1"/>
          </p:nvPr>
        </p:nvSpPr>
        <p:spPr>
          <a:xfrm>
            <a:off x="6964425" y="4404565"/>
            <a:ext cx="4922775" cy="1728950"/>
          </a:xfrm>
        </p:spPr>
        <p:txBody>
          <a:bodyPr/>
          <a:lstStyle/>
          <a:p>
            <a:pPr>
              <a:lnSpc>
                <a:spcPct val="100000"/>
              </a:lnSpc>
              <a:spcAft>
                <a:spcPts val="600"/>
              </a:spcAft>
            </a:pPr>
            <a:r>
              <a:rPr lang="de-DE" sz="2400" dirty="0"/>
              <a:t>Dieser Satz ist eine Hilfe für Carlo. </a:t>
            </a:r>
            <a:br>
              <a:rPr lang="de-DE" sz="2400" dirty="0"/>
            </a:br>
            <a:r>
              <a:rPr lang="de-DE" sz="2400" dirty="0"/>
              <a:t>Dieser Satz tröstet ihn. Erkläre!</a:t>
            </a:r>
          </a:p>
          <a:p>
            <a:pPr>
              <a:lnSpc>
                <a:spcPct val="100000"/>
              </a:lnSpc>
              <a:spcAft>
                <a:spcPts val="600"/>
              </a:spcAft>
            </a:pPr>
            <a:r>
              <a:rPr lang="de-DE" sz="2400" dirty="0"/>
              <a:t>Was denkst Du über diesen Satz?</a:t>
            </a:r>
          </a:p>
        </p:txBody>
      </p:sp>
      <p:sp>
        <p:nvSpPr>
          <p:cNvPr id="10" name="Textfeld 9">
            <a:extLst>
              <a:ext uri="{FF2B5EF4-FFF2-40B4-BE49-F238E27FC236}">
                <a16:creationId xmlns:a16="http://schemas.microsoft.com/office/drawing/2014/main" id="{7D7D2352-03C9-EA87-AD5D-72A6125C8B4F}"/>
              </a:ext>
            </a:extLst>
          </p:cNvPr>
          <p:cNvSpPr txBox="1"/>
          <p:nvPr/>
        </p:nvSpPr>
        <p:spPr>
          <a:xfrm>
            <a:off x="127797" y="6424506"/>
            <a:ext cx="5267596" cy="461665"/>
          </a:xfrm>
          <a:prstGeom prst="rect">
            <a:avLst/>
          </a:prstGeom>
          <a:noFill/>
        </p:spPr>
        <p:txBody>
          <a:bodyPr wrap="none" rtlCol="0">
            <a:spAutoFit/>
          </a:bodyPr>
          <a:lstStyle/>
          <a:p>
            <a:r>
              <a:rPr lang="de-DE" sz="1200" kern="100" dirty="0">
                <a:effectLst/>
                <a:ea typeface="Aptos" panose="020B0004020202020204" pitchFamily="34" charset="0"/>
                <a:cs typeface="Times New Roman (Textkörper CS)"/>
              </a:rPr>
              <a:t>Abb. 3: Bildzitat aus: </a:t>
            </a:r>
            <a:r>
              <a:rPr lang="de-DE" sz="1200" kern="100" dirty="0">
                <a:effectLst/>
                <a:ea typeface="Aptos" panose="020B0004020202020204" pitchFamily="34" charset="0"/>
                <a:cs typeface="Times New Roman (Textkörper CS)"/>
                <a:hlinkClick r:id="rId3"/>
              </a:rPr>
              <a:t>https://www.youtube.com/watch?v=ELPtYxMc90o </a:t>
            </a:r>
            <a:r>
              <a:rPr lang="de-DE" sz="1200" kern="100" dirty="0">
                <a:effectLst/>
                <a:ea typeface="Aptos" panose="020B0004020202020204" pitchFamily="34" charset="0"/>
                <a:cs typeface="Times New Roman (Textkörper CS)"/>
              </a:rPr>
              <a:t>(4:05) </a:t>
            </a:r>
          </a:p>
          <a:p>
            <a:endParaRPr lang="de-DE" sz="1200" dirty="0"/>
          </a:p>
        </p:txBody>
      </p:sp>
      <p:pic>
        <p:nvPicPr>
          <p:cNvPr id="4" name="Grafik 3" descr="Ein Bild, das Menschliches Gesicht, Kleidung, Person, Screenshot enthält.&#10;&#10;KI-generierte Inhalte können fehlerhaft sein.">
            <a:extLst>
              <a:ext uri="{FF2B5EF4-FFF2-40B4-BE49-F238E27FC236}">
                <a16:creationId xmlns:a16="http://schemas.microsoft.com/office/drawing/2014/main" id="{ADF0AD9C-A788-9844-3B15-C0DBE5D374AC}"/>
              </a:ext>
            </a:extLst>
          </p:cNvPr>
          <p:cNvPicPr>
            <a:picLocks noChangeAspect="1"/>
          </p:cNvPicPr>
          <p:nvPr/>
        </p:nvPicPr>
        <p:blipFill rotWithShape="1">
          <a:blip r:embed="rId4">
            <a:extLst>
              <a:ext uri="{BEBA8EAE-BF5A-486C-A8C5-ECC9F3942E4B}">
                <a14:imgProps xmlns:a14="http://schemas.microsoft.com/office/drawing/2010/main">
                  <a14:imgLayer r:embed="rId5">
                    <a14:imgEffect>
                      <a14:sharpenSoften amount="10000"/>
                    </a14:imgEffect>
                    <a14:imgEffect>
                      <a14:brightnessContrast bright="29000"/>
                    </a14:imgEffect>
                  </a14:imgLayer>
                </a14:imgProps>
              </a:ext>
            </a:extLst>
          </a:blip>
          <a:srcRect l="24311" r="19775"/>
          <a:stretch>
            <a:fillRect/>
          </a:stretch>
        </p:blipFill>
        <p:spPr>
          <a:xfrm>
            <a:off x="1793134" y="2875997"/>
            <a:ext cx="3125230" cy="3125230"/>
          </a:xfrm>
          <a:prstGeom prst="ellipse">
            <a:avLst/>
          </a:prstGeom>
        </p:spPr>
      </p:pic>
      <p:sp>
        <p:nvSpPr>
          <p:cNvPr id="6" name="Ovale Legende 5">
            <a:extLst>
              <a:ext uri="{FF2B5EF4-FFF2-40B4-BE49-F238E27FC236}">
                <a16:creationId xmlns:a16="http://schemas.microsoft.com/office/drawing/2014/main" id="{9FB49EC6-E37B-A0D9-E6A9-3F4AF1E4F1ED}"/>
              </a:ext>
            </a:extLst>
          </p:cNvPr>
          <p:cNvSpPr/>
          <p:nvPr/>
        </p:nvSpPr>
        <p:spPr>
          <a:xfrm>
            <a:off x="2065074" y="318657"/>
            <a:ext cx="7439464" cy="3110343"/>
          </a:xfrm>
          <a:prstGeom prst="wedgeEllipseCallout">
            <a:avLst/>
          </a:prstGeom>
          <a:solidFill>
            <a:schemeClr val="bg1"/>
          </a:solidFill>
          <a:ln w="38100">
            <a:solidFill>
              <a:srgbClr val="92D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8" name="Textfeld 7">
            <a:extLst>
              <a:ext uri="{FF2B5EF4-FFF2-40B4-BE49-F238E27FC236}">
                <a16:creationId xmlns:a16="http://schemas.microsoft.com/office/drawing/2014/main" id="{4DFCAAFD-DC02-7112-3452-40ED8CC44B18}"/>
              </a:ext>
            </a:extLst>
          </p:cNvPr>
          <p:cNvSpPr txBox="1"/>
          <p:nvPr/>
        </p:nvSpPr>
        <p:spPr>
          <a:xfrm>
            <a:off x="2640675" y="938444"/>
            <a:ext cx="6738425" cy="1754326"/>
          </a:xfrm>
          <a:prstGeom prst="rect">
            <a:avLst/>
          </a:prstGeom>
          <a:noFill/>
        </p:spPr>
        <p:txBody>
          <a:bodyPr wrap="square" rtlCol="0">
            <a:spAutoFit/>
          </a:bodyPr>
          <a:lstStyle/>
          <a:p>
            <a:r>
              <a:rPr lang="de-DE" sz="3600" b="1" i="1" dirty="0">
                <a:solidFill>
                  <a:srgbClr val="2A5C81"/>
                </a:solidFill>
              </a:rPr>
              <a:t>„Ich werde glücklich sterben, </a:t>
            </a:r>
            <a:br>
              <a:rPr lang="de-DE" sz="3600" b="1" i="1" dirty="0">
                <a:solidFill>
                  <a:srgbClr val="2A5C81"/>
                </a:solidFill>
              </a:rPr>
            </a:br>
            <a:r>
              <a:rPr lang="de-DE" sz="3600" b="1" i="1" dirty="0">
                <a:solidFill>
                  <a:srgbClr val="2A5C81"/>
                </a:solidFill>
              </a:rPr>
              <a:t>denn ich habe keine Minute </a:t>
            </a:r>
            <a:br>
              <a:rPr lang="de-DE" sz="3600" b="1" i="1" dirty="0">
                <a:solidFill>
                  <a:srgbClr val="2A5C81"/>
                </a:solidFill>
              </a:rPr>
            </a:br>
            <a:r>
              <a:rPr lang="de-DE" sz="3600" b="1" i="1" dirty="0">
                <a:solidFill>
                  <a:srgbClr val="2A5C81"/>
                </a:solidFill>
              </a:rPr>
              <a:t>meines Lebens verschwendet“</a:t>
            </a:r>
          </a:p>
        </p:txBody>
      </p:sp>
    </p:spTree>
    <p:extLst>
      <p:ext uri="{BB962C8B-B14F-4D97-AF65-F5344CB8AC3E}">
        <p14:creationId xmlns:p14="http://schemas.microsoft.com/office/powerpoint/2010/main" val="31700131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pattFill prst="pct90">
          <a:fgClr>
            <a:srgbClr val="92D050"/>
          </a:fgClr>
          <a:bgClr>
            <a:schemeClr val="bg1"/>
          </a:bgClr>
        </a:pattFill>
        <a:effectLst/>
      </p:bgPr>
    </p:bg>
    <p:spTree>
      <p:nvGrpSpPr>
        <p:cNvPr id="1" name="">
          <a:extLst>
            <a:ext uri="{FF2B5EF4-FFF2-40B4-BE49-F238E27FC236}">
              <a16:creationId xmlns:a16="http://schemas.microsoft.com/office/drawing/2014/main" id="{AED6DED8-A21E-2D7B-4473-74BCD024BB0D}"/>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78B33ECA-AE74-9725-D57F-85EC7D239218}"/>
              </a:ext>
            </a:extLst>
          </p:cNvPr>
          <p:cNvSpPr txBox="1">
            <a:spLocks/>
          </p:cNvSpPr>
          <p:nvPr/>
        </p:nvSpPr>
        <p:spPr>
          <a:xfrm>
            <a:off x="572729" y="5291086"/>
            <a:ext cx="105156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e-DE" dirty="0"/>
              <a:t>Schritt 1</a:t>
            </a:r>
          </a:p>
        </p:txBody>
      </p:sp>
    </p:spTree>
    <p:extLst>
      <p:ext uri="{BB962C8B-B14F-4D97-AF65-F5344CB8AC3E}">
        <p14:creationId xmlns:p14="http://schemas.microsoft.com/office/powerpoint/2010/main" val="31132430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Inhaltsplatzhalter 4" descr="Foto von Saulo Zayas: https://www.pexels.com/de-de/foto/zimmer-raum-krankenhaus-drinnen-4966406/">
            <a:extLst>
              <a:ext uri="{FF2B5EF4-FFF2-40B4-BE49-F238E27FC236}">
                <a16:creationId xmlns:a16="http://schemas.microsoft.com/office/drawing/2014/main" id="{EE147E20-46B5-7B03-85AF-0BF477A01DBB}"/>
              </a:ext>
            </a:extLst>
          </p:cNvPr>
          <p:cNvPicPr>
            <a:picLocks noGrp="1" noChangeAspect="1"/>
          </p:cNvPicPr>
          <p:nvPr>
            <p:ph idx="1"/>
          </p:nvPr>
        </p:nvPicPr>
        <p:blipFill>
          <a:blip r:embed="rId3" cstate="screen">
            <a:extLst>
              <a:ext uri="{28A0092B-C50C-407E-A947-70E740481C1C}">
                <a14:useLocalDpi xmlns:a14="http://schemas.microsoft.com/office/drawing/2010/main"/>
              </a:ext>
            </a:extLst>
          </a:blip>
          <a:srcRect/>
          <a:stretch/>
        </p:blipFill>
        <p:spPr>
          <a:xfrm>
            <a:off x="20" y="1282"/>
            <a:ext cx="12191980" cy="6856718"/>
          </a:xfrm>
          <a:prstGeom prst="rect">
            <a:avLst/>
          </a:prstGeom>
        </p:spPr>
      </p:pic>
      <p:sp>
        <p:nvSpPr>
          <p:cNvPr id="4" name="Textfeld 3">
            <a:extLst>
              <a:ext uri="{FF2B5EF4-FFF2-40B4-BE49-F238E27FC236}">
                <a16:creationId xmlns:a16="http://schemas.microsoft.com/office/drawing/2014/main" id="{CA311ECB-EE68-0B8C-7A34-60C8DB9C543D}"/>
              </a:ext>
            </a:extLst>
          </p:cNvPr>
          <p:cNvSpPr txBox="1"/>
          <p:nvPr/>
        </p:nvSpPr>
        <p:spPr>
          <a:xfrm>
            <a:off x="146050" y="76200"/>
            <a:ext cx="7543800" cy="461665"/>
          </a:xfrm>
          <a:prstGeom prst="rect">
            <a:avLst/>
          </a:prstGeom>
          <a:noFill/>
        </p:spPr>
        <p:txBody>
          <a:bodyPr wrap="square" rtlCol="0">
            <a:spAutoFit/>
          </a:bodyPr>
          <a:lstStyle/>
          <a:p>
            <a:r>
              <a:rPr lang="de-DE" sz="1200" kern="100" dirty="0">
                <a:solidFill>
                  <a:schemeClr val="tx1">
                    <a:lumMod val="75000"/>
                    <a:lumOff val="25000"/>
                  </a:schemeClr>
                </a:solidFill>
                <a:ea typeface="Aptos" panose="020B0004020202020204" pitchFamily="34" charset="0"/>
                <a:cs typeface="Times New Roman (Textkörper CS)"/>
              </a:rPr>
              <a:t>Abb. 4: Foto von </a:t>
            </a:r>
            <a:r>
              <a:rPr lang="de-DE" sz="1200" kern="100" dirty="0" err="1">
                <a:solidFill>
                  <a:schemeClr val="tx1">
                    <a:lumMod val="75000"/>
                    <a:lumOff val="25000"/>
                  </a:schemeClr>
                </a:solidFill>
                <a:ea typeface="Aptos" panose="020B0004020202020204" pitchFamily="34" charset="0"/>
                <a:cs typeface="Times New Roman (Textkörper CS)"/>
              </a:rPr>
              <a:t>Saulo</a:t>
            </a:r>
            <a:r>
              <a:rPr lang="de-DE" sz="1200" kern="100" dirty="0">
                <a:solidFill>
                  <a:schemeClr val="tx1">
                    <a:lumMod val="75000"/>
                    <a:lumOff val="25000"/>
                  </a:schemeClr>
                </a:solidFill>
                <a:ea typeface="Aptos" panose="020B0004020202020204" pitchFamily="34" charset="0"/>
                <a:cs typeface="Times New Roman (Textkörper CS)"/>
              </a:rPr>
              <a:t> </a:t>
            </a:r>
            <a:r>
              <a:rPr lang="de-DE" sz="1200" kern="100" dirty="0" err="1">
                <a:solidFill>
                  <a:schemeClr val="tx1">
                    <a:lumMod val="75000"/>
                    <a:lumOff val="25000"/>
                  </a:schemeClr>
                </a:solidFill>
                <a:ea typeface="Aptos" panose="020B0004020202020204" pitchFamily="34" charset="0"/>
                <a:cs typeface="Times New Roman (Textkörper CS)"/>
              </a:rPr>
              <a:t>Zayas</a:t>
            </a:r>
            <a:r>
              <a:rPr lang="de-DE" sz="1200" kern="100" dirty="0">
                <a:solidFill>
                  <a:schemeClr val="tx1">
                    <a:lumMod val="75000"/>
                    <a:lumOff val="25000"/>
                  </a:schemeClr>
                </a:solidFill>
                <a:ea typeface="Aptos" panose="020B0004020202020204" pitchFamily="34" charset="0"/>
                <a:cs typeface="Times New Roman (Textkörper CS)"/>
              </a:rPr>
              <a:t>: </a:t>
            </a:r>
            <a:r>
              <a:rPr lang="de-DE" sz="1200" kern="100" dirty="0">
                <a:solidFill>
                  <a:schemeClr val="tx1">
                    <a:lumMod val="75000"/>
                    <a:lumOff val="25000"/>
                  </a:schemeClr>
                </a:solidFill>
                <a:ea typeface="Aptos" panose="020B0004020202020204" pitchFamily="34" charset="0"/>
                <a:cs typeface="Times New Roman (Textkörper CS)"/>
                <a:hlinkClick r:id="rId4"/>
              </a:rPr>
              <a:t>https://www.pexels.com/de-de/foto/zimmer-raum-krankenhaus-drinnen-4966406/</a:t>
            </a:r>
            <a:endParaRPr lang="de-DE" sz="1200" kern="100" dirty="0">
              <a:solidFill>
                <a:schemeClr val="tx1">
                  <a:lumMod val="75000"/>
                  <a:lumOff val="25000"/>
                </a:schemeClr>
              </a:solidFill>
              <a:ea typeface="Aptos" panose="020B0004020202020204" pitchFamily="34" charset="0"/>
              <a:cs typeface="Times New Roman (Textkörper CS)"/>
            </a:endParaRPr>
          </a:p>
          <a:p>
            <a:endParaRPr lang="de-DE" sz="1200" dirty="0"/>
          </a:p>
        </p:txBody>
      </p:sp>
    </p:spTree>
    <p:extLst>
      <p:ext uri="{BB962C8B-B14F-4D97-AF65-F5344CB8AC3E}">
        <p14:creationId xmlns:p14="http://schemas.microsoft.com/office/powerpoint/2010/main" val="3630660417"/>
      </p:ext>
    </p:extLst>
  </p:cSld>
  <p:clrMapOvr>
    <a:masterClrMapping/>
  </p:clrMapOvr>
</p:sld>
</file>

<file path=ppt/theme/theme1.xml><?xml version="1.0" encoding="utf-8"?>
<a:theme xmlns:a="http://schemas.openxmlformats.org/drawingml/2006/main" name="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IRL_CarloAcutis_Unterrichtsmaterial_final Kopie_Heidi" id="{E99800A3-3825-414C-BFCB-DDA60DEAB160}" vid="{F2309672-8E3A-314E-B390-6CF9472ECA2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IRL_CarloAcutis_Unterrichtsmaterial_final Kopie_Heidi</Template>
  <TotalTime>0</TotalTime>
  <Words>5724</Words>
  <Application>Microsoft Office PowerPoint</Application>
  <PresentationFormat>Breitbild</PresentationFormat>
  <Paragraphs>385</Paragraphs>
  <Slides>53</Slides>
  <Notes>44</Notes>
  <HiddenSlides>0</HiddenSlides>
  <MMClips>9</MMClips>
  <ScaleCrop>false</ScaleCrop>
  <HeadingPairs>
    <vt:vector size="6" baseType="variant">
      <vt:variant>
        <vt:lpstr>Verwendete Schriftarten</vt:lpstr>
      </vt:variant>
      <vt:variant>
        <vt:i4>5</vt:i4>
      </vt:variant>
      <vt:variant>
        <vt:lpstr>Design</vt:lpstr>
      </vt:variant>
      <vt:variant>
        <vt:i4>1</vt:i4>
      </vt:variant>
      <vt:variant>
        <vt:lpstr>Folientitel</vt:lpstr>
      </vt:variant>
      <vt:variant>
        <vt:i4>53</vt:i4>
      </vt:variant>
    </vt:vector>
  </HeadingPairs>
  <TitlesOfParts>
    <vt:vector size="59" baseType="lpstr">
      <vt:lpstr>72 Monospace</vt:lpstr>
      <vt:lpstr>Aptos</vt:lpstr>
      <vt:lpstr>Aptos Display</vt:lpstr>
      <vt:lpstr>Arial</vt:lpstr>
      <vt:lpstr>Comic Sans MS</vt:lpstr>
      <vt:lpstr>Office</vt:lpstr>
      <vt:lpstr>PowerPoint-Präsentation</vt:lpstr>
      <vt:lpstr> Impresssum  Diese Präsentation ist Teil des Materialpakets:  „Mutig, stark, beherzt: Carlo Acutis, der Influencer Gottes!“   Herausgegeben von  Institut für Religionspädagogik und Lehrkräftefortbildung in Bayern (IRL)  Karlstraße 34 | 80333 München | www.irl-bayern.de | Juni 2026  Redaktionsleitung Heike Kellner-Rauch, Wissenschaftliche Referentin Referat für Mittelschule im IRL in Bayern  Grafisches Konzept und Layout  Heidi Gruber | www.heidigruber.de  Verwendete Medien: siehe Folie 53  Creative Commons 4.0 International Lizenz: CC BY-NC-SA 4.0  Link zur Lizenz: https://creativecommons.org/licenses/by-nc-sa/4.0/deed.de  Link zum Werk: Institut für Religionspädagogik und Lehrkräftefortbildung  | Mittelschule  </vt:lpstr>
      <vt:lpstr>Liebe Kolleginnen und Kollegen,   diese Powerpoint-Präsentation beinhaltet das aufbereitete Unterrichtsmaterial zur  Unterrichtsskizze „Mutig, stark, beherzt: Carlo Acutis, der Influencer Gottes!“  Sie finden die Bild- und Textimpulse auf den Folien.  Lehrererzählung und Überleitungen befinden sich in „Notizen“, unterhalb der betreffenden Folie.  Sie können die Inhalte frei anpassen: an Ihre Lerngruppe, an Ihre Art und Weise zu unterrichten. Sie können Medien ergänzen oder entfernen.  Die didaktische Hinführung und die Erläuterung zu den Unterrichtsmaterialien, Medien und Methoden, finden Sie in der zugehörigen Datei: MS_CAcutis_Unterrichtsskizze.pdf Die Arbeitsblätter für die Schüler/-innen finden sich in der offenen Word-Datei:  MS_CAcutis_Arbeitsheft.docx . Auch dieses Material können Sie frei verändern und anpassen.   Es grüßt Sie herzlich aus dem IRL in Bayern,  Heike Kellner-Rauch Wissenschaftliche Referentin für den Religionsunterricht an Mittelschulen</vt:lpstr>
      <vt:lpstr>Mailand in Italien 4. Oktober 2006</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Das erzählen Leute über Carlo Acutis</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Theologisieren mit Jugendlichen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Landsmann Ingeborg</dc:creator>
  <cp:lastModifiedBy>Landsmann Ingeborg</cp:lastModifiedBy>
  <cp:revision>32</cp:revision>
  <dcterms:created xsi:type="dcterms:W3CDTF">2026-03-20T13:26:42Z</dcterms:created>
  <dcterms:modified xsi:type="dcterms:W3CDTF">2026-06-23T17:11:38Z</dcterms:modified>
</cp:coreProperties>
</file>