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8" r:id="rId2"/>
    <p:sldId id="279" r:id="rId3"/>
    <p:sldId id="256" r:id="rId4"/>
    <p:sldId id="270" r:id="rId5"/>
    <p:sldId id="274" r:id="rId6"/>
    <p:sldId id="275" r:id="rId7"/>
    <p:sldId id="273" r:id="rId8"/>
    <p:sldId id="257" r:id="rId9"/>
    <p:sldId id="276" r:id="rId10"/>
    <p:sldId id="258" r:id="rId11"/>
    <p:sldId id="259" r:id="rId12"/>
    <p:sldId id="260" r:id="rId13"/>
    <p:sldId id="261" r:id="rId14"/>
    <p:sldId id="262" r:id="rId15"/>
    <p:sldId id="263" r:id="rId16"/>
    <p:sldId id="264" r:id="rId17"/>
    <p:sldId id="266" r:id="rId18"/>
    <p:sldId id="267" r:id="rId19"/>
    <p:sldId id="268" r:id="rId20"/>
    <p:sldId id="277" r:id="rId21"/>
    <p:sldId id="269"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B8E"/>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978" autoAdjust="0"/>
  </p:normalViewPr>
  <p:slideViewPr>
    <p:cSldViewPr>
      <p:cViewPr>
        <p:scale>
          <a:sx n="70" d="100"/>
          <a:sy n="70" d="100"/>
        </p:scale>
        <p:origin x="-1733" y="78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DEBB9D-5E38-4A16-860E-17A67D0A2DC7}" type="datetimeFigureOut">
              <a:rPr lang="de-DE" smtClean="0"/>
              <a:t>28.06.2016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ED7AAA-E8D4-4D37-9B4F-3BD25345A4F4}" type="slidenum">
              <a:rPr lang="de-DE" smtClean="0"/>
              <a:t>‹Nr.›</a:t>
            </a:fld>
            <a:endParaRPr lang="de-DE"/>
          </a:p>
        </p:txBody>
      </p:sp>
    </p:spTree>
    <p:extLst>
      <p:ext uri="{BB962C8B-B14F-4D97-AF65-F5344CB8AC3E}">
        <p14:creationId xmlns:p14="http://schemas.microsoft.com/office/powerpoint/2010/main" val="417964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a:t>
            </a:r>
            <a:r>
              <a:rPr lang="de-DE" baseline="0" dirty="0" smtClean="0"/>
              <a:t> machen zusammen einen Versuch.</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3</a:t>
            </a:fld>
            <a:endParaRPr lang="de-DE"/>
          </a:p>
        </p:txBody>
      </p:sp>
    </p:spTree>
    <p:extLst>
      <p:ext uri="{BB962C8B-B14F-4D97-AF65-F5344CB8AC3E}">
        <p14:creationId xmlns:p14="http://schemas.microsoft.com/office/powerpoint/2010/main" val="1507039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a:t>
            </a:r>
            <a:r>
              <a:rPr lang="de-DE" baseline="0" dirty="0" smtClean="0"/>
              <a:t> Zitat aus der </a:t>
            </a:r>
            <a:r>
              <a:rPr lang="de-DE" dirty="0" smtClean="0"/>
              <a:t>Sinus-Studie</a:t>
            </a:r>
            <a:r>
              <a:rPr lang="de-DE" baseline="0" dirty="0" smtClean="0"/>
              <a:t> zeigt, dass die religiöse Erfahrungswelt – auch die katholische - den Schülern heute weitgehend fremd ist.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13</a:t>
            </a:fld>
            <a:endParaRPr lang="de-DE"/>
          </a:p>
        </p:txBody>
      </p:sp>
    </p:spTree>
    <p:extLst>
      <p:ext uri="{BB962C8B-B14F-4D97-AF65-F5344CB8AC3E}">
        <p14:creationId xmlns:p14="http://schemas.microsoft.com/office/powerpoint/2010/main" val="3537837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Kompetenzorientierung</a:t>
            </a:r>
            <a:r>
              <a:rPr lang="de-DE" baseline="0" dirty="0" smtClean="0"/>
              <a:t> entwickelt sich von einer ähnlichen Diagnose her: Es gibt eine Beziehung zwischen Inhalt und Schülerin oder Schüler, den es zu entdecken gilt. Das Neue ist: das Entdecken steht im Mittelpunkt. Anders als zu Zeiten der Korrelationsdidaktik ist die Annahme, dass das Entdecken im außerschulischen Rahmen passiert nicht mehr plausibel. Die Grundidee: Beziehung zwischen Inhalt und Schülerin oder Schüler bleibt, aber an die Stelle der zu analysierenden Kongruenz tritt die Differenzerfahrung als Ausgangspunkt.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14</a:t>
            </a:fld>
            <a:endParaRPr lang="de-DE"/>
          </a:p>
        </p:txBody>
      </p:sp>
    </p:spTree>
    <p:extLst>
      <p:ext uri="{BB962C8B-B14F-4D97-AF65-F5344CB8AC3E}">
        <p14:creationId xmlns:p14="http://schemas.microsoft.com/office/powerpoint/2010/main" val="10813240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 könnte man</a:t>
            </a:r>
            <a:r>
              <a:rPr lang="de-DE" baseline="0" dirty="0" smtClean="0"/>
              <a:t> in einer Grafik in etwa so ausdrücken. Versuchen Sie die Grafik zu versprachlichen. Was hat sich geändert?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15</a:t>
            </a:fld>
            <a:endParaRPr lang="de-DE"/>
          </a:p>
        </p:txBody>
      </p:sp>
    </p:spTree>
    <p:extLst>
      <p:ext uri="{BB962C8B-B14F-4D97-AF65-F5344CB8AC3E}">
        <p14:creationId xmlns:p14="http://schemas.microsoft.com/office/powerpoint/2010/main" val="1223646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Kompetenzorientierter</a:t>
            </a:r>
            <a:r>
              <a:rPr lang="de-DE" baseline="0" dirty="0" smtClean="0"/>
              <a:t> Religionsunterricht bringt die religiöse Überlieferung ins Gespräch und bietet den Schüler Gelegenheit sich mit ihr auseinanderzusetzen. Die religiöse Tradition wird im Unterrichtsgeschehen reflektiert. Durch diesen Vorgang entwickeln sich reflexive Kompetenzen: etwa die Sprache von religiösen Darstellungen oder Texten verstehen und deuten.</a:t>
            </a:r>
            <a:endParaRPr lang="de-DE" dirty="0"/>
          </a:p>
        </p:txBody>
      </p:sp>
      <p:sp>
        <p:nvSpPr>
          <p:cNvPr id="4" name="Foliennummernplatzhalter 3"/>
          <p:cNvSpPr>
            <a:spLocks noGrp="1"/>
          </p:cNvSpPr>
          <p:nvPr>
            <p:ph type="sldNum" sz="quarter" idx="10"/>
          </p:nvPr>
        </p:nvSpPr>
        <p:spPr/>
        <p:txBody>
          <a:bodyPr/>
          <a:lstStyle/>
          <a:p>
            <a:fld id="{E7A84F5D-FFD5-4FC1-97EC-111D1BD0ECC6}" type="slidenum">
              <a:rPr lang="de-DE" smtClean="0"/>
              <a:t>16</a:t>
            </a:fld>
            <a:endParaRPr lang="de-DE"/>
          </a:p>
        </p:txBody>
      </p:sp>
      <p:sp>
        <p:nvSpPr>
          <p:cNvPr id="5" name="Datumsplatzhalter 4"/>
          <p:cNvSpPr>
            <a:spLocks noGrp="1"/>
          </p:cNvSpPr>
          <p:nvPr>
            <p:ph type="dt" idx="11"/>
          </p:nvPr>
        </p:nvSpPr>
        <p:spPr/>
        <p:txBody>
          <a:bodyPr/>
          <a:lstStyle/>
          <a:p>
            <a:fld id="{E5806F61-2664-49DD-8554-91209BE82125}" type="datetime1">
              <a:rPr lang="de-DE" smtClean="0"/>
              <a:t>28.06.2016</a:t>
            </a:fld>
            <a:endParaRPr lang="de-DE"/>
          </a:p>
        </p:txBody>
      </p:sp>
      <p:sp>
        <p:nvSpPr>
          <p:cNvPr id="6" name="Fußzeilenplatzhalter 5"/>
          <p:cNvSpPr>
            <a:spLocks noGrp="1"/>
          </p:cNvSpPr>
          <p:nvPr>
            <p:ph type="ftr" sz="quarter" idx="12"/>
          </p:nvPr>
        </p:nvSpPr>
        <p:spPr/>
        <p:txBody>
          <a:bodyPr/>
          <a:lstStyle/>
          <a:p>
            <a:r>
              <a:rPr lang="de-DE" smtClean="0"/>
              <a:t>RPZ - S. Zaufal</a:t>
            </a:r>
            <a:endParaRPr lang="de-DE"/>
          </a:p>
        </p:txBody>
      </p:sp>
      <p:sp>
        <p:nvSpPr>
          <p:cNvPr id="7" name="Kopfzeilenplatzhalter 6"/>
          <p:cNvSpPr>
            <a:spLocks noGrp="1"/>
          </p:cNvSpPr>
          <p:nvPr>
            <p:ph type="hdr" sz="quarter" idx="13"/>
          </p:nvPr>
        </p:nvSpPr>
        <p:spPr/>
        <p:txBody>
          <a:bodyPr/>
          <a:lstStyle/>
          <a:p>
            <a:r>
              <a:rPr lang="de-DE" smtClean="0"/>
              <a:t>Korrelation und Kompetenzorientierung im RU</a:t>
            </a:r>
            <a:endParaRPr lang="de-DE"/>
          </a:p>
        </p:txBody>
      </p:sp>
    </p:spTree>
    <p:extLst>
      <p:ext uri="{BB962C8B-B14F-4D97-AF65-F5344CB8AC3E}">
        <p14:creationId xmlns:p14="http://schemas.microsoft.com/office/powerpoint/2010/main" val="3706982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Kompetenzen werden an exemplarischen Inhalten erworben:</a:t>
            </a:r>
            <a:r>
              <a:rPr lang="de-DE" baseline="0" dirty="0" smtClean="0"/>
              <a:t> Ein konkretes Bild wird im Unterricht gedeutet. Dass dabei Kompetenzen erworben werden, zeigt sich darin, dass danach auch andere ähnliche Bilder gedeutet werden können. Wenn dies gelingt, bedeutet es, das ein Prinzip erkannt wurde, dass auch in Kontexten außerhalb des RU zum Einsatz kommen kann.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17</a:t>
            </a:fld>
            <a:endParaRPr lang="de-DE"/>
          </a:p>
        </p:txBody>
      </p:sp>
    </p:spTree>
    <p:extLst>
      <p:ext uri="{BB962C8B-B14F-4D97-AF65-F5344CB8AC3E}">
        <p14:creationId xmlns:p14="http://schemas.microsoft.com/office/powerpoint/2010/main" val="2798592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Lehrkraft muss die exemplarischen Inhalte passend zu den Vorerfahrungen der konkreten Schüler auswählen. Sie muss die Schülerinnen und Schüler und deren Lebenswelt entsprechen gut kennen. Nur in dieser konkreten Überlegung kann festgestellt werden, wodurch der Kompetenzerwerb am besten gefördert werden kann. Weil immer nur exemplarisch gearbeitet werden kann, muss das Ganze eines bestimmten Inhaltskomplexes daran deutlich werden können.</a:t>
            </a:r>
          </a:p>
          <a:p>
            <a:r>
              <a:rPr lang="de-DE" baseline="0" dirty="0" smtClean="0"/>
              <a:t>Dabei ist zu bedenken, dass die Schüler die Möglichkeit haben sollten, eigenaktiv zu lernen und sich mit anderen auszutauschen. Kompetenzerwerb braucht Kooperation.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18</a:t>
            </a:fld>
            <a:endParaRPr lang="de-DE"/>
          </a:p>
        </p:txBody>
      </p:sp>
    </p:spTree>
    <p:extLst>
      <p:ext uri="{BB962C8B-B14F-4D97-AF65-F5344CB8AC3E}">
        <p14:creationId xmlns:p14="http://schemas.microsoft.com/office/powerpoint/2010/main" val="1592830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19</a:t>
            </a:fld>
            <a:endParaRPr lang="de-DE"/>
          </a:p>
        </p:txBody>
      </p:sp>
    </p:spTree>
    <p:extLst>
      <p:ext uri="{BB962C8B-B14F-4D97-AF65-F5344CB8AC3E}">
        <p14:creationId xmlns:p14="http://schemas.microsoft.com/office/powerpoint/2010/main" val="738040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Lebensweltbezug in</a:t>
            </a:r>
            <a:r>
              <a:rPr lang="de-DE" baseline="0" dirty="0" smtClean="0"/>
              <a:t> säkularen Lebenswelten ist anders zu verstehen als in religiös gesättigten Erfahrungswelten. </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20</a:t>
            </a:fld>
            <a:endParaRPr lang="de-DE"/>
          </a:p>
        </p:txBody>
      </p:sp>
    </p:spTree>
    <p:extLst>
      <p:ext uri="{BB962C8B-B14F-4D97-AF65-F5344CB8AC3E}">
        <p14:creationId xmlns:p14="http://schemas.microsoft.com/office/powerpoint/2010/main" val="3172863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Nicht draußen, sondern im Religionsunterricht selbst wird der Schüler mit der religiösen Überlieferung konfrontiert. Dieser Ort ist die unmittelbare Lebenswelt des Schülers. Der Religionsunterricht ist zugleich Ort der Deutung dieser Überlieferung.</a:t>
            </a:r>
          </a:p>
          <a:p>
            <a:r>
              <a:rPr lang="de-DE" baseline="0" dirty="0" smtClean="0"/>
              <a:t>Es kann nicht darum gehen, sich eine nicht real existierende religiöse Erfahrungswelt vorzustellen, etwa wie in einer Phantasiereise („stell dir vor, du würdest in die Kirche gehen“ o.ä.). Diese Imagination würde der „reflexiven</a:t>
            </a:r>
            <a:r>
              <a:rPr lang="de-DE" baseline="0" smtClean="0"/>
              <a:t>“ Grundausrichtung des </a:t>
            </a:r>
            <a:r>
              <a:rPr lang="de-DE" baseline="0" dirty="0" smtClean="0"/>
              <a:t>RU widersprechen.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21</a:t>
            </a:fld>
            <a:endParaRPr lang="de-DE"/>
          </a:p>
        </p:txBody>
      </p:sp>
    </p:spTree>
    <p:extLst>
      <p:ext uri="{BB962C8B-B14F-4D97-AF65-F5344CB8AC3E}">
        <p14:creationId xmlns:p14="http://schemas.microsoft.com/office/powerpoint/2010/main" val="3807854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Klicken Sie erst weiter, wenn die</a:t>
            </a:r>
            <a:r>
              <a:rPr lang="de-DE" baseline="0" dirty="0" smtClean="0"/>
              <a:t> Gruppe Hypothesen aufgestellt hat.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4</a:t>
            </a:fld>
            <a:endParaRPr lang="de-DE"/>
          </a:p>
        </p:txBody>
      </p:sp>
    </p:spTree>
    <p:extLst>
      <p:ext uri="{BB962C8B-B14F-4D97-AF65-F5344CB8AC3E}">
        <p14:creationId xmlns:p14="http://schemas.microsoft.com/office/powerpoint/2010/main" val="4056088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mn-lt"/>
                <a:ea typeface="+mn-ea"/>
                <a:cs typeface="+mn-cs"/>
              </a:rPr>
              <a:t>Die religiöse Perspektive</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Fach Religion bietet den Schülerinnen und Schülern die religiöse Perspektive als einen spezifischen Zugang zur Wirklichkeit an. Dies unter dem Standpunkt, dass in diesem Schauen (</a:t>
            </a:r>
            <a:r>
              <a:rPr lang="de-DE" sz="1200" i="1" kern="1200" dirty="0" err="1" smtClean="0">
                <a:solidFill>
                  <a:schemeClr val="tx1"/>
                </a:solidFill>
                <a:effectLst/>
                <a:latin typeface="+mn-lt"/>
                <a:ea typeface="+mn-ea"/>
                <a:cs typeface="+mn-cs"/>
              </a:rPr>
              <a:t>ars</a:t>
            </a:r>
            <a:r>
              <a:rPr lang="de-DE" sz="1200" i="1" kern="1200" dirty="0" smtClean="0">
                <a:solidFill>
                  <a:schemeClr val="tx1"/>
                </a:solidFill>
                <a:effectLst/>
                <a:latin typeface="+mn-lt"/>
                <a:ea typeface="+mn-ea"/>
                <a:cs typeface="+mn-cs"/>
              </a:rPr>
              <a:t> </a:t>
            </a:r>
            <a:r>
              <a:rPr lang="de-DE" sz="1200" i="1" kern="1200" dirty="0" err="1" smtClean="0">
                <a:solidFill>
                  <a:schemeClr val="tx1"/>
                </a:solidFill>
                <a:effectLst/>
                <a:latin typeface="+mn-lt"/>
                <a:ea typeface="+mn-ea"/>
                <a:cs typeface="+mn-cs"/>
              </a:rPr>
              <a:t>perspectiva</a:t>
            </a:r>
            <a:r>
              <a:rPr lang="de-DE" sz="1200" kern="1200" dirty="0" smtClean="0">
                <a:solidFill>
                  <a:schemeClr val="tx1"/>
                </a:solidFill>
                <a:effectLst/>
                <a:latin typeface="+mn-lt"/>
                <a:ea typeface="+mn-ea"/>
                <a:cs typeface="+mn-cs"/>
              </a:rPr>
              <a:t> als „Kunst des Schauens“) eine Kompetenz liegt, die hilft, sich in der Welt zu orientieren und diese in umfassenderer Weise zu sehen. Die Kompetenz bei der Unterrichtsgestaltung durch die Lehrkraft zeigt sich darin, sich an diesem dem RU eigenen Zugang zu orientieren und ihn selbst zum Thema zu machen. Jeder Modus erschließt zwar nicht eine andere Welt, aber er erschließt die Welt als eine andere.</a:t>
            </a:r>
          </a:p>
          <a:p>
            <a:r>
              <a:rPr lang="de-DE" sz="1200" b="1" kern="1200" dirty="0" smtClean="0">
                <a:solidFill>
                  <a:schemeClr val="tx1"/>
                </a:solidFill>
                <a:effectLst/>
                <a:latin typeface="+mn-lt"/>
                <a:ea typeface="+mn-ea"/>
                <a:cs typeface="+mn-cs"/>
              </a:rPr>
              <a:t>Sinn und Ziel der Welt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Dieser religiöse Weltzugang richtet den Blick auf die Grundfragen der Menschen: Woher, wohin, wozu? Er ist die Weise der Auseinandersetzung mit dem, was Welt überhaupt ist und wer wir darin sind (dies</a:t>
            </a:r>
            <a:r>
              <a:rPr lang="de-DE" sz="1200" kern="1200" baseline="0" dirty="0" smtClean="0">
                <a:solidFill>
                  <a:schemeClr val="tx1"/>
                </a:solidFill>
                <a:effectLst/>
                <a:latin typeface="+mn-lt"/>
                <a:ea typeface="+mn-ea"/>
                <a:cs typeface="+mn-cs"/>
              </a:rPr>
              <a:t> bezeichnet man als k</a:t>
            </a:r>
            <a:r>
              <a:rPr lang="de-DE" sz="1200" kern="1200" dirty="0" smtClean="0">
                <a:solidFill>
                  <a:schemeClr val="tx1"/>
                </a:solidFill>
                <a:effectLst/>
                <a:latin typeface="+mn-lt"/>
                <a:ea typeface="+mn-ea"/>
                <a:cs typeface="+mn-cs"/>
              </a:rPr>
              <a:t>onstitutive Rationalität). Unter diesem Blickwinkel befragt der Mensch das Vorhandene nach seinem Grund. In diesem Schauen auf die Welt werden Inhalte des Glaubens relevant und für das Handeln bedeutsam. Dies geschieht oft in Phasen von Lebensumbrüchen. Der Überstieg in die Realschule stellt für viele Schüler einen bedeutenden Einschnitt dar. Der Neuaufbruch und der veränderte Anspruch von außen fordert neue Orientierung. Am Beginn des Jahrgangs steht unter dem Vorzeichen dieser existenziellen Auseinandersetzung die </a:t>
            </a:r>
            <a:r>
              <a:rPr lang="de-DE" sz="1200" kern="1200" dirty="0" err="1" smtClean="0">
                <a:solidFill>
                  <a:schemeClr val="tx1"/>
                </a:solidFill>
                <a:effectLst/>
                <a:latin typeface="+mn-lt"/>
                <a:ea typeface="+mn-ea"/>
                <a:cs typeface="+mn-cs"/>
              </a:rPr>
              <a:t>Abrahamsgeschichte</a:t>
            </a:r>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Hinter den Fragen: Die Person Gottes</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Mensch fragt nach den Grenzen seiner Existenz und darüber hinaus. Glauben heißt, vertrauen, dass hinter diesen Fragen eine Person – Gott – steht. Die Begegnung mit dieser Person jenseits der Grenzfragen des Menschen wird in Überlieferungen zugänglich: In Bildern, Geschichten, Zeugnissen, Symbolen, Metaphern, Riten. Diese Äußerungen sind bedeutsam, weil sich darin ein „Inneres“ niederschlägt: die Erfahrung der Begegnung mit der Person Gottes. In diesen Äußerungen wird diese Erfahrung beobachtbar, hinterfragbar, deutbar, kritisierbar, beurteilbar, verstehbar. Diese Erfahrung mit Gott, die den Menschen herausruft, steht am Beginn der </a:t>
            </a:r>
            <a:r>
              <a:rPr lang="de-DE" sz="1200" kern="1200" dirty="0" err="1" smtClean="0">
                <a:solidFill>
                  <a:schemeClr val="tx1"/>
                </a:solidFill>
                <a:effectLst/>
                <a:latin typeface="+mn-lt"/>
                <a:ea typeface="+mn-ea"/>
                <a:cs typeface="+mn-cs"/>
              </a:rPr>
              <a:t>Abrahamsgeschichte</a:t>
            </a:r>
            <a:r>
              <a:rPr lang="de-DE" sz="1200" kern="1200" dirty="0" smtClean="0">
                <a:solidFill>
                  <a:schemeClr val="tx1"/>
                </a:solidFill>
                <a:effectLst/>
                <a:latin typeface="+mn-lt"/>
                <a:ea typeface="+mn-ea"/>
                <a:cs typeface="+mn-cs"/>
              </a:rPr>
              <a:t> (Gen 12,1). „Der Herr sprach zu Abram: Zieh weg aus deinem Land, von deiner Verwandtschaft und aus deinem Vaterhaus in das Land, das ich dir zeigen werde.“ Im Alten und im Neuen Testament offenbart sich</a:t>
            </a:r>
            <a:r>
              <a:rPr lang="de-DE" sz="1200" kern="1200" baseline="0" dirty="0" smtClean="0">
                <a:solidFill>
                  <a:schemeClr val="tx1"/>
                </a:solidFill>
                <a:effectLst/>
                <a:latin typeface="+mn-lt"/>
                <a:ea typeface="+mn-ea"/>
                <a:cs typeface="+mn-cs"/>
              </a:rPr>
              <a:t> dem Menschen eine Person: Gott. Dies unterscheidet sich von Offenbarungsgeschehen, in denen Gesetze dem Menschen zur Befolgung auferlegt werden. Jemand offenbart sich, nicht: etwas wird offenbart.</a:t>
            </a:r>
            <a:endParaRPr lang="de-DE" sz="1200"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Veränderung des Menschen: Herausforderung zum Handeln</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äußeren Voraussetzungen für einen Aufbruch Abrahams sind denkbar schlecht. In einem so hohen Alter ins Unbekannte aufzubrechen – ist das nicht unvernünftig? In Texten wie der </a:t>
            </a:r>
            <a:r>
              <a:rPr lang="de-DE" sz="1200" kern="1200" dirty="0" err="1" smtClean="0">
                <a:solidFill>
                  <a:schemeClr val="tx1"/>
                </a:solidFill>
                <a:effectLst/>
                <a:latin typeface="+mn-lt"/>
                <a:ea typeface="+mn-ea"/>
                <a:cs typeface="+mn-cs"/>
              </a:rPr>
              <a:t>Abrahamsgeschichte</a:t>
            </a:r>
            <a:r>
              <a:rPr lang="de-DE" sz="1200" kern="1200" dirty="0" smtClean="0">
                <a:solidFill>
                  <a:schemeClr val="tx1"/>
                </a:solidFill>
                <a:effectLst/>
                <a:latin typeface="+mn-lt"/>
                <a:ea typeface="+mn-ea"/>
                <a:cs typeface="+mn-cs"/>
              </a:rPr>
              <a:t> wird dem gegenüber deutlich: Die Erfahrung mit Gott verändert den Menschen. Sie lässt ihn anders denken und handeln als im gewöhnlichen Lauf der Welt zu erwarten ist. Durch diese Erfahrung ist es begründet, Zuversicht zu haben und sich auf Neues einzulassen, auch wenn die  Startbedingungen schwierig sind. Die Erfahrung Gottes und das Vertrauen auf seine Gegenwart machen es für Abraham möglich, Neues zu wagen. Glauben ist Möglichkeitssinn für das, was noch nicht da ist, aber als Anspruch Gottes wirklich werden soll. </a:t>
            </a:r>
          </a:p>
          <a:p>
            <a:r>
              <a:rPr lang="de-DE" sz="1200" b="1" kern="1200" dirty="0" smtClean="0">
                <a:solidFill>
                  <a:schemeClr val="tx1"/>
                </a:solidFill>
                <a:effectLst/>
                <a:latin typeface="+mn-lt"/>
                <a:ea typeface="+mn-ea"/>
                <a:cs typeface="+mn-cs"/>
              </a:rPr>
              <a:t>Religiöse Kompetenzen als praktische Fähigkeiten im Denken und Handeln</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religiöse Weltzugang ist einer, der in der Welt nicht nur sieht, was ist, sondern sieht, was werden kann (Möglichkeitssinn). Diese Blickrichtung gilt es zu schärfen (WAHRNEHMEN), weil im Nachvollziehen und </a:t>
            </a:r>
            <a:r>
              <a:rPr lang="de-DE" sz="1200" kern="1200" dirty="0" err="1" smtClean="0">
                <a:solidFill>
                  <a:schemeClr val="tx1"/>
                </a:solidFill>
                <a:effectLst/>
                <a:latin typeface="+mn-lt"/>
                <a:ea typeface="+mn-ea"/>
                <a:cs typeface="+mn-cs"/>
              </a:rPr>
              <a:t>Einsehenwollen</a:t>
            </a:r>
            <a:r>
              <a:rPr lang="de-DE" sz="1200" kern="1200" dirty="0" smtClean="0">
                <a:solidFill>
                  <a:schemeClr val="tx1"/>
                </a:solidFill>
                <a:effectLst/>
                <a:latin typeface="+mn-lt"/>
                <a:ea typeface="+mn-ea"/>
                <a:cs typeface="+mn-cs"/>
              </a:rPr>
              <a:t> dieses Inneren (VERSTEHEN) eine Anfrage an das verbunden ist, das die alltägliche Rationalität unserer Wirklichkeit selbst betrifft. Dieses </a:t>
            </a:r>
            <a:r>
              <a:rPr lang="de-DE" sz="1200" kern="1200" dirty="0" err="1" smtClean="0">
                <a:solidFill>
                  <a:schemeClr val="tx1"/>
                </a:solidFill>
                <a:effectLst/>
                <a:latin typeface="+mn-lt"/>
                <a:ea typeface="+mn-ea"/>
                <a:cs typeface="+mn-cs"/>
              </a:rPr>
              <a:t>Verstehenwollen</a:t>
            </a:r>
            <a:r>
              <a:rPr lang="de-DE" sz="1200" kern="1200" dirty="0" smtClean="0">
                <a:solidFill>
                  <a:schemeClr val="tx1"/>
                </a:solidFill>
                <a:effectLst/>
                <a:latin typeface="+mn-lt"/>
                <a:ea typeface="+mn-ea"/>
                <a:cs typeface="+mn-cs"/>
              </a:rPr>
              <a:t> des Anderen fordert heraus, die Welt und sich selbst als Teil dieser Welt neu auszudeuten und sich in der Welt und gegenüber sich selbst in veränderter Weise zu verhalten (KOMMUNIZIEREN, TEILHABEN, GESTALTEN). Für diesen kreativen Prozess ist nicht die bloße Anwendung, sondern die Neuorganisation von Wissen erforderlich.</a:t>
            </a:r>
          </a:p>
          <a:p>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5</a:t>
            </a:fld>
            <a:endParaRPr lang="de-DE"/>
          </a:p>
        </p:txBody>
      </p:sp>
    </p:spTree>
    <p:extLst>
      <p:ext uri="{BB962C8B-B14F-4D97-AF65-F5344CB8AC3E}">
        <p14:creationId xmlns:p14="http://schemas.microsoft.com/office/powerpoint/2010/main" val="1463483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 erklären Sie Schülerinnen und Schülern dieses Bild</a:t>
            </a:r>
            <a:r>
              <a:rPr lang="de-DE" dirty="0" smtClean="0"/>
              <a:t>?</a:t>
            </a:r>
          </a:p>
          <a:p>
            <a:endParaRPr lang="de-DE" dirty="0" smtClean="0"/>
          </a:p>
          <a:p>
            <a:endParaRPr lang="de-DE" dirty="0" smtClean="0"/>
          </a:p>
          <a:p>
            <a:r>
              <a:rPr lang="de-DE" smtClean="0"/>
              <a:t>[Quelle:</a:t>
            </a:r>
            <a:r>
              <a:rPr lang="de-DE" baseline="0" smtClean="0"/>
              <a:t> https://image.freepik.com/freie-ikonen/huhn-vogel-fliegen-silhouette_318-63171.png]</a:t>
            </a:r>
          </a:p>
          <a:p>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6</a:t>
            </a:fld>
            <a:endParaRPr lang="de-DE"/>
          </a:p>
        </p:txBody>
      </p:sp>
    </p:spTree>
    <p:extLst>
      <p:ext uri="{BB962C8B-B14F-4D97-AF65-F5344CB8AC3E}">
        <p14:creationId xmlns:p14="http://schemas.microsoft.com/office/powerpoint/2010/main" val="1455552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Jürgen Baumert hat Religion als eigenen „Modus</a:t>
            </a:r>
            <a:r>
              <a:rPr lang="de-DE" baseline="0" dirty="0" smtClean="0"/>
              <a:t> der Weltbegegnung“ erläutert. Dieser Modus erschließt die Welt als religiöse Welt. Die religiöse Welt ist keine Sonderwelt: Jeder Modus erschließt dieselbe eine Welt, aber diese Welt als eine je andere.</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7</a:t>
            </a:fld>
            <a:endParaRPr lang="de-DE"/>
          </a:p>
        </p:txBody>
      </p:sp>
    </p:spTree>
    <p:extLst>
      <p:ext uri="{BB962C8B-B14F-4D97-AF65-F5344CB8AC3E}">
        <p14:creationId xmlns:p14="http://schemas.microsoft.com/office/powerpoint/2010/main" val="3971448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ist nun nötig, Religionsunterricht</a:t>
            </a:r>
            <a:r>
              <a:rPr lang="de-DE" baseline="0" dirty="0" smtClean="0"/>
              <a:t> von Katechese, also Glaubensunterweisung, abzugrenzen.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9</a:t>
            </a:fld>
            <a:endParaRPr lang="de-DE"/>
          </a:p>
        </p:txBody>
      </p:sp>
    </p:spTree>
    <p:extLst>
      <p:ext uri="{BB962C8B-B14F-4D97-AF65-F5344CB8AC3E}">
        <p14:creationId xmlns:p14="http://schemas.microsoft.com/office/powerpoint/2010/main" val="241085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Religionsunterricht</a:t>
            </a:r>
            <a:r>
              <a:rPr lang="de-DE" baseline="0" dirty="0" smtClean="0"/>
              <a:t> geht es nicht um die Einübung des Glaubens, sondern um eine Reflexion über den Glauben. In dieser Reflexion zeigt sich, dass Glaube plausibel ist. Seine Plausibilität besteht in Zusammenhang mit dem „religiösen Weltzugang“.</a:t>
            </a:r>
          </a:p>
          <a:p>
            <a:r>
              <a:rPr lang="de-DE" baseline="0" dirty="0" smtClean="0"/>
              <a:t>Neben dieser Reflexion stellen Schüler die Frage, was ihnen der Glaube nun persönlich „bringt“. Diese zwei Pole muss der Religionsunterricht zusammenbringen.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10</a:t>
            </a:fld>
            <a:endParaRPr lang="de-DE"/>
          </a:p>
        </p:txBody>
      </p:sp>
    </p:spTree>
    <p:extLst>
      <p:ext uri="{BB962C8B-B14F-4D97-AF65-F5344CB8AC3E}">
        <p14:creationId xmlns:p14="http://schemas.microsoft.com/office/powerpoint/2010/main" val="1843483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meisten</a:t>
            </a:r>
            <a:r>
              <a:rPr lang="de-DE" baseline="0" dirty="0" smtClean="0"/>
              <a:t> der heute tätigen Religionslehrerinnen und Religionslehrer wurden im Paradigma der Korrelationsdidaktik ausgebildet. Diese erkennt Vieles, das richtig ist und bleibt. Ohne glaubwürdigen Bezug zwischen Unterrichtsstoff und Schülerin oder Schüler wird nichts gelernt werden.</a:t>
            </a:r>
          </a:p>
          <a:p>
            <a:r>
              <a:rPr lang="de-DE" baseline="0" dirty="0" smtClean="0"/>
              <a:t>Sie bezieht sich auf zwei selbstständige Pole: Die Tradition und die Lebenswelt, die sich wechselseitig kritisieren. Damit diese positive Kritik möglich ist, braucht es aber eine religiöse Erfahrungswelt der Schüler. Diese ist heute oft nicht mehr vorhanden.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11</a:t>
            </a:fld>
            <a:endParaRPr lang="de-DE"/>
          </a:p>
        </p:txBody>
      </p:sp>
    </p:spTree>
    <p:extLst>
      <p:ext uri="{BB962C8B-B14F-4D97-AF65-F5344CB8AC3E}">
        <p14:creationId xmlns:p14="http://schemas.microsoft.com/office/powerpoint/2010/main" val="682489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Man könnte</a:t>
            </a:r>
            <a:r>
              <a:rPr lang="de-DE" baseline="0" dirty="0" smtClean="0"/>
              <a:t> dieses Geschehen in einer Grafik so ausdrücken.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12</a:t>
            </a:fld>
            <a:endParaRPr lang="de-DE"/>
          </a:p>
        </p:txBody>
      </p:sp>
    </p:spTree>
    <p:extLst>
      <p:ext uri="{BB962C8B-B14F-4D97-AF65-F5344CB8AC3E}">
        <p14:creationId xmlns:p14="http://schemas.microsoft.com/office/powerpoint/2010/main" val="25349958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7CEACC36-DD30-43E1-90B4-312DFA8A7F24}" type="slidenum">
              <a:rPr lang="de-DE" smtClean="0"/>
              <a:t>‹Nr.›</a:t>
            </a:fld>
            <a:endParaRPr lang="de-DE"/>
          </a:p>
        </p:txBody>
      </p:sp>
    </p:spTree>
    <p:extLst>
      <p:ext uri="{BB962C8B-B14F-4D97-AF65-F5344CB8AC3E}">
        <p14:creationId xmlns:p14="http://schemas.microsoft.com/office/powerpoint/2010/main" val="2528621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7CEACC36-DD30-43E1-90B4-312DFA8A7F24}" type="slidenum">
              <a:rPr lang="de-DE" smtClean="0"/>
              <a:t>‹Nr.›</a:t>
            </a:fld>
            <a:endParaRPr lang="de-DE"/>
          </a:p>
        </p:txBody>
      </p:sp>
    </p:spTree>
    <p:extLst>
      <p:ext uri="{BB962C8B-B14F-4D97-AF65-F5344CB8AC3E}">
        <p14:creationId xmlns:p14="http://schemas.microsoft.com/office/powerpoint/2010/main" val="3616529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DE"/>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7CEACC36-DD30-43E1-90B4-312DFA8A7F24}" type="slidenum">
              <a:rPr lang="de-DE" smtClean="0"/>
              <a:t>‹Nr.›</a:t>
            </a:fld>
            <a:endParaRPr lang="de-DE"/>
          </a:p>
        </p:txBody>
      </p:sp>
    </p:spTree>
    <p:extLst>
      <p:ext uri="{BB962C8B-B14F-4D97-AF65-F5344CB8AC3E}">
        <p14:creationId xmlns:p14="http://schemas.microsoft.com/office/powerpoint/2010/main" val="1635637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microsoft.com/office/2007/relationships/hdphoto" Target="../media/hdphoto2.wdp"/><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Religiöser Weltzugang</a:t>
            </a:r>
            <a:endParaRPr lang="de-DE" dirty="0"/>
          </a:p>
        </p:txBody>
      </p:sp>
      <p:sp>
        <p:nvSpPr>
          <p:cNvPr id="3" name="Untertitel 2"/>
          <p:cNvSpPr>
            <a:spLocks noGrp="1"/>
          </p:cNvSpPr>
          <p:nvPr>
            <p:ph type="subTitle" idx="1"/>
          </p:nvPr>
        </p:nvSpPr>
        <p:spPr/>
        <p:txBody>
          <a:bodyPr/>
          <a:lstStyle/>
          <a:p>
            <a:r>
              <a:rPr lang="de-DE" dirty="0" smtClean="0"/>
              <a:t>Ziel und Inhalt des Religionsunterrichts</a:t>
            </a:r>
            <a:endParaRPr lang="de-DE" dirty="0"/>
          </a:p>
        </p:txBody>
      </p:sp>
    </p:spTree>
    <p:extLst>
      <p:ext uri="{BB962C8B-B14F-4D97-AF65-F5344CB8AC3E}">
        <p14:creationId xmlns:p14="http://schemas.microsoft.com/office/powerpoint/2010/main" val="41777095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 </a:t>
            </a:r>
            <a:r>
              <a:rPr lang="de-DE" dirty="0">
                <a:sym typeface="Wingdings" panose="05000000000000000000" pitchFamily="2" charset="2"/>
              </a:rPr>
              <a:t>Ausgang von zwei Polen</a:t>
            </a:r>
            <a:endParaRPr lang="de-DE" dirty="0"/>
          </a:p>
        </p:txBody>
      </p:sp>
      <p:sp>
        <p:nvSpPr>
          <p:cNvPr id="3" name="Inhaltsplatzhalter 2"/>
          <p:cNvSpPr>
            <a:spLocks noGrp="1"/>
          </p:cNvSpPr>
          <p:nvPr>
            <p:ph idx="1"/>
          </p:nvPr>
        </p:nvSpPr>
        <p:spPr>
          <a:xfrm>
            <a:off x="457200" y="1600200"/>
            <a:ext cx="8229600" cy="4925144"/>
          </a:xfrm>
        </p:spPr>
        <p:txBody>
          <a:bodyPr>
            <a:normAutofit fontScale="85000" lnSpcReduction="10000"/>
          </a:bodyPr>
          <a:lstStyle/>
          <a:p>
            <a:r>
              <a:rPr lang="de-DE" dirty="0" smtClean="0">
                <a:sym typeface="Wingdings" panose="05000000000000000000" pitchFamily="2" charset="2"/>
              </a:rPr>
              <a:t>„Religionsdidaktik </a:t>
            </a:r>
            <a:r>
              <a:rPr lang="de-DE" dirty="0">
                <a:sym typeface="Wingdings" panose="05000000000000000000" pitchFamily="2" charset="2"/>
              </a:rPr>
              <a:t>hat eine Schlagseite, die sich auf die </a:t>
            </a:r>
            <a:r>
              <a:rPr lang="de-DE" dirty="0">
                <a:solidFill>
                  <a:srgbClr val="00B050"/>
                </a:solidFill>
                <a:sym typeface="Wingdings" panose="05000000000000000000" pitchFamily="2" charset="2"/>
              </a:rPr>
              <a:t>reflexive Plausibilisierung von Religion </a:t>
            </a:r>
            <a:r>
              <a:rPr lang="de-DE" dirty="0">
                <a:sym typeface="Wingdings" panose="05000000000000000000" pitchFamily="2" charset="2"/>
              </a:rPr>
              <a:t>bezieht</a:t>
            </a:r>
            <a:r>
              <a:rPr lang="de-DE" dirty="0" smtClean="0">
                <a:sym typeface="Wingdings" panose="05000000000000000000" pitchFamily="2" charset="2"/>
              </a:rPr>
              <a:t>.“</a:t>
            </a:r>
          </a:p>
          <a:p>
            <a:pPr lvl="1"/>
            <a:r>
              <a:rPr lang="de-DE" dirty="0" smtClean="0">
                <a:sym typeface="Wingdings" panose="05000000000000000000" pitchFamily="2" charset="2"/>
              </a:rPr>
              <a:t>die </a:t>
            </a:r>
            <a:r>
              <a:rPr lang="de-DE" dirty="0">
                <a:sym typeface="Wingdings" panose="05000000000000000000" pitchFamily="2" charset="2"/>
              </a:rPr>
              <a:t>Überlieferung intellektuell und existentiell nachvollziehbar machen</a:t>
            </a:r>
          </a:p>
          <a:p>
            <a:pPr lvl="1"/>
            <a:r>
              <a:rPr lang="de-DE" dirty="0" smtClean="0">
                <a:sym typeface="Wingdings" panose="05000000000000000000" pitchFamily="2" charset="2"/>
              </a:rPr>
              <a:t>das </a:t>
            </a:r>
            <a:r>
              <a:rPr lang="de-DE" dirty="0">
                <a:sym typeface="Wingdings" panose="05000000000000000000" pitchFamily="2" charset="2"/>
              </a:rPr>
              <a:t>Leben mit Hilfe religiöser Sprache ins Wort bringen und deuten</a:t>
            </a:r>
            <a:endParaRPr lang="de-DE" dirty="0"/>
          </a:p>
          <a:p>
            <a:endParaRPr lang="de-DE" dirty="0" smtClean="0">
              <a:sym typeface="Wingdings" panose="05000000000000000000" pitchFamily="2" charset="2"/>
            </a:endParaRPr>
          </a:p>
          <a:p>
            <a:r>
              <a:rPr lang="de-DE" dirty="0" smtClean="0">
                <a:sym typeface="Wingdings" panose="05000000000000000000" pitchFamily="2" charset="2"/>
              </a:rPr>
              <a:t>zugleich</a:t>
            </a:r>
            <a:r>
              <a:rPr lang="de-DE" dirty="0">
                <a:sym typeface="Wingdings" panose="05000000000000000000" pitchFamily="2" charset="2"/>
              </a:rPr>
              <a:t>: </a:t>
            </a:r>
            <a:r>
              <a:rPr lang="de-DE" dirty="0" smtClean="0">
                <a:sym typeface="Wingdings" panose="05000000000000000000" pitchFamily="2" charset="2"/>
              </a:rPr>
              <a:t>Frage nach der </a:t>
            </a:r>
            <a:r>
              <a:rPr lang="de-DE" dirty="0" smtClean="0">
                <a:solidFill>
                  <a:srgbClr val="00B050"/>
                </a:solidFill>
                <a:sym typeface="Wingdings" panose="05000000000000000000" pitchFamily="2" charset="2"/>
              </a:rPr>
              <a:t>lebensbedeutsamen </a:t>
            </a:r>
            <a:r>
              <a:rPr lang="de-DE" dirty="0">
                <a:solidFill>
                  <a:srgbClr val="00B050"/>
                </a:solidFill>
                <a:sym typeface="Wingdings" panose="05000000000000000000" pitchFamily="2" charset="2"/>
              </a:rPr>
              <a:t>Relevanz</a:t>
            </a:r>
            <a:r>
              <a:rPr lang="de-DE" dirty="0">
                <a:sym typeface="Wingdings" panose="05000000000000000000" pitchFamily="2" charset="2"/>
              </a:rPr>
              <a:t> von </a:t>
            </a:r>
            <a:r>
              <a:rPr lang="de-DE" dirty="0" smtClean="0">
                <a:sym typeface="Wingdings" panose="05000000000000000000" pitchFamily="2" charset="2"/>
              </a:rPr>
              <a:t>Religion: „Was </a:t>
            </a:r>
            <a:r>
              <a:rPr lang="de-DE" dirty="0">
                <a:sym typeface="Wingdings" panose="05000000000000000000" pitchFamily="2" charset="2"/>
              </a:rPr>
              <a:t>bringt mir das?“ </a:t>
            </a:r>
            <a:r>
              <a:rPr lang="de-DE" dirty="0" smtClean="0">
                <a:sym typeface="Wingdings" panose="05000000000000000000" pitchFamily="2" charset="2"/>
              </a:rPr>
              <a:t/>
            </a:r>
            <a:br>
              <a:rPr lang="de-DE" dirty="0" smtClean="0">
                <a:sym typeface="Wingdings" panose="05000000000000000000" pitchFamily="2" charset="2"/>
              </a:rPr>
            </a:br>
            <a:r>
              <a:rPr lang="de-DE" sz="1200" dirty="0" smtClean="0">
                <a:sym typeface="Wingdings" panose="05000000000000000000" pitchFamily="2" charset="2"/>
              </a:rPr>
              <a:t>(</a:t>
            </a:r>
            <a:r>
              <a:rPr lang="de-DE" sz="1200" dirty="0">
                <a:sym typeface="Wingdings" panose="05000000000000000000" pitchFamily="2" charset="2"/>
              </a:rPr>
              <a:t>König, Fokus „Lernermöglichung“, In: Strukturbegriffe, 237</a:t>
            </a:r>
            <a:r>
              <a:rPr lang="de-DE" sz="1200" dirty="0" smtClean="0">
                <a:sym typeface="Wingdings" panose="05000000000000000000" pitchFamily="2" charset="2"/>
              </a:rPr>
              <a:t>.)</a:t>
            </a:r>
          </a:p>
          <a:p>
            <a:endParaRPr lang="de-DE" sz="1200" dirty="0">
              <a:sym typeface="Wingdings" panose="05000000000000000000" pitchFamily="2" charset="2"/>
            </a:endParaRPr>
          </a:p>
          <a:p>
            <a:endParaRPr lang="de-DE" sz="1200" dirty="0" smtClean="0">
              <a:sym typeface="Wingdings" panose="05000000000000000000" pitchFamily="2" charset="2"/>
            </a:endParaRPr>
          </a:p>
          <a:p>
            <a:pPr marL="457200" lvl="1" indent="0">
              <a:buNone/>
            </a:pPr>
            <a:r>
              <a:rPr lang="de-DE" dirty="0" smtClean="0">
                <a:solidFill>
                  <a:srgbClr val="FF0000"/>
                </a:solidFill>
                <a:sym typeface="Wingdings" panose="05000000000000000000" pitchFamily="2" charset="2"/>
              </a:rPr>
              <a:t> Wie zusammenbringen?? </a:t>
            </a:r>
          </a:p>
          <a:p>
            <a:endParaRPr lang="de-DE" dirty="0"/>
          </a:p>
        </p:txBody>
      </p:sp>
    </p:spTree>
    <p:extLst>
      <p:ext uri="{BB962C8B-B14F-4D97-AF65-F5344CB8AC3E}">
        <p14:creationId xmlns:p14="http://schemas.microsoft.com/office/powerpoint/2010/main" val="3939560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solidFill>
                  <a:schemeClr val="bg1">
                    <a:lumMod val="65000"/>
                  </a:schemeClr>
                </a:solidFill>
              </a:rPr>
              <a:t> Konsequenzen für die Didaktik im RU</a:t>
            </a:r>
            <a:br>
              <a:rPr lang="de-DE" dirty="0" smtClean="0">
                <a:solidFill>
                  <a:schemeClr val="bg1">
                    <a:lumMod val="65000"/>
                  </a:schemeClr>
                </a:solidFill>
              </a:rPr>
            </a:br>
            <a:r>
              <a:rPr lang="de-DE" dirty="0" smtClean="0">
                <a:solidFill>
                  <a:srgbClr val="FF0000"/>
                </a:solidFill>
              </a:rPr>
              <a:t>früher</a:t>
            </a:r>
            <a:r>
              <a:rPr lang="de-DE" dirty="0" smtClean="0">
                <a:solidFill>
                  <a:schemeClr val="bg1">
                    <a:lumMod val="65000"/>
                  </a:schemeClr>
                </a:solidFill>
              </a:rPr>
              <a:t>…</a:t>
            </a:r>
            <a:endParaRPr lang="de-DE" dirty="0">
              <a:solidFill>
                <a:schemeClr val="bg1">
                  <a:lumMod val="65000"/>
                </a:schemeClr>
              </a:solidFill>
            </a:endParaRPr>
          </a:p>
        </p:txBody>
      </p:sp>
      <p:sp>
        <p:nvSpPr>
          <p:cNvPr id="3" name="Inhaltsplatzhalter 2"/>
          <p:cNvSpPr>
            <a:spLocks noGrp="1"/>
          </p:cNvSpPr>
          <p:nvPr>
            <p:ph idx="1"/>
          </p:nvPr>
        </p:nvSpPr>
        <p:spPr>
          <a:xfrm>
            <a:off x="457200" y="1960240"/>
            <a:ext cx="8229600" cy="3701008"/>
          </a:xfrm>
        </p:spPr>
        <p:txBody>
          <a:bodyPr>
            <a:normAutofit/>
          </a:bodyPr>
          <a:lstStyle/>
          <a:p>
            <a:r>
              <a:rPr lang="de-DE" u="sng" dirty="0" smtClean="0">
                <a:solidFill>
                  <a:schemeClr val="bg1">
                    <a:lumMod val="65000"/>
                  </a:schemeClr>
                </a:solidFill>
                <a:sym typeface="Wingdings" panose="05000000000000000000" pitchFamily="2" charset="2"/>
              </a:rPr>
              <a:t>Korrelation im RU</a:t>
            </a:r>
            <a:r>
              <a:rPr lang="de-DE" dirty="0" smtClean="0">
                <a:solidFill>
                  <a:schemeClr val="bg1">
                    <a:lumMod val="65000"/>
                  </a:schemeClr>
                </a:solidFill>
                <a:sym typeface="Wingdings" panose="05000000000000000000" pitchFamily="2" charset="2"/>
              </a:rPr>
              <a:t>: „Pole von Tradition und (…) Lebenswelt als zwei eigenständige Größen mit wechselseitiger Kritik“ </a:t>
            </a:r>
          </a:p>
          <a:p>
            <a:pPr lvl="1"/>
            <a:r>
              <a:rPr lang="de-DE" dirty="0" smtClean="0">
                <a:solidFill>
                  <a:schemeClr val="bg1">
                    <a:lumMod val="65000"/>
                  </a:schemeClr>
                </a:solidFill>
                <a:sym typeface="Wingdings" panose="05000000000000000000" pitchFamily="2" charset="2"/>
              </a:rPr>
              <a:t>Benötigt zum Funktionieren eine einheitliche, religiös gesättigte Erfahrungswelt </a:t>
            </a:r>
            <a:r>
              <a:rPr lang="de-DE" dirty="0" smtClean="0">
                <a:solidFill>
                  <a:srgbClr val="FF0000"/>
                </a:solidFill>
                <a:sym typeface="Wingdings" panose="05000000000000000000" pitchFamily="2" charset="2"/>
              </a:rPr>
              <a:t>(bricht heute weg)</a:t>
            </a:r>
          </a:p>
          <a:p>
            <a:endParaRPr lang="de-DE" dirty="0">
              <a:solidFill>
                <a:schemeClr val="bg1">
                  <a:lumMod val="65000"/>
                </a:schemeClr>
              </a:solidFill>
            </a:endParaRPr>
          </a:p>
        </p:txBody>
      </p:sp>
    </p:spTree>
    <p:extLst>
      <p:ext uri="{BB962C8B-B14F-4D97-AF65-F5344CB8AC3E}">
        <p14:creationId xmlns:p14="http://schemas.microsoft.com/office/powerpoint/2010/main" val="3245176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Korrelationsdidaktik</a:t>
            </a:r>
            <a:endParaRPr lang="de-DE" dirty="0"/>
          </a:p>
        </p:txBody>
      </p:sp>
      <p:sp>
        <p:nvSpPr>
          <p:cNvPr id="5" name="Textfeld 4"/>
          <p:cNvSpPr txBox="1"/>
          <p:nvPr/>
        </p:nvSpPr>
        <p:spPr>
          <a:xfrm>
            <a:off x="1187624" y="2780928"/>
            <a:ext cx="1944216" cy="369332"/>
          </a:xfrm>
          <a:prstGeom prst="rect">
            <a:avLst/>
          </a:prstGeom>
          <a:solidFill>
            <a:schemeClr val="accent1">
              <a:lumMod val="20000"/>
              <a:lumOff val="8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dirty="0" smtClean="0"/>
              <a:t>Tradition</a:t>
            </a:r>
            <a:endParaRPr lang="de-DE" dirty="0"/>
          </a:p>
        </p:txBody>
      </p:sp>
      <p:sp>
        <p:nvSpPr>
          <p:cNvPr id="6" name="Textfeld 5"/>
          <p:cNvSpPr txBox="1"/>
          <p:nvPr/>
        </p:nvSpPr>
        <p:spPr>
          <a:xfrm>
            <a:off x="3923928" y="2780928"/>
            <a:ext cx="1944216" cy="369332"/>
          </a:xfrm>
          <a:prstGeom prst="rect">
            <a:avLst/>
          </a:prstGeom>
          <a:solidFill>
            <a:srgbClr val="FFFF99"/>
          </a:solidFill>
          <a:ln>
            <a:solidFill>
              <a:srgbClr val="FFCC66"/>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dirty="0" smtClean="0"/>
              <a:t>Lebenswelt</a:t>
            </a:r>
            <a:endParaRPr lang="de-DE" dirty="0"/>
          </a:p>
        </p:txBody>
      </p:sp>
      <p:sp>
        <p:nvSpPr>
          <p:cNvPr id="7" name="Textfeld 6"/>
          <p:cNvSpPr txBox="1"/>
          <p:nvPr/>
        </p:nvSpPr>
        <p:spPr>
          <a:xfrm>
            <a:off x="1187624" y="4005063"/>
            <a:ext cx="4680520" cy="923330"/>
          </a:xfrm>
          <a:prstGeom prst="rect">
            <a:avLst/>
          </a:prstGeom>
          <a:solidFill>
            <a:schemeClr val="accent3">
              <a:lumMod val="60000"/>
              <a:lumOff val="40000"/>
            </a:schemeClr>
          </a:solidFill>
          <a:ln>
            <a:solidFill>
              <a:schemeClr val="accent3">
                <a:lumMod val="75000"/>
              </a:schemeClr>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de-DE" dirty="0" smtClean="0"/>
          </a:p>
          <a:p>
            <a:pPr algn="ctr"/>
            <a:r>
              <a:rPr lang="de-DE" dirty="0" smtClean="0"/>
              <a:t>Erfahrungswelt</a:t>
            </a:r>
          </a:p>
          <a:p>
            <a:endParaRPr lang="de-DE" dirty="0"/>
          </a:p>
        </p:txBody>
      </p:sp>
      <p:sp>
        <p:nvSpPr>
          <p:cNvPr id="8" name="Textfeld 7"/>
          <p:cNvSpPr txBox="1"/>
          <p:nvPr/>
        </p:nvSpPr>
        <p:spPr>
          <a:xfrm>
            <a:off x="6156176" y="2636912"/>
            <a:ext cx="2016224" cy="923330"/>
          </a:xfrm>
          <a:prstGeom prst="rect">
            <a:avLst/>
          </a:prstGeom>
          <a:noFill/>
        </p:spPr>
        <p:txBody>
          <a:bodyPr wrap="square" rtlCol="0">
            <a:spAutoFit/>
          </a:bodyPr>
          <a:lstStyle/>
          <a:p>
            <a:r>
              <a:rPr lang="de-DE" dirty="0" smtClean="0"/>
              <a:t>Schule:  </a:t>
            </a:r>
            <a:r>
              <a:rPr lang="de-DE" dirty="0" smtClean="0">
                <a:solidFill>
                  <a:srgbClr val="FF0000"/>
                </a:solidFill>
              </a:rPr>
              <a:t>Trennung </a:t>
            </a:r>
            <a:r>
              <a:rPr lang="de-DE" dirty="0" smtClean="0"/>
              <a:t>–je eigenständige Größen</a:t>
            </a:r>
            <a:endParaRPr lang="de-DE" dirty="0">
              <a:solidFill>
                <a:srgbClr val="FF0000"/>
              </a:solidFill>
            </a:endParaRPr>
          </a:p>
        </p:txBody>
      </p:sp>
      <p:sp>
        <p:nvSpPr>
          <p:cNvPr id="9" name="Textfeld 8"/>
          <p:cNvSpPr txBox="1"/>
          <p:nvPr/>
        </p:nvSpPr>
        <p:spPr>
          <a:xfrm>
            <a:off x="6156176" y="4005064"/>
            <a:ext cx="2423839" cy="923330"/>
          </a:xfrm>
          <a:prstGeom prst="rect">
            <a:avLst/>
          </a:prstGeom>
          <a:noFill/>
        </p:spPr>
        <p:txBody>
          <a:bodyPr wrap="square" rtlCol="0">
            <a:spAutoFit/>
          </a:bodyPr>
          <a:lstStyle/>
          <a:p>
            <a:r>
              <a:rPr lang="de-DE" dirty="0" smtClean="0"/>
              <a:t>Alltag: von religiösen Vollzügen durchdrungen; </a:t>
            </a:r>
            <a:r>
              <a:rPr lang="de-DE" dirty="0">
                <a:solidFill>
                  <a:srgbClr val="FF0000"/>
                </a:solidFill>
              </a:rPr>
              <a:t>Einheit</a:t>
            </a:r>
          </a:p>
        </p:txBody>
      </p:sp>
      <p:sp>
        <p:nvSpPr>
          <p:cNvPr id="10" name="Pfeil nach links und rechts 9"/>
          <p:cNvSpPr/>
          <p:nvPr/>
        </p:nvSpPr>
        <p:spPr>
          <a:xfrm>
            <a:off x="3347864" y="2852936"/>
            <a:ext cx="432048" cy="288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795941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Keine religiös gesättigte Erfahrungswelt</a:t>
            </a:r>
            <a:endParaRPr lang="de-DE" dirty="0"/>
          </a:p>
        </p:txBody>
      </p:sp>
      <p:sp>
        <p:nvSpPr>
          <p:cNvPr id="4" name="Rechteck 3"/>
          <p:cNvSpPr/>
          <p:nvPr/>
        </p:nvSpPr>
        <p:spPr>
          <a:xfrm>
            <a:off x="611560" y="1859340"/>
            <a:ext cx="8136904" cy="3693319"/>
          </a:xfrm>
          <a:prstGeom prst="rect">
            <a:avLst/>
          </a:prstGeom>
        </p:spPr>
        <p:txBody>
          <a:bodyPr wrap="square">
            <a:spAutoFit/>
          </a:bodyPr>
          <a:lstStyle/>
          <a:p>
            <a:r>
              <a:rPr lang="de-DE" sz="2400" dirty="0"/>
              <a:t>[INT: Gibt es unterschiedliche Religionen bei dir im Freundeskreis?]</a:t>
            </a:r>
          </a:p>
          <a:p>
            <a:r>
              <a:rPr lang="de-DE" sz="2400" i="1" dirty="0"/>
              <a:t>Ja. Ich weiß nicht, wie man diese ausländischen Religionen</a:t>
            </a:r>
          </a:p>
          <a:p>
            <a:r>
              <a:rPr lang="de-DE" sz="2400" i="1" dirty="0"/>
              <a:t>nennt. Da sind diese ausländischen Leute. </a:t>
            </a:r>
            <a:r>
              <a:rPr lang="de-DE" sz="2400" dirty="0"/>
              <a:t>[INT: Und welche</a:t>
            </a:r>
          </a:p>
          <a:p>
            <a:r>
              <a:rPr lang="de-DE" sz="2400" dirty="0"/>
              <a:t>Religionen die haben?] </a:t>
            </a:r>
            <a:r>
              <a:rPr lang="de-DE" sz="2400" i="1" dirty="0"/>
              <a:t>Das weiß ich jetzt nicht. Katholisch</a:t>
            </a:r>
          </a:p>
          <a:p>
            <a:r>
              <a:rPr lang="de-DE" sz="2400" i="1" dirty="0"/>
              <a:t>oder keine Ahnung. </a:t>
            </a:r>
            <a:endParaRPr lang="de-DE" sz="2400" i="1" dirty="0" smtClean="0"/>
          </a:p>
          <a:p>
            <a:r>
              <a:rPr lang="de-DE" sz="2400" i="1" dirty="0" smtClean="0"/>
              <a:t/>
            </a:r>
            <a:br>
              <a:rPr lang="de-DE" sz="2400" i="1" dirty="0" smtClean="0"/>
            </a:br>
            <a:r>
              <a:rPr lang="de-DE" dirty="0" smtClean="0"/>
              <a:t>(männlich</a:t>
            </a:r>
            <a:r>
              <a:rPr lang="de-DE" dirty="0"/>
              <a:t>, 14 Jahre, </a:t>
            </a:r>
            <a:r>
              <a:rPr lang="de-DE" dirty="0" smtClean="0"/>
              <a:t>Prekäre</a:t>
            </a:r>
            <a:r>
              <a:rPr lang="de-DE" dirty="0"/>
              <a:t>, keine Angabe </a:t>
            </a:r>
            <a:r>
              <a:rPr lang="de-DE" dirty="0" smtClean="0"/>
              <a:t>zur Religionszugehörigkeit)</a:t>
            </a:r>
          </a:p>
          <a:p>
            <a:endParaRPr lang="de-DE" sz="2400" dirty="0"/>
          </a:p>
          <a:p>
            <a:pPr algn="r"/>
            <a:r>
              <a:rPr lang="de-DE" sz="2400" dirty="0" smtClean="0"/>
              <a:t>Sinus-Studie, 26.04.2016</a:t>
            </a:r>
            <a:endParaRPr lang="de-DE" sz="2400" dirty="0"/>
          </a:p>
        </p:txBody>
      </p:sp>
    </p:spTree>
    <p:extLst>
      <p:ext uri="{BB962C8B-B14F-4D97-AF65-F5344CB8AC3E}">
        <p14:creationId xmlns:p14="http://schemas.microsoft.com/office/powerpoint/2010/main" val="29728548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 Konsequenzen für die Didaktik im RU </a:t>
            </a:r>
            <a:r>
              <a:rPr lang="de-DE" dirty="0" smtClean="0">
                <a:solidFill>
                  <a:srgbClr val="00B050"/>
                </a:solidFill>
              </a:rPr>
              <a:t>heute</a:t>
            </a:r>
            <a:r>
              <a:rPr lang="de-DE" dirty="0" smtClean="0"/>
              <a:t>…</a:t>
            </a:r>
            <a:endParaRPr lang="de-DE" dirty="0"/>
          </a:p>
        </p:txBody>
      </p:sp>
      <p:sp>
        <p:nvSpPr>
          <p:cNvPr id="3" name="Inhaltsplatzhalter 2"/>
          <p:cNvSpPr>
            <a:spLocks noGrp="1"/>
          </p:cNvSpPr>
          <p:nvPr>
            <p:ph idx="1"/>
          </p:nvPr>
        </p:nvSpPr>
        <p:spPr>
          <a:xfrm>
            <a:off x="457200" y="1888232"/>
            <a:ext cx="8229600" cy="4205064"/>
          </a:xfrm>
        </p:spPr>
        <p:txBody>
          <a:bodyPr>
            <a:normAutofit/>
          </a:bodyPr>
          <a:lstStyle/>
          <a:p>
            <a:r>
              <a:rPr lang="de-DE" u="sng" dirty="0" smtClean="0">
                <a:sym typeface="Wingdings" panose="05000000000000000000" pitchFamily="2" charset="2"/>
              </a:rPr>
              <a:t>Kompetenzorientierung im RU</a:t>
            </a:r>
            <a:r>
              <a:rPr lang="de-DE" dirty="0" smtClean="0">
                <a:sym typeface="Wingdings" panose="05000000000000000000" pitchFamily="2" charset="2"/>
              </a:rPr>
              <a:t>: Schaffung einer spannungsreichen Konstellation von Tradition und Lebenswelt als Pole in Beziehung </a:t>
            </a:r>
          </a:p>
          <a:p>
            <a:pPr lvl="1"/>
            <a:r>
              <a:rPr lang="de-DE" dirty="0" smtClean="0">
                <a:sym typeface="Wingdings" panose="05000000000000000000" pitchFamily="2" charset="2"/>
              </a:rPr>
              <a:t>Aufgabe des RU: Ort des Ereignisses und der Deutung</a:t>
            </a:r>
          </a:p>
          <a:p>
            <a:pPr lvl="1"/>
            <a:r>
              <a:rPr lang="de-DE" dirty="0" smtClean="0">
                <a:sym typeface="Wingdings" panose="05000000000000000000" pitchFamily="2" charset="2"/>
              </a:rPr>
              <a:t>Vorgang: </a:t>
            </a:r>
            <a:r>
              <a:rPr lang="de-DE" dirty="0" smtClean="0">
                <a:solidFill>
                  <a:srgbClr val="00B050"/>
                </a:solidFill>
                <a:sym typeface="Wingdings" panose="05000000000000000000" pitchFamily="2" charset="2"/>
              </a:rPr>
              <a:t>Zusammenführung</a:t>
            </a:r>
            <a:r>
              <a:rPr lang="de-DE" dirty="0" smtClean="0">
                <a:sym typeface="Wingdings" panose="05000000000000000000" pitchFamily="2" charset="2"/>
              </a:rPr>
              <a:t> der heterogenen Welten</a:t>
            </a:r>
            <a:endParaRPr lang="de-DE" dirty="0" smtClean="0"/>
          </a:p>
          <a:p>
            <a:endParaRPr lang="de-DE" dirty="0"/>
          </a:p>
        </p:txBody>
      </p:sp>
    </p:spTree>
    <p:extLst>
      <p:ext uri="{BB962C8B-B14F-4D97-AF65-F5344CB8AC3E}">
        <p14:creationId xmlns:p14="http://schemas.microsoft.com/office/powerpoint/2010/main" val="41002712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Kompetenzorientierter Unterricht</a:t>
            </a:r>
            <a:endParaRPr lang="de-DE" dirty="0"/>
          </a:p>
        </p:txBody>
      </p:sp>
      <p:sp>
        <p:nvSpPr>
          <p:cNvPr id="8" name="Textfeld 7"/>
          <p:cNvSpPr txBox="1"/>
          <p:nvPr/>
        </p:nvSpPr>
        <p:spPr>
          <a:xfrm>
            <a:off x="6588224" y="1628800"/>
            <a:ext cx="2520280" cy="1754326"/>
          </a:xfrm>
          <a:prstGeom prst="rect">
            <a:avLst/>
          </a:prstGeom>
          <a:noFill/>
        </p:spPr>
        <p:txBody>
          <a:bodyPr wrap="square" rtlCol="0">
            <a:spAutoFit/>
          </a:bodyPr>
          <a:lstStyle/>
          <a:p>
            <a:r>
              <a:rPr lang="de-DE" dirty="0" smtClean="0"/>
              <a:t>RU: kreiert spannungsreiche, herausfordernde </a:t>
            </a:r>
            <a:r>
              <a:rPr lang="de-DE" dirty="0" smtClean="0">
                <a:solidFill>
                  <a:srgbClr val="FF0000"/>
                </a:solidFill>
              </a:rPr>
              <a:t>Konstellation </a:t>
            </a:r>
            <a:r>
              <a:rPr lang="de-DE" dirty="0" smtClean="0"/>
              <a:t>(RU als „Störfaktor“: schafft Beziehung zw. T und L)</a:t>
            </a:r>
            <a:endParaRPr lang="de-DE" dirty="0"/>
          </a:p>
        </p:txBody>
      </p:sp>
      <p:sp>
        <p:nvSpPr>
          <p:cNvPr id="9" name="Textfeld 8"/>
          <p:cNvSpPr txBox="1"/>
          <p:nvPr/>
        </p:nvSpPr>
        <p:spPr>
          <a:xfrm>
            <a:off x="6156176" y="4172887"/>
            <a:ext cx="2423839" cy="1200329"/>
          </a:xfrm>
          <a:prstGeom prst="rect">
            <a:avLst/>
          </a:prstGeom>
          <a:noFill/>
        </p:spPr>
        <p:txBody>
          <a:bodyPr wrap="square" rtlCol="0">
            <a:spAutoFit/>
          </a:bodyPr>
          <a:lstStyle/>
          <a:p>
            <a:r>
              <a:rPr lang="de-DE" dirty="0" smtClean="0"/>
              <a:t>Alltag: Keine / kaum Berührung: Religion als Sonderwelt ohne Relevanz -- </a:t>
            </a:r>
            <a:r>
              <a:rPr lang="de-DE" dirty="0" smtClean="0">
                <a:solidFill>
                  <a:srgbClr val="FF0000"/>
                </a:solidFill>
              </a:rPr>
              <a:t>Trennung</a:t>
            </a:r>
            <a:endParaRPr lang="de-DE" dirty="0">
              <a:solidFill>
                <a:srgbClr val="FF0000"/>
              </a:solidFill>
            </a:endParaRPr>
          </a:p>
        </p:txBody>
      </p:sp>
      <p:sp>
        <p:nvSpPr>
          <p:cNvPr id="11" name="Textfeld 10"/>
          <p:cNvSpPr txBox="1"/>
          <p:nvPr/>
        </p:nvSpPr>
        <p:spPr>
          <a:xfrm>
            <a:off x="1763688" y="4172887"/>
            <a:ext cx="3683657" cy="1200329"/>
          </a:xfrm>
          <a:prstGeom prst="rect">
            <a:avLst/>
          </a:prstGeom>
          <a:solidFill>
            <a:srgbClr val="FFFF99"/>
          </a:solidFill>
          <a:ln>
            <a:solidFill>
              <a:srgbClr val="FFCC66"/>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de-DE" dirty="0" smtClean="0"/>
          </a:p>
          <a:p>
            <a:endParaRPr lang="de-DE" dirty="0" smtClean="0"/>
          </a:p>
          <a:p>
            <a:pPr algn="ctr"/>
            <a:r>
              <a:rPr lang="de-DE" dirty="0" smtClean="0"/>
              <a:t>Lebenswelt</a:t>
            </a:r>
          </a:p>
          <a:p>
            <a:endParaRPr lang="de-DE" dirty="0"/>
          </a:p>
        </p:txBody>
      </p:sp>
      <p:grpSp>
        <p:nvGrpSpPr>
          <p:cNvPr id="13" name="Gruppieren 12"/>
          <p:cNvGrpSpPr/>
          <p:nvPr/>
        </p:nvGrpSpPr>
        <p:grpSpPr>
          <a:xfrm>
            <a:off x="611560" y="1916832"/>
            <a:ext cx="5616624" cy="1200329"/>
            <a:chOff x="1619672" y="2396787"/>
            <a:chExt cx="5616624" cy="1200329"/>
          </a:xfrm>
          <a:solidFill>
            <a:srgbClr val="FFFF99"/>
          </a:solidFill>
        </p:grpSpPr>
        <p:sp>
          <p:nvSpPr>
            <p:cNvPr id="7" name="Textfeld 6"/>
            <p:cNvSpPr txBox="1"/>
            <p:nvPr/>
          </p:nvSpPr>
          <p:spPr>
            <a:xfrm>
              <a:off x="1619672" y="2396787"/>
              <a:ext cx="5616624" cy="1200329"/>
            </a:xfrm>
            <a:prstGeom prst="rect">
              <a:avLst/>
            </a:prstGeom>
            <a:grpFill/>
            <a:ln>
              <a:solidFill>
                <a:srgbClr val="FFC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de-DE" dirty="0" smtClean="0"/>
            </a:p>
            <a:p>
              <a:endParaRPr lang="de-DE" dirty="0" smtClean="0"/>
            </a:p>
            <a:p>
              <a:pPr algn="ctr"/>
              <a:r>
                <a:rPr lang="de-DE" dirty="0" smtClean="0"/>
                <a:t>Lebenswelt</a:t>
              </a:r>
            </a:p>
            <a:p>
              <a:endParaRPr lang="de-DE" dirty="0"/>
            </a:p>
          </p:txBody>
        </p:sp>
        <p:sp>
          <p:nvSpPr>
            <p:cNvPr id="5" name="Textfeld 4"/>
            <p:cNvSpPr txBox="1"/>
            <p:nvPr/>
          </p:nvSpPr>
          <p:spPr>
            <a:xfrm>
              <a:off x="3131840" y="2540803"/>
              <a:ext cx="1944216" cy="369332"/>
            </a:xfrm>
            <a:prstGeom prst="rect">
              <a:avLst/>
            </a:prstGeom>
            <a:solidFill>
              <a:schemeClr val="accent1">
                <a:lumMod val="60000"/>
                <a:lumOff val="40000"/>
              </a:schemeClr>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dirty="0" smtClean="0"/>
                <a:t>Tradition</a:t>
              </a:r>
              <a:endParaRPr lang="de-DE" dirty="0"/>
            </a:p>
          </p:txBody>
        </p:sp>
        <p:sp>
          <p:nvSpPr>
            <p:cNvPr id="4" name="Gewitterblitz 3"/>
            <p:cNvSpPr/>
            <p:nvPr/>
          </p:nvSpPr>
          <p:spPr>
            <a:xfrm>
              <a:off x="5292080" y="2628204"/>
              <a:ext cx="576064" cy="584772"/>
            </a:xfrm>
            <a:prstGeom prst="lightningBol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5868144" y="2679302"/>
              <a:ext cx="1152128" cy="461665"/>
            </a:xfrm>
            <a:prstGeom prst="rect">
              <a:avLst/>
            </a:prstGeom>
            <a:grpFill/>
          </p:spPr>
          <p:txBody>
            <a:bodyPr wrap="square" rtlCol="0">
              <a:spAutoFit/>
            </a:bodyPr>
            <a:lstStyle/>
            <a:p>
              <a:r>
                <a:rPr lang="de-DE" sz="1200" b="1" dirty="0" smtClean="0">
                  <a:solidFill>
                    <a:srgbClr val="00B050"/>
                  </a:solidFill>
                </a:rPr>
                <a:t>Spannung (Alterität)</a:t>
              </a:r>
              <a:endParaRPr lang="de-DE" sz="1200" b="1" dirty="0">
                <a:solidFill>
                  <a:srgbClr val="00B050"/>
                </a:solidFill>
              </a:endParaRPr>
            </a:p>
          </p:txBody>
        </p:sp>
      </p:grpSp>
      <p:sp>
        <p:nvSpPr>
          <p:cNvPr id="14" name="Wolke 13"/>
          <p:cNvSpPr/>
          <p:nvPr/>
        </p:nvSpPr>
        <p:spPr>
          <a:xfrm>
            <a:off x="971600" y="5517232"/>
            <a:ext cx="1008112" cy="57606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p:cNvSpPr txBox="1"/>
          <p:nvPr/>
        </p:nvSpPr>
        <p:spPr>
          <a:xfrm>
            <a:off x="971600" y="5589240"/>
            <a:ext cx="1152128" cy="369332"/>
          </a:xfrm>
          <a:prstGeom prst="rect">
            <a:avLst/>
          </a:prstGeom>
          <a:noFill/>
        </p:spPr>
        <p:txBody>
          <a:bodyPr wrap="square" rtlCol="0">
            <a:spAutoFit/>
          </a:bodyPr>
          <a:lstStyle/>
          <a:p>
            <a:r>
              <a:rPr lang="de-DE" dirty="0" smtClean="0">
                <a:solidFill>
                  <a:schemeClr val="bg1"/>
                </a:solidFill>
              </a:rPr>
              <a:t>Tradition</a:t>
            </a:r>
            <a:endParaRPr lang="de-DE" dirty="0">
              <a:solidFill>
                <a:schemeClr val="bg1"/>
              </a:solidFill>
            </a:endParaRPr>
          </a:p>
        </p:txBody>
      </p:sp>
    </p:spTree>
    <p:extLst>
      <p:ext uri="{BB962C8B-B14F-4D97-AF65-F5344CB8AC3E}">
        <p14:creationId xmlns:p14="http://schemas.microsoft.com/office/powerpoint/2010/main" val="10578589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 Religiöse Kompetenz</a:t>
            </a:r>
            <a:endParaRPr lang="de-DE" dirty="0"/>
          </a:p>
        </p:txBody>
      </p:sp>
      <p:sp>
        <p:nvSpPr>
          <p:cNvPr id="3" name="Inhaltsplatzhalter 2"/>
          <p:cNvSpPr>
            <a:spLocks noGrp="1"/>
          </p:cNvSpPr>
          <p:nvPr>
            <p:ph idx="1"/>
          </p:nvPr>
        </p:nvSpPr>
        <p:spPr/>
        <p:txBody>
          <a:bodyPr>
            <a:normAutofit lnSpcReduction="10000"/>
          </a:bodyPr>
          <a:lstStyle/>
          <a:p>
            <a:r>
              <a:rPr lang="de-DE" dirty="0" smtClean="0"/>
              <a:t>„Religiöse Kompetenz, die im Religionsunterricht erlernt wird, ist </a:t>
            </a:r>
            <a:r>
              <a:rPr lang="de-DE" dirty="0" smtClean="0">
                <a:solidFill>
                  <a:srgbClr val="00B050"/>
                </a:solidFill>
              </a:rPr>
              <a:t>reflexiv</a:t>
            </a:r>
            <a:r>
              <a:rPr lang="de-DE" dirty="0" smtClean="0"/>
              <a:t>. Sie ist von Glaubensüberzeugungen und religiösen Vollzügen zu unterscheiden, auf die ein bildender Religionsunterricht immer nur </a:t>
            </a:r>
            <a:r>
              <a:rPr lang="de-DE" dirty="0" smtClean="0">
                <a:solidFill>
                  <a:srgbClr val="00B050"/>
                </a:solidFill>
              </a:rPr>
              <a:t>reflexiv</a:t>
            </a:r>
            <a:r>
              <a:rPr lang="de-DE" dirty="0" smtClean="0"/>
              <a:t> Bezug nimmt.“</a:t>
            </a:r>
          </a:p>
          <a:p>
            <a:endParaRPr lang="de-DE" sz="2000" dirty="0" smtClean="0"/>
          </a:p>
          <a:p>
            <a:r>
              <a:rPr lang="de-DE" sz="2000" dirty="0" smtClean="0"/>
              <a:t>„Eben dieser reflexive Umgang mit Religion macht Unterricht überhaupt erst möglich und legitimiert Religion als Fach in der Schule.“</a:t>
            </a:r>
          </a:p>
          <a:p>
            <a:pPr marL="0" indent="0">
              <a:buNone/>
            </a:pPr>
            <a:r>
              <a:rPr lang="de-DE" sz="1400" dirty="0" smtClean="0"/>
              <a:t>	</a:t>
            </a:r>
            <a:r>
              <a:rPr lang="de-DE" sz="1400" dirty="0" err="1" smtClean="0"/>
              <a:t>Kuld</a:t>
            </a:r>
            <a:r>
              <a:rPr lang="de-DE" sz="1400" dirty="0" smtClean="0"/>
              <a:t>, Kompetenz, In: </a:t>
            </a:r>
            <a:r>
              <a:rPr lang="de-DE" sz="1400" dirty="0" err="1" smtClean="0"/>
              <a:t>Porzelt</a:t>
            </a:r>
            <a:r>
              <a:rPr lang="de-DE" sz="1400" dirty="0" smtClean="0"/>
              <a:t>/Schimmel (Hg), Strukturbegriffe der Religionspädagogik (2015), 242.</a:t>
            </a:r>
            <a:endParaRPr lang="de-DE" sz="2000" dirty="0"/>
          </a:p>
        </p:txBody>
      </p:sp>
    </p:spTree>
    <p:extLst>
      <p:ext uri="{BB962C8B-B14F-4D97-AF65-F5344CB8AC3E}">
        <p14:creationId xmlns:p14="http://schemas.microsoft.com/office/powerpoint/2010/main" val="34918961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Konsequenzen IN DER Didaktik</a:t>
            </a:r>
            <a:endParaRPr lang="de-DE" dirty="0"/>
          </a:p>
        </p:txBody>
      </p:sp>
      <p:sp>
        <p:nvSpPr>
          <p:cNvPr id="3" name="Inhaltsplatzhalter 2"/>
          <p:cNvSpPr>
            <a:spLocks noGrp="1"/>
          </p:cNvSpPr>
          <p:nvPr>
            <p:ph idx="1"/>
          </p:nvPr>
        </p:nvSpPr>
        <p:spPr>
          <a:xfrm>
            <a:off x="457200" y="1600200"/>
            <a:ext cx="8229600" cy="4925144"/>
          </a:xfrm>
        </p:spPr>
        <p:txBody>
          <a:bodyPr>
            <a:normAutofit/>
          </a:bodyPr>
          <a:lstStyle/>
          <a:p>
            <a:r>
              <a:rPr lang="de-DE" sz="2800" dirty="0" smtClean="0"/>
              <a:t>Ziel: Religiöses </a:t>
            </a:r>
            <a:r>
              <a:rPr lang="de-DE" sz="2800" u="sng" dirty="0" smtClean="0"/>
              <a:t>außerhalb</a:t>
            </a:r>
            <a:r>
              <a:rPr lang="de-DE" sz="2800" dirty="0" smtClean="0"/>
              <a:t> des RU anhand von Exemplarischem </a:t>
            </a:r>
            <a:r>
              <a:rPr lang="de-DE" sz="2800" u="sng" dirty="0"/>
              <a:t>im</a:t>
            </a:r>
            <a:r>
              <a:rPr lang="de-DE" sz="2800" dirty="0"/>
              <a:t> </a:t>
            </a:r>
            <a:r>
              <a:rPr lang="de-DE" sz="2800" dirty="0" smtClean="0"/>
              <a:t>RU verstehen.</a:t>
            </a:r>
          </a:p>
          <a:p>
            <a:pPr marL="0" indent="0">
              <a:buNone/>
            </a:pPr>
            <a:endParaRPr lang="de-DE" sz="2800" dirty="0" smtClean="0"/>
          </a:p>
          <a:p>
            <a:pPr lvl="1"/>
            <a:r>
              <a:rPr lang="de-DE" sz="2400" dirty="0" smtClean="0"/>
              <a:t>Prinzipien </a:t>
            </a:r>
            <a:r>
              <a:rPr lang="de-DE" sz="2400" dirty="0"/>
              <a:t>religiöser Inhalte erkennen und diese Prinzipien auf andere Inhalte anwenden </a:t>
            </a:r>
            <a:r>
              <a:rPr lang="de-DE" sz="2400" dirty="0" smtClean="0"/>
              <a:t>können</a:t>
            </a:r>
          </a:p>
          <a:p>
            <a:pPr lvl="1"/>
            <a:r>
              <a:rPr lang="de-DE" sz="2400" dirty="0" smtClean="0"/>
              <a:t>z.B. mittels konkreter Bilder religiöse Bildsprache verstehen und auf andere Bilder anwenden</a:t>
            </a:r>
          </a:p>
          <a:p>
            <a:endParaRPr lang="de-DE" sz="2800" dirty="0" smtClean="0">
              <a:sym typeface="Wingdings" panose="05000000000000000000" pitchFamily="2" charset="2"/>
            </a:endParaRPr>
          </a:p>
          <a:p>
            <a:r>
              <a:rPr lang="de-DE" sz="2800" dirty="0" smtClean="0">
                <a:sym typeface="Wingdings" panose="05000000000000000000" pitchFamily="2" charset="2"/>
              </a:rPr>
              <a:t>zwingt zur Elementarisierung: Was soll als „Fazit“ stehen?</a:t>
            </a:r>
          </a:p>
        </p:txBody>
      </p:sp>
    </p:spTree>
    <p:extLst>
      <p:ext uri="{BB962C8B-B14F-4D97-AF65-F5344CB8AC3E}">
        <p14:creationId xmlns:p14="http://schemas.microsoft.com/office/powerpoint/2010/main" val="3461303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Elementarisierung</a:t>
            </a:r>
            <a:endParaRPr lang="de-DE" dirty="0"/>
          </a:p>
        </p:txBody>
      </p:sp>
      <p:sp>
        <p:nvSpPr>
          <p:cNvPr id="3" name="Inhaltsplatzhalter 2"/>
          <p:cNvSpPr>
            <a:spLocks noGrp="1"/>
          </p:cNvSpPr>
          <p:nvPr>
            <p:ph idx="1"/>
          </p:nvPr>
        </p:nvSpPr>
        <p:spPr/>
        <p:txBody>
          <a:bodyPr>
            <a:normAutofit fontScale="85000" lnSpcReduction="20000"/>
          </a:bodyPr>
          <a:lstStyle/>
          <a:p>
            <a:r>
              <a:rPr lang="de-DE" dirty="0" smtClean="0"/>
              <a:t>„An welchen einzelnen Lerninhalten wird das Ganze eines bestimmten Inhaltskomplexes in seinen Zusammenhängen ersichtlich?“ </a:t>
            </a:r>
          </a:p>
          <a:p>
            <a:pPr lvl="1"/>
            <a:r>
              <a:rPr lang="de-DE" dirty="0" smtClean="0">
                <a:sym typeface="Wingdings" panose="05000000000000000000" pitchFamily="2" charset="2"/>
              </a:rPr>
              <a:t>nur ein Hauptmedium; das „Typische“; theologische Kernaussage </a:t>
            </a:r>
          </a:p>
          <a:p>
            <a:pPr lvl="1"/>
            <a:r>
              <a:rPr lang="de-DE" dirty="0" smtClean="0">
                <a:sym typeface="Wingdings" panose="05000000000000000000" pitchFamily="2" charset="2"/>
              </a:rPr>
              <a:t>elementare Strukturen</a:t>
            </a:r>
          </a:p>
          <a:p>
            <a:pPr lvl="1"/>
            <a:r>
              <a:rPr lang="de-DE" dirty="0" smtClean="0">
                <a:sym typeface="Wingdings" panose="05000000000000000000" pitchFamily="2" charset="2"/>
              </a:rPr>
              <a:t>elementare Glaubenswahrheiten und existentielle Wahrheiten</a:t>
            </a:r>
          </a:p>
          <a:p>
            <a:r>
              <a:rPr lang="de-DE" dirty="0" smtClean="0">
                <a:sym typeface="Wingdings" panose="05000000000000000000" pitchFamily="2" charset="2"/>
              </a:rPr>
              <a:t>„Inwieweit eröffnet sich für </a:t>
            </a:r>
            <a:r>
              <a:rPr lang="de-DE" dirty="0" err="1" smtClean="0">
                <a:sym typeface="Wingdings" panose="05000000000000000000" pitchFamily="2" charset="2"/>
              </a:rPr>
              <a:t>SuS</a:t>
            </a:r>
            <a:r>
              <a:rPr lang="de-DE" dirty="0" smtClean="0">
                <a:sym typeface="Wingdings" panose="05000000000000000000" pitchFamily="2" charset="2"/>
              </a:rPr>
              <a:t> die Möglichkeit und Fähigkeit eigenaktiven, weiteren Lernens?“ </a:t>
            </a:r>
          </a:p>
          <a:p>
            <a:pPr lvl="1"/>
            <a:r>
              <a:rPr lang="de-DE" dirty="0" smtClean="0">
                <a:sym typeface="Wingdings" panose="05000000000000000000" pitchFamily="2" charset="2"/>
              </a:rPr>
              <a:t>kooperative Lernformen</a:t>
            </a:r>
          </a:p>
          <a:p>
            <a:pPr marL="0" indent="0">
              <a:buNone/>
            </a:pPr>
            <a:endParaRPr lang="de-DE" sz="2200" dirty="0" smtClean="0">
              <a:sym typeface="Wingdings" panose="05000000000000000000" pitchFamily="2" charset="2"/>
            </a:endParaRPr>
          </a:p>
          <a:p>
            <a:pPr marL="0" indent="0">
              <a:buNone/>
            </a:pPr>
            <a:r>
              <a:rPr lang="de-DE" sz="1900" dirty="0" smtClean="0">
                <a:sym typeface="Wingdings" panose="05000000000000000000" pitchFamily="2" charset="2"/>
              </a:rPr>
              <a:t>Bäumer, Elementarisierung, In: Strukturbegriffe 250ff</a:t>
            </a:r>
          </a:p>
        </p:txBody>
      </p:sp>
    </p:spTree>
    <p:extLst>
      <p:ext uri="{BB962C8B-B14F-4D97-AF65-F5344CB8AC3E}">
        <p14:creationId xmlns:p14="http://schemas.microsoft.com/office/powerpoint/2010/main" val="20766193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Lebensweltbezug</a:t>
            </a:r>
            <a:endParaRPr lang="de-DE" dirty="0"/>
          </a:p>
        </p:txBody>
      </p:sp>
      <p:sp>
        <p:nvSpPr>
          <p:cNvPr id="3" name="Untertitel 2"/>
          <p:cNvSpPr>
            <a:spLocks noGrp="1"/>
          </p:cNvSpPr>
          <p:nvPr>
            <p:ph type="body" idx="1"/>
          </p:nvPr>
        </p:nvSpPr>
        <p:spPr/>
        <p:txBody>
          <a:bodyPr/>
          <a:lstStyle/>
          <a:p>
            <a:r>
              <a:rPr lang="de-DE" dirty="0"/>
              <a:t>i</a:t>
            </a:r>
            <a:r>
              <a:rPr lang="de-DE" dirty="0" smtClean="0"/>
              <a:t>m Religionsunterricht</a:t>
            </a:r>
            <a:endParaRPr lang="de-DE" dirty="0"/>
          </a:p>
        </p:txBody>
      </p:sp>
    </p:spTree>
    <p:extLst>
      <p:ext uri="{BB962C8B-B14F-4D97-AF65-F5344CB8AC3E}">
        <p14:creationId xmlns:p14="http://schemas.microsoft.com/office/powerpoint/2010/main" val="3473501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467544" y="1600201"/>
            <a:ext cx="8219256" cy="2332856"/>
          </a:xfrm>
          <a:solidFill>
            <a:srgbClr val="FFCCFF"/>
          </a:solidFill>
          <a:effectLst>
            <a:outerShdw blurRad="40000" dist="20000" dir="5400000" rotWithShape="0">
              <a:srgbClr val="000000">
                <a:alpha val="38000"/>
              </a:srgbClr>
            </a:outerShdw>
            <a:softEdge rad="12700"/>
          </a:effectLst>
        </p:spPr>
        <p:style>
          <a:lnRef idx="1">
            <a:schemeClr val="accent4"/>
          </a:lnRef>
          <a:fillRef idx="2">
            <a:schemeClr val="accent4"/>
          </a:fillRef>
          <a:effectRef idx="1">
            <a:schemeClr val="accent4"/>
          </a:effectRef>
          <a:fontRef idx="minor">
            <a:schemeClr val="dk1"/>
          </a:fontRef>
        </p:style>
        <p:txBody>
          <a:bodyPr/>
          <a:lstStyle/>
          <a:p>
            <a:pPr marL="0" indent="0">
              <a:buNone/>
            </a:pPr>
            <a:r>
              <a:rPr lang="de-DE" dirty="0" smtClean="0"/>
              <a:t>Gegenstand der religiösen Weltdeutung ist die gesamte Wirklichkeit.</a:t>
            </a:r>
          </a:p>
          <a:p>
            <a:pPr marL="0" indent="0">
              <a:buNone/>
            </a:pPr>
            <a:r>
              <a:rPr lang="de-DE" dirty="0" smtClean="0"/>
              <a:t>Was ist diese Weltdeutung und was ist die Wirklichkeit, die gedeutet wird?</a:t>
            </a:r>
            <a:endParaRPr lang="de-DE" dirty="0"/>
          </a:p>
        </p:txBody>
      </p:sp>
    </p:spTree>
    <p:extLst>
      <p:ext uri="{BB962C8B-B14F-4D97-AF65-F5344CB8AC3E}">
        <p14:creationId xmlns:p14="http://schemas.microsoft.com/office/powerpoint/2010/main" val="271214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457200" y="2636912"/>
            <a:ext cx="8229600" cy="3489251"/>
          </a:xfrm>
          <a:solidFill>
            <a:srgbClr val="FFCCFF"/>
          </a:solidFill>
          <a:effectLst>
            <a:outerShdw blurRad="40000" dist="20000" dir="5400000" rotWithShape="0">
              <a:srgbClr val="000000">
                <a:alpha val="38000"/>
              </a:srgbClr>
            </a:outerShdw>
            <a:softEdge rad="12700"/>
          </a:effectLst>
        </p:spPr>
        <p:style>
          <a:lnRef idx="1">
            <a:schemeClr val="accent4"/>
          </a:lnRef>
          <a:fillRef idx="2">
            <a:schemeClr val="accent4"/>
          </a:fillRef>
          <a:effectRef idx="1">
            <a:schemeClr val="accent4"/>
          </a:effectRef>
          <a:fontRef idx="minor">
            <a:schemeClr val="dk1"/>
          </a:fontRef>
        </p:style>
        <p:txBody>
          <a:bodyPr/>
          <a:lstStyle/>
          <a:p>
            <a:pPr marL="0" indent="0">
              <a:buNone/>
            </a:pPr>
            <a:r>
              <a:rPr lang="de-DE" dirty="0" smtClean="0"/>
              <a:t>Schüler fragen: „Was bringt mir das?“ </a:t>
            </a:r>
          </a:p>
          <a:p>
            <a:pPr marL="0" indent="0">
              <a:buNone/>
            </a:pPr>
            <a:r>
              <a:rPr lang="de-DE" dirty="0" smtClean="0"/>
              <a:t>Sie sind in oft in keiner Religionsgemeinschaft mehr verwurzelt, in der sie das im RU erworbene Wissen anwenden können. Der unmittelbare Lebensweltbezug fällt weg. Wie kann dieser neu verstanden werden?</a:t>
            </a:r>
            <a:endParaRPr lang="de-DE" dirty="0"/>
          </a:p>
        </p:txBody>
      </p:sp>
    </p:spTree>
    <p:extLst>
      <p:ext uri="{BB962C8B-B14F-4D97-AF65-F5344CB8AC3E}">
        <p14:creationId xmlns:p14="http://schemas.microsoft.com/office/powerpoint/2010/main" val="1327724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ym typeface="Wingdings" panose="05000000000000000000" pitchFamily="2" charset="2"/>
              </a:rPr>
              <a:t>Veränderung des „Lebensweltbezugs</a:t>
            </a:r>
            <a:r>
              <a:rPr lang="de-DE" dirty="0" smtClean="0">
                <a:sym typeface="Wingdings" panose="05000000000000000000" pitchFamily="2" charset="2"/>
              </a:rPr>
              <a:t>“</a:t>
            </a:r>
            <a:endParaRPr lang="de-DE" dirty="0"/>
          </a:p>
        </p:txBody>
      </p:sp>
      <p:sp>
        <p:nvSpPr>
          <p:cNvPr id="4" name="Textfeld 3"/>
          <p:cNvSpPr txBox="1"/>
          <p:nvPr/>
        </p:nvSpPr>
        <p:spPr>
          <a:xfrm>
            <a:off x="539552" y="2479536"/>
            <a:ext cx="8208912" cy="310854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sz="2800" dirty="0" smtClean="0">
                <a:solidFill>
                  <a:schemeClr val="tx1"/>
                </a:solidFill>
                <a:sym typeface="Wingdings" panose="05000000000000000000" pitchFamily="2" charset="2"/>
              </a:rPr>
              <a:t>„</a:t>
            </a:r>
            <a:r>
              <a:rPr lang="de-DE" sz="2800" dirty="0">
                <a:solidFill>
                  <a:schemeClr val="tx1"/>
                </a:solidFill>
                <a:sym typeface="Wingdings" panose="05000000000000000000" pitchFamily="2" charset="2"/>
              </a:rPr>
              <a:t>reflexiv Bezug nehmen“ bedeutet, </a:t>
            </a:r>
            <a:endParaRPr lang="de-DE" sz="2800" dirty="0" smtClean="0">
              <a:solidFill>
                <a:schemeClr val="tx1"/>
              </a:solidFill>
              <a:sym typeface="Wingdings" panose="05000000000000000000" pitchFamily="2" charset="2"/>
            </a:endParaRPr>
          </a:p>
          <a:p>
            <a:endParaRPr lang="de-DE" sz="2800" dirty="0" smtClean="0">
              <a:solidFill>
                <a:schemeClr val="tx1"/>
              </a:solidFill>
              <a:sym typeface="Wingdings" panose="05000000000000000000" pitchFamily="2" charset="2"/>
            </a:endParaRPr>
          </a:p>
          <a:p>
            <a:pPr marL="285750" indent="-285750">
              <a:buFontTx/>
              <a:buChar char="-"/>
            </a:pPr>
            <a:r>
              <a:rPr lang="de-DE" sz="2800" dirty="0" smtClean="0">
                <a:solidFill>
                  <a:schemeClr val="tx1"/>
                </a:solidFill>
                <a:sym typeface="Wingdings" panose="05000000000000000000" pitchFamily="2" charset="2"/>
              </a:rPr>
              <a:t>das </a:t>
            </a:r>
            <a:r>
              <a:rPr lang="de-DE" sz="2800" dirty="0">
                <a:solidFill>
                  <a:schemeClr val="tx1"/>
                </a:solidFill>
                <a:sym typeface="Wingdings" panose="05000000000000000000" pitchFamily="2" charset="2"/>
              </a:rPr>
              <a:t>exemplarisch ausgewählte religiöse Material im Unterricht zu </a:t>
            </a:r>
            <a:r>
              <a:rPr lang="de-DE" sz="2800" dirty="0" smtClean="0">
                <a:solidFill>
                  <a:schemeClr val="tx1"/>
                </a:solidFill>
                <a:sym typeface="Wingdings" panose="05000000000000000000" pitchFamily="2" charset="2"/>
              </a:rPr>
              <a:t>verstehen und </a:t>
            </a:r>
            <a:r>
              <a:rPr lang="de-DE" sz="2800" smtClean="0">
                <a:solidFill>
                  <a:schemeClr val="tx1"/>
                </a:solidFill>
                <a:sym typeface="Wingdings" panose="05000000000000000000" pitchFamily="2" charset="2"/>
              </a:rPr>
              <a:t>dann zu deuten</a:t>
            </a:r>
            <a:r>
              <a:rPr lang="de-DE" sz="2800" dirty="0">
                <a:solidFill>
                  <a:schemeClr val="tx1"/>
                </a:solidFill>
                <a:sym typeface="Wingdings" panose="05000000000000000000" pitchFamily="2" charset="2"/>
              </a:rPr>
              <a:t>, </a:t>
            </a:r>
            <a:endParaRPr lang="de-DE" sz="2800" dirty="0" smtClean="0">
              <a:solidFill>
                <a:schemeClr val="tx1"/>
              </a:solidFill>
              <a:sym typeface="Wingdings" panose="05000000000000000000" pitchFamily="2" charset="2"/>
            </a:endParaRPr>
          </a:p>
          <a:p>
            <a:pPr marL="285750" indent="-285750">
              <a:buFontTx/>
              <a:buChar char="-"/>
            </a:pPr>
            <a:r>
              <a:rPr lang="de-DE" sz="2800" dirty="0" smtClean="0">
                <a:solidFill>
                  <a:schemeClr val="tx1"/>
                </a:solidFill>
                <a:sym typeface="Wingdings" panose="05000000000000000000" pitchFamily="2" charset="2"/>
              </a:rPr>
              <a:t>nicht eine </a:t>
            </a:r>
            <a:r>
              <a:rPr lang="de-DE" sz="2800" dirty="0">
                <a:solidFill>
                  <a:schemeClr val="tx1"/>
                </a:solidFill>
                <a:sym typeface="Wingdings" panose="05000000000000000000" pitchFamily="2" charset="2"/>
              </a:rPr>
              <a:t>religiöse Erfahrungswelt zu suggerieren/imaginieren o.ä. (Phantasiereise)</a:t>
            </a:r>
          </a:p>
          <a:p>
            <a:r>
              <a:rPr lang="de-DE" sz="2800" dirty="0">
                <a:solidFill>
                  <a:schemeClr val="tx1"/>
                </a:solidFill>
                <a:sym typeface="Wingdings" panose="05000000000000000000" pitchFamily="2" charset="2"/>
              </a:rPr>
              <a:t> Systemische Beschränkung des </a:t>
            </a:r>
            <a:r>
              <a:rPr lang="de-DE" sz="2800" dirty="0" smtClean="0">
                <a:solidFill>
                  <a:schemeClr val="tx1"/>
                </a:solidFill>
                <a:sym typeface="Wingdings" panose="05000000000000000000" pitchFamily="2" charset="2"/>
              </a:rPr>
              <a:t>Religionsunterrichts</a:t>
            </a:r>
            <a:r>
              <a:rPr lang="de-DE" sz="2800" dirty="0">
                <a:solidFill>
                  <a:schemeClr val="tx1"/>
                </a:solidFill>
                <a:sym typeface="Wingdings" panose="05000000000000000000" pitchFamily="2" charset="2"/>
              </a:rPr>
              <a:t>!</a:t>
            </a:r>
          </a:p>
        </p:txBody>
      </p:sp>
    </p:spTree>
    <p:extLst>
      <p:ext uri="{BB962C8B-B14F-4D97-AF65-F5344CB8AC3E}">
        <p14:creationId xmlns:p14="http://schemas.microsoft.com/office/powerpoint/2010/main" val="4175924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Worauf bezieht sich religiöse Kompetenz?</a:t>
            </a:r>
            <a:endParaRPr lang="de-DE" dirty="0"/>
          </a:p>
        </p:txBody>
      </p:sp>
      <p:sp>
        <p:nvSpPr>
          <p:cNvPr id="3" name="Untertitel 2"/>
          <p:cNvSpPr>
            <a:spLocks noGrp="1"/>
          </p:cNvSpPr>
          <p:nvPr>
            <p:ph type="body" idx="1"/>
          </p:nvPr>
        </p:nvSpPr>
        <p:spPr/>
        <p:txBody>
          <a:bodyPr/>
          <a:lstStyle/>
          <a:p>
            <a:r>
              <a:rPr lang="de-DE" dirty="0" smtClean="0"/>
              <a:t>Ein Beispiel</a:t>
            </a:r>
            <a:endParaRPr lang="de-DE" dirty="0"/>
          </a:p>
        </p:txBody>
      </p:sp>
    </p:spTree>
    <p:extLst>
      <p:ext uri="{BB962C8B-B14F-4D97-AF65-F5344CB8AC3E}">
        <p14:creationId xmlns:p14="http://schemas.microsoft.com/office/powerpoint/2010/main" val="1909708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Kompetenz</a:t>
            </a:r>
            <a:endParaRPr lang="de-DE" dirty="0"/>
          </a:p>
        </p:txBody>
      </p:sp>
      <p:sp>
        <p:nvSpPr>
          <p:cNvPr id="3" name="Inhaltsplatzhalter 2"/>
          <p:cNvSpPr>
            <a:spLocks noGrp="1"/>
          </p:cNvSpPr>
          <p:nvPr>
            <p:ph idx="1"/>
          </p:nvPr>
        </p:nvSpPr>
        <p:spPr/>
        <p:txBody>
          <a:bodyPr>
            <a:normAutofit lnSpcReduction="10000"/>
          </a:bodyPr>
          <a:lstStyle/>
          <a:p>
            <a:pPr marL="0" indent="0">
              <a:buNone/>
            </a:pPr>
            <a:r>
              <a:rPr lang="de-DE" sz="2800" b="1" dirty="0" smtClean="0"/>
              <a:t>Der Künstler blickt auf das Motiv, den Pinsel in der Hand. Was wird er zu Papier bringen?</a:t>
            </a:r>
            <a:endParaRPr lang="de-DE" sz="3600" dirty="0" smtClean="0"/>
          </a:p>
          <a:p>
            <a:pPr marL="0" indent="0">
              <a:buNone/>
            </a:pPr>
            <a:endParaRPr lang="de-DE" sz="2400" dirty="0" smtClean="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r>
              <a:rPr lang="de-DE" sz="2000" dirty="0" smtClean="0"/>
              <a:t>Zeichne und begründe!</a:t>
            </a:r>
            <a:r>
              <a:rPr lang="de-DE" dirty="0" smtClean="0">
                <a:effectLst/>
              </a:rPr>
              <a:t/>
            </a:r>
            <a:br>
              <a:rPr lang="de-DE" dirty="0" smtClean="0">
                <a:effectLst/>
              </a:rPr>
            </a:br>
            <a:endParaRPr lang="de-DE" dirty="0"/>
          </a:p>
        </p:txBody>
      </p:sp>
      <p:pic>
        <p:nvPicPr>
          <p:cNvPr id="5" name="Grafik 4"/>
          <p:cNvPicPr/>
          <p:nvPr/>
        </p:nvPicPr>
        <p:blipFill rotWithShape="1">
          <a:blip r:embed="rId3"/>
          <a:srcRect l="35667" t="9150" r="33382" b="48436"/>
          <a:stretch/>
        </p:blipFill>
        <p:spPr bwMode="auto">
          <a:xfrm>
            <a:off x="3683000" y="2743834"/>
            <a:ext cx="4849440" cy="34214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82747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Religiöser Weltzugang</a:t>
            </a:r>
            <a:endParaRPr lang="de-DE" dirty="0"/>
          </a:p>
        </p:txBody>
      </p:sp>
      <p:sp>
        <p:nvSpPr>
          <p:cNvPr id="3" name="Inhaltsplatzhalter 2"/>
          <p:cNvSpPr>
            <a:spLocks noGrp="1"/>
          </p:cNvSpPr>
          <p:nvPr>
            <p:ph idx="1"/>
          </p:nvPr>
        </p:nvSpPr>
        <p:spPr/>
        <p:txBody>
          <a:bodyPr>
            <a:normAutofit fontScale="70000" lnSpcReduction="20000"/>
          </a:bodyPr>
          <a:lstStyle/>
          <a:p>
            <a:r>
              <a:rPr lang="de-DE" b="1" dirty="0"/>
              <a:t>Die religiöse Perspektive</a:t>
            </a:r>
            <a:endParaRPr lang="de-DE" dirty="0"/>
          </a:p>
          <a:p>
            <a:endParaRPr lang="de-DE" b="1" dirty="0" smtClean="0"/>
          </a:p>
          <a:p>
            <a:r>
              <a:rPr lang="de-DE" b="1" dirty="0" smtClean="0"/>
              <a:t>Sinn </a:t>
            </a:r>
            <a:r>
              <a:rPr lang="de-DE" b="1" dirty="0"/>
              <a:t>und Ziel der </a:t>
            </a:r>
            <a:r>
              <a:rPr lang="de-DE" b="1" dirty="0" smtClean="0"/>
              <a:t>Welt: Perspektivwechsel zum Alltagsverständnis</a:t>
            </a:r>
            <a:endParaRPr lang="de-DE" dirty="0"/>
          </a:p>
          <a:p>
            <a:endParaRPr lang="de-DE" b="1" dirty="0" smtClean="0"/>
          </a:p>
          <a:p>
            <a:r>
              <a:rPr lang="de-DE" b="1" dirty="0" smtClean="0"/>
              <a:t>Hinter </a:t>
            </a:r>
            <a:r>
              <a:rPr lang="de-DE" b="1" dirty="0"/>
              <a:t>den Fragen: Die Person </a:t>
            </a:r>
            <a:r>
              <a:rPr lang="de-DE" b="1" dirty="0" smtClean="0"/>
              <a:t>Gottes: Selbstmitteilung statt Gesetzesübermittlung</a:t>
            </a:r>
            <a:endParaRPr lang="de-DE" dirty="0"/>
          </a:p>
          <a:p>
            <a:endParaRPr lang="de-DE" b="1" dirty="0" smtClean="0"/>
          </a:p>
          <a:p>
            <a:r>
              <a:rPr lang="de-DE" b="1" dirty="0" smtClean="0"/>
              <a:t>Veränderung </a:t>
            </a:r>
            <a:r>
              <a:rPr lang="de-DE" b="1" dirty="0"/>
              <a:t>des Menschen: Herausforderung zum Handeln</a:t>
            </a:r>
            <a:endParaRPr lang="de-DE" dirty="0"/>
          </a:p>
          <a:p>
            <a:endParaRPr lang="de-DE" b="1" dirty="0" smtClean="0"/>
          </a:p>
          <a:p>
            <a:r>
              <a:rPr lang="de-DE" b="1" dirty="0" smtClean="0"/>
              <a:t>Religiöse </a:t>
            </a:r>
            <a:r>
              <a:rPr lang="de-DE" b="1" dirty="0"/>
              <a:t>Kompetenzen als praktische Fähigkeiten im Denken und Handeln</a:t>
            </a:r>
            <a:endParaRPr lang="de-DE" dirty="0"/>
          </a:p>
          <a:p>
            <a:endParaRPr lang="de-DE" dirty="0"/>
          </a:p>
        </p:txBody>
      </p:sp>
    </p:spTree>
    <p:extLst>
      <p:ext uri="{BB962C8B-B14F-4D97-AF65-F5344CB8AC3E}">
        <p14:creationId xmlns:p14="http://schemas.microsoft.com/office/powerpoint/2010/main" val="3333516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Religiöser Weltzugang: Möglichkeitssinn</a:t>
            </a:r>
            <a:endParaRPr lang="de-DE" dirty="0"/>
          </a:p>
        </p:txBody>
      </p:sp>
      <p:sp>
        <p:nvSpPr>
          <p:cNvPr id="3" name="Inhaltsplatzhalter 2"/>
          <p:cNvSpPr>
            <a:spLocks noGrp="1"/>
          </p:cNvSpPr>
          <p:nvPr>
            <p:ph idx="1"/>
          </p:nvPr>
        </p:nvSpPr>
        <p:spPr/>
        <p:txBody>
          <a:bodyPr/>
          <a:lstStyle/>
          <a:p>
            <a:pPr marL="0" indent="0">
              <a:buNone/>
            </a:pPr>
            <a:r>
              <a:rPr lang="de-DE" sz="2800" b="1" dirty="0" smtClean="0"/>
              <a:t>Der </a:t>
            </a:r>
            <a:r>
              <a:rPr lang="de-DE" sz="2800" b="1" dirty="0"/>
              <a:t>Künstler sieht, was werden kann – und handelt </a:t>
            </a:r>
            <a:r>
              <a:rPr lang="de-DE" sz="2800" b="1" dirty="0" smtClean="0"/>
              <a:t>danach.</a:t>
            </a:r>
          </a:p>
          <a:p>
            <a:endParaRPr lang="de-DE" dirty="0"/>
          </a:p>
          <a:p>
            <a:pPr marL="0" indent="0">
              <a:buNone/>
            </a:pPr>
            <a:endParaRPr lang="de-DE" sz="2400" i="1" dirty="0" smtClean="0"/>
          </a:p>
          <a:p>
            <a:pPr marL="0" indent="0">
              <a:buNone/>
            </a:pPr>
            <a:endParaRPr lang="de-DE" sz="2400" i="1" dirty="0"/>
          </a:p>
          <a:p>
            <a:pPr marL="0" indent="0">
              <a:buNone/>
            </a:pPr>
            <a:endParaRPr lang="de-DE" sz="2400" i="1" dirty="0" smtClean="0"/>
          </a:p>
          <a:p>
            <a:pPr marL="0" indent="0">
              <a:buNone/>
            </a:pPr>
            <a:endParaRPr lang="de-DE" sz="2400" i="1" dirty="0"/>
          </a:p>
          <a:p>
            <a:endParaRPr lang="de-DE" dirty="0"/>
          </a:p>
        </p:txBody>
      </p:sp>
      <p:pic>
        <p:nvPicPr>
          <p:cNvPr id="6" name="Grafik 5"/>
          <p:cNvPicPr/>
          <p:nvPr/>
        </p:nvPicPr>
        <p:blipFill rotWithShape="1">
          <a:blip r:embed="rId3"/>
          <a:srcRect l="35667" t="9150" r="33382" b="48436"/>
          <a:stretch/>
        </p:blipFill>
        <p:spPr bwMode="auto">
          <a:xfrm>
            <a:off x="3683000" y="2743834"/>
            <a:ext cx="4849440" cy="3421470"/>
          </a:xfrm>
          <a:prstGeom prst="rect">
            <a:avLst/>
          </a:prstGeom>
          <a:ln>
            <a:noFill/>
          </a:ln>
          <a:extLst>
            <a:ext uri="{53640926-AAD7-44D8-BBD7-CCE9431645EC}">
              <a14:shadowObscured xmlns:a14="http://schemas.microsoft.com/office/drawing/2010/main"/>
            </a:ext>
          </a:extLst>
        </p:spPr>
      </p:pic>
      <p:pic>
        <p:nvPicPr>
          <p:cNvPr id="1026" name="Picture 2" descr="https://image.freepik.com/freie-ikonen/huhn-vogel-fliegen-silhouette_318-63171.pn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artisticPencilSketch/>
                    </a14:imgEffect>
                  </a14:imgLayer>
                </a14:imgProps>
              </a:ext>
              <a:ext uri="{28A0092B-C50C-407E-A947-70E740481C1C}">
                <a14:useLocalDpi xmlns:a14="http://schemas.microsoft.com/office/drawing/2010/main" val="0"/>
              </a:ext>
            </a:extLst>
          </a:blip>
          <a:srcRect t="12045"/>
          <a:stretch/>
        </p:blipFill>
        <p:spPr bwMode="auto">
          <a:xfrm>
            <a:off x="5001180" y="3645024"/>
            <a:ext cx="1227004" cy="107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522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b="1" dirty="0" smtClean="0"/>
              <a:t>Domänenspezifischer Kompetenzbegriff</a:t>
            </a:r>
            <a:endParaRPr lang="de-DE" dirty="0"/>
          </a:p>
        </p:txBody>
      </p:sp>
      <p:sp>
        <p:nvSpPr>
          <p:cNvPr id="3" name="Inhaltsplatzhalter 2"/>
          <p:cNvSpPr>
            <a:spLocks noGrp="1"/>
          </p:cNvSpPr>
          <p:nvPr>
            <p:ph idx="1"/>
          </p:nvPr>
        </p:nvSpPr>
        <p:spPr/>
        <p:txBody>
          <a:bodyPr>
            <a:normAutofit fontScale="70000" lnSpcReduction="20000"/>
          </a:bodyPr>
          <a:lstStyle/>
          <a:p>
            <a:pPr marL="0" indent="0">
              <a:buNone/>
            </a:pPr>
            <a:r>
              <a:rPr lang="de-DE" dirty="0"/>
              <a:t>Die im Fach Religion erworbenen Fähigkeiten und Fertigkeiten beziehen sich auf spezifische Probleme. Die unterschiedlichen Schulfächer bilden unterschiedliche Zugänge zur einen Wirklichkeit: </a:t>
            </a:r>
          </a:p>
          <a:p>
            <a:endParaRPr lang="de-DE" dirty="0"/>
          </a:p>
          <a:p>
            <a:r>
              <a:rPr lang="de-DE" dirty="0"/>
              <a:t>eine kognitiv-instrumentelle Modellierung der Welt: Mathematik / Naturwissenschaften</a:t>
            </a:r>
          </a:p>
          <a:p>
            <a:r>
              <a:rPr lang="de-DE" dirty="0"/>
              <a:t>eine ästhetisch-expressive Modellierung: Sprache / Musik / Malerei</a:t>
            </a:r>
          </a:p>
          <a:p>
            <a:r>
              <a:rPr lang="de-DE" dirty="0"/>
              <a:t>eine normativ-evaluative Auseinandersetzung mit der Wirklichkeit: Wirtschaft / Gesellschaft / Politik / Geschichte</a:t>
            </a:r>
          </a:p>
          <a:p>
            <a:r>
              <a:rPr lang="de-DE" dirty="0"/>
              <a:t>Probleme konstitutiver Rationalität: Philosophie / </a:t>
            </a:r>
            <a:r>
              <a:rPr lang="de-DE" dirty="0" smtClean="0"/>
              <a:t>Theologie</a:t>
            </a:r>
            <a:endParaRPr lang="de-DE" dirty="0"/>
          </a:p>
        </p:txBody>
      </p:sp>
    </p:spTree>
    <p:extLst>
      <p:ext uri="{BB962C8B-B14F-4D97-AF65-F5344CB8AC3E}">
        <p14:creationId xmlns:p14="http://schemas.microsoft.com/office/powerpoint/2010/main" val="1326144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ist religiöse Kompetenz?</a:t>
            </a:r>
            <a:endParaRPr lang="de-DE" dirty="0"/>
          </a:p>
        </p:txBody>
      </p:sp>
      <p:sp>
        <p:nvSpPr>
          <p:cNvPr id="3" name="Untertitel 2"/>
          <p:cNvSpPr>
            <a:spLocks noGrp="1"/>
          </p:cNvSpPr>
          <p:nvPr>
            <p:ph type="body" idx="1"/>
          </p:nvPr>
        </p:nvSpPr>
        <p:spPr/>
        <p:txBody>
          <a:bodyPr/>
          <a:lstStyle/>
          <a:p>
            <a:r>
              <a:rPr lang="de-DE" dirty="0" smtClean="0"/>
              <a:t>Bedingungen für den schulischen Religionsunterricht</a:t>
            </a:r>
            <a:endParaRPr lang="de-DE" dirty="0"/>
          </a:p>
        </p:txBody>
      </p:sp>
      <p:sp>
        <p:nvSpPr>
          <p:cNvPr id="4" name="Datumsplatzhalter 3"/>
          <p:cNvSpPr>
            <a:spLocks noGrp="1"/>
          </p:cNvSpPr>
          <p:nvPr>
            <p:ph type="dt" sz="half" idx="4294967295"/>
          </p:nvPr>
        </p:nvSpPr>
        <p:spPr>
          <a:xfrm>
            <a:off x="457200" y="6356350"/>
            <a:ext cx="2133600" cy="365125"/>
          </a:xfrm>
          <a:prstGeom prst="rect">
            <a:avLst/>
          </a:prstGeom>
        </p:spPr>
        <p:txBody>
          <a:bodyPr/>
          <a:lstStyle/>
          <a:p>
            <a:endParaRPr lang="de-DE" dirty="0"/>
          </a:p>
        </p:txBody>
      </p:sp>
    </p:spTree>
    <p:extLst>
      <p:ext uri="{BB962C8B-B14F-4D97-AF65-F5344CB8AC3E}">
        <p14:creationId xmlns:p14="http://schemas.microsoft.com/office/powerpoint/2010/main" val="232072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457200" y="2564904"/>
            <a:ext cx="8229600" cy="3561259"/>
          </a:xfrm>
          <a:solidFill>
            <a:srgbClr val="FFCCFF"/>
          </a:solidFill>
          <a:effectLst>
            <a:outerShdw blurRad="40000" dist="20000" dir="5400000" rotWithShape="0">
              <a:srgbClr val="000000">
                <a:alpha val="38000"/>
              </a:srgbClr>
            </a:outerShdw>
            <a:softEdge rad="12700"/>
          </a:effectLst>
        </p:spPr>
        <p:style>
          <a:lnRef idx="1">
            <a:schemeClr val="accent4"/>
          </a:lnRef>
          <a:fillRef idx="2">
            <a:schemeClr val="accent4"/>
          </a:fillRef>
          <a:effectRef idx="1">
            <a:schemeClr val="accent4"/>
          </a:effectRef>
          <a:fontRef idx="minor">
            <a:schemeClr val="dk1"/>
          </a:fontRef>
        </p:style>
        <p:txBody>
          <a:bodyPr/>
          <a:lstStyle/>
          <a:p>
            <a:pPr marL="0" indent="0">
              <a:buNone/>
            </a:pPr>
            <a:r>
              <a:rPr lang="de-DE" dirty="0" smtClean="0"/>
              <a:t>Religionsunterricht in der Schule ist keine Katechese. </a:t>
            </a:r>
          </a:p>
          <a:p>
            <a:pPr marL="0" indent="0">
              <a:buNone/>
            </a:pPr>
            <a:endParaRPr lang="de-DE" dirty="0"/>
          </a:p>
          <a:p>
            <a:pPr marL="0" indent="0">
              <a:buNone/>
            </a:pPr>
            <a:r>
              <a:rPr lang="de-DE" dirty="0" smtClean="0"/>
              <a:t>Welche Konsequenz hat diese Unterscheidung für das, was und wie im Religionsunterricht gelernt wird?</a:t>
            </a:r>
            <a:endParaRPr lang="de-DE" dirty="0"/>
          </a:p>
        </p:txBody>
      </p:sp>
    </p:spTree>
    <p:extLst>
      <p:ext uri="{BB962C8B-B14F-4D97-AF65-F5344CB8AC3E}">
        <p14:creationId xmlns:p14="http://schemas.microsoft.com/office/powerpoint/2010/main" val="3579811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2125</Words>
  <Application>Microsoft Office PowerPoint</Application>
  <PresentationFormat>Bildschirmpräsentation (4:3)</PresentationFormat>
  <Paragraphs>177</Paragraphs>
  <Slides>21</Slides>
  <Notes>18</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RPZ PPT Vorlage_Schilf</vt:lpstr>
      <vt:lpstr>Religiöser Weltzugang</vt:lpstr>
      <vt:lpstr>Leitfrage</vt:lpstr>
      <vt:lpstr>Worauf bezieht sich religiöse Kompetenz?</vt:lpstr>
      <vt:lpstr>Religiöse Kompetenz</vt:lpstr>
      <vt:lpstr>Religiöser Weltzugang</vt:lpstr>
      <vt:lpstr>Religiöser Weltzugang: Möglichkeitssinn</vt:lpstr>
      <vt:lpstr>Domänenspezifischer Kompetenzbegriff</vt:lpstr>
      <vt:lpstr>Was ist religiöse Kompetenz?</vt:lpstr>
      <vt:lpstr>Leitfrage</vt:lpstr>
      <vt:lpstr> Ausgang von zwei Polen</vt:lpstr>
      <vt:lpstr> Konsequenzen für die Didaktik im RU früher…</vt:lpstr>
      <vt:lpstr>Korrelationsdidaktik</vt:lpstr>
      <vt:lpstr>Keine religiös gesättigte Erfahrungswelt</vt:lpstr>
      <vt:lpstr> Konsequenzen für die Didaktik im RU heute…</vt:lpstr>
      <vt:lpstr>Kompetenzorientierter Unterricht</vt:lpstr>
      <vt:lpstr>Fazit: Religiöse Kompetenz</vt:lpstr>
      <vt:lpstr>Konsequenzen IN DER Didaktik</vt:lpstr>
      <vt:lpstr>Elementarisierung</vt:lpstr>
      <vt:lpstr>Lebensweltbezug</vt:lpstr>
      <vt:lpstr>Leitfrage</vt:lpstr>
      <vt:lpstr>Veränderung des „Lebensweltbezugs“</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Worauf bezieht sich religiöse Kompetenz?</dc:title>
  <dc:creator>Zaufal Sophie</dc:creator>
  <cp:lastModifiedBy>Zaufal Sophie</cp:lastModifiedBy>
  <cp:revision>25</cp:revision>
  <dcterms:created xsi:type="dcterms:W3CDTF">2016-05-13T08:36:58Z</dcterms:created>
  <dcterms:modified xsi:type="dcterms:W3CDTF">2016-06-28T09:02:35Z</dcterms:modified>
</cp:coreProperties>
</file>