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8" r:id="rId3"/>
    <p:sldId id="257" r:id="rId4"/>
    <p:sldId id="263" r:id="rId5"/>
    <p:sldId id="259" r:id="rId6"/>
    <p:sldId id="261" r:id="rId7"/>
    <p:sldId id="262" r:id="rId8"/>
    <p:sldId id="264" r:id="rId9"/>
    <p:sldId id="260" r:id="rId1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99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4706" autoAdjust="0"/>
  </p:normalViewPr>
  <p:slideViewPr>
    <p:cSldViewPr>
      <p:cViewPr varScale="1">
        <p:scale>
          <a:sx n="77" d="100"/>
          <a:sy n="77" d="100"/>
        </p:scale>
        <p:origin x="-1764" y="-102"/>
      </p:cViewPr>
      <p:guideLst>
        <p:guide orient="horz" pos="2160"/>
        <p:guide pos="2880"/>
      </p:guideLst>
    </p:cSldViewPr>
  </p:slideViewPr>
  <p:outlineViewPr>
    <p:cViewPr>
      <p:scale>
        <a:sx n="33" d="100"/>
        <a:sy n="33" d="100"/>
      </p:scale>
      <p:origin x="34" y="183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6BFB2D-9F04-4169-A40C-5C1F29F3B2A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de-DE"/>
        </a:p>
      </dgm:t>
    </dgm:pt>
    <dgm:pt modelId="{DE1456DD-89EA-4030-96D0-63F7A67A7BFD}">
      <dgm:prSet phldrT="[Text]" custT="1"/>
      <dgm:spPr/>
      <dgm:t>
        <a:bodyPr/>
        <a:lstStyle/>
        <a:p>
          <a:r>
            <a:rPr lang="de-DE" sz="1600" dirty="0" smtClean="0">
              <a:solidFill>
                <a:schemeClr val="bg1"/>
              </a:solidFill>
            </a:rPr>
            <a:t>Religiöser </a:t>
          </a:r>
        </a:p>
        <a:p>
          <a:r>
            <a:rPr lang="de-DE" sz="1600" dirty="0" smtClean="0">
              <a:solidFill>
                <a:schemeClr val="bg1"/>
              </a:solidFill>
            </a:rPr>
            <a:t>Weltzugang</a:t>
          </a:r>
          <a:endParaRPr lang="de-DE" sz="1600" dirty="0">
            <a:solidFill>
              <a:schemeClr val="bg1"/>
            </a:solidFill>
          </a:endParaRPr>
        </a:p>
      </dgm:t>
    </dgm:pt>
    <dgm:pt modelId="{D8F01072-14EE-4F34-AEEC-A529B0ED81EC}" type="parTrans" cxnId="{60617E89-1D47-40AF-95CB-76828EE832CA}">
      <dgm:prSet/>
      <dgm:spPr/>
      <dgm:t>
        <a:bodyPr/>
        <a:lstStyle/>
        <a:p>
          <a:endParaRPr lang="de-DE" sz="1600"/>
        </a:p>
      </dgm:t>
    </dgm:pt>
    <dgm:pt modelId="{B19011D8-CFE4-48E3-A4EC-23C69EC21780}" type="sibTrans" cxnId="{60617E89-1D47-40AF-95CB-76828EE832CA}">
      <dgm:prSet/>
      <dgm:spPr/>
      <dgm:t>
        <a:bodyPr/>
        <a:lstStyle/>
        <a:p>
          <a:endParaRPr lang="de-DE" sz="1600"/>
        </a:p>
      </dgm:t>
    </dgm:pt>
    <dgm:pt modelId="{5DD6B3A7-CF9C-417A-BA63-B7CE947A54C8}">
      <dgm:prSet phldrT="[Text]" custT="1"/>
      <dgm:spPr/>
      <dgm:t>
        <a:bodyPr/>
        <a:lstStyle/>
        <a:p>
          <a:r>
            <a:rPr lang="de-DE" sz="1600" dirty="0" smtClean="0"/>
            <a:t>Anknüpfungspunkt: Welche (existentielle) Frage eröffnet das Bild/Text? </a:t>
          </a:r>
          <a:endParaRPr lang="de-DE" sz="1600" dirty="0"/>
        </a:p>
      </dgm:t>
    </dgm:pt>
    <dgm:pt modelId="{E30D2017-CC53-4389-B809-01A398D63FB2}" type="parTrans" cxnId="{A738C961-6BC9-4536-A0F1-65BD9F22971B}">
      <dgm:prSet/>
      <dgm:spPr/>
      <dgm:t>
        <a:bodyPr/>
        <a:lstStyle/>
        <a:p>
          <a:endParaRPr lang="de-DE" sz="1600"/>
        </a:p>
      </dgm:t>
    </dgm:pt>
    <dgm:pt modelId="{A309E598-C5B2-4D4D-8428-56304CF4C5DD}" type="sibTrans" cxnId="{A738C961-6BC9-4536-A0F1-65BD9F22971B}">
      <dgm:prSet/>
      <dgm:spPr/>
      <dgm:t>
        <a:bodyPr/>
        <a:lstStyle/>
        <a:p>
          <a:endParaRPr lang="de-DE" sz="1600"/>
        </a:p>
      </dgm:t>
    </dgm:pt>
    <dgm:pt modelId="{14C95DA9-150D-4DBB-A57B-235EE7FD58D0}">
      <dgm:prSet phldrT="[Text]" custT="1"/>
      <dgm:spPr/>
      <dgm:t>
        <a:bodyPr/>
        <a:lstStyle/>
        <a:p>
          <a:r>
            <a:rPr lang="de-DE" sz="1600" smtClean="0">
              <a:solidFill>
                <a:schemeClr val="bg1"/>
              </a:solidFill>
            </a:rPr>
            <a:t>Offenheit</a:t>
          </a:r>
        </a:p>
      </dgm:t>
    </dgm:pt>
    <dgm:pt modelId="{6823545C-40B2-4E4A-BD22-8A475899D002}" type="parTrans" cxnId="{095032BF-BC1D-428A-A430-BD69F5F06D7C}">
      <dgm:prSet/>
      <dgm:spPr/>
      <dgm:t>
        <a:bodyPr/>
        <a:lstStyle/>
        <a:p>
          <a:endParaRPr lang="de-DE" sz="1600"/>
        </a:p>
      </dgm:t>
    </dgm:pt>
    <dgm:pt modelId="{AFA3FE75-6C8E-40A4-83A1-C9BAE317CB18}" type="sibTrans" cxnId="{095032BF-BC1D-428A-A430-BD69F5F06D7C}">
      <dgm:prSet/>
      <dgm:spPr/>
      <dgm:t>
        <a:bodyPr/>
        <a:lstStyle/>
        <a:p>
          <a:endParaRPr lang="de-DE" sz="1600"/>
        </a:p>
      </dgm:t>
    </dgm:pt>
    <dgm:pt modelId="{C2FF5FBD-63E2-4B4D-88A1-94868CD12CFF}">
      <dgm:prSet phldrT="[Text]" custT="1"/>
      <dgm:spPr/>
      <dgm:t>
        <a:bodyPr/>
        <a:lstStyle/>
        <a:p>
          <a:r>
            <a:rPr lang="de-DE" sz="1600" dirty="0" smtClean="0"/>
            <a:t>Aktivierung bestehender Ressourcen und Entdecken von Neuem</a:t>
          </a:r>
          <a:endParaRPr lang="de-DE" sz="1600" dirty="0"/>
        </a:p>
      </dgm:t>
    </dgm:pt>
    <dgm:pt modelId="{05A72C1D-17BC-48BF-BF1A-5FFE9A75456B}" type="parTrans" cxnId="{655EFB8A-AD6E-49BA-AFE4-EA13863292C8}">
      <dgm:prSet/>
      <dgm:spPr/>
      <dgm:t>
        <a:bodyPr/>
        <a:lstStyle/>
        <a:p>
          <a:endParaRPr lang="de-DE" sz="1600"/>
        </a:p>
      </dgm:t>
    </dgm:pt>
    <dgm:pt modelId="{A7880252-CBAF-4CC4-AFE8-5CD3092E3AB0}" type="sibTrans" cxnId="{655EFB8A-AD6E-49BA-AFE4-EA13863292C8}">
      <dgm:prSet/>
      <dgm:spPr/>
      <dgm:t>
        <a:bodyPr/>
        <a:lstStyle/>
        <a:p>
          <a:endParaRPr lang="de-DE" sz="1600"/>
        </a:p>
      </dgm:t>
    </dgm:pt>
    <dgm:pt modelId="{94C59E2A-CEF6-462E-B71B-BD89D88BBF93}">
      <dgm:prSet phldrT="[Text]" custT="1"/>
      <dgm:spPr/>
      <dgm:t>
        <a:bodyPr/>
        <a:lstStyle/>
        <a:p>
          <a:r>
            <a:rPr lang="de-DE" sz="1600" dirty="0" smtClean="0">
              <a:solidFill>
                <a:schemeClr val="bg1"/>
              </a:solidFill>
            </a:rPr>
            <a:t>Prinzipien erkennen</a:t>
          </a:r>
          <a:endParaRPr lang="de-DE" sz="1600" dirty="0">
            <a:solidFill>
              <a:schemeClr val="bg1"/>
            </a:solidFill>
          </a:endParaRPr>
        </a:p>
      </dgm:t>
    </dgm:pt>
    <dgm:pt modelId="{F4AECBF4-9D4C-4DE5-B175-B90ED8B23CEE}" type="parTrans" cxnId="{DC9BE8AF-C982-41D9-A724-D87978F6695F}">
      <dgm:prSet/>
      <dgm:spPr/>
      <dgm:t>
        <a:bodyPr/>
        <a:lstStyle/>
        <a:p>
          <a:endParaRPr lang="de-DE" sz="1600"/>
        </a:p>
      </dgm:t>
    </dgm:pt>
    <dgm:pt modelId="{8C519FF8-5BEF-4709-89E9-0CCF0D8A089D}" type="sibTrans" cxnId="{DC9BE8AF-C982-41D9-A724-D87978F6695F}">
      <dgm:prSet/>
      <dgm:spPr/>
      <dgm:t>
        <a:bodyPr/>
        <a:lstStyle/>
        <a:p>
          <a:endParaRPr lang="de-DE" sz="1600"/>
        </a:p>
      </dgm:t>
    </dgm:pt>
    <dgm:pt modelId="{76B32E9D-A0A9-49E3-81C4-AEE57CE26963}">
      <dgm:prSet phldrT="[Text]" custT="1"/>
      <dgm:spPr/>
      <dgm:t>
        <a:bodyPr/>
        <a:lstStyle/>
        <a:p>
          <a:r>
            <a:rPr lang="de-DE" sz="1600" dirty="0" smtClean="0"/>
            <a:t>im Konkreten </a:t>
          </a:r>
          <a:r>
            <a:rPr lang="de-DE" sz="1600" smtClean="0"/>
            <a:t>das Grundsätzliche entdecken</a:t>
          </a:r>
          <a:endParaRPr lang="de-DE" sz="1600" dirty="0"/>
        </a:p>
      </dgm:t>
    </dgm:pt>
    <dgm:pt modelId="{5C85A8FF-9A99-4FF3-9209-2CBED9BEF268}" type="parTrans" cxnId="{3F86BA0D-37F3-46D6-8854-152EC3F05FFF}">
      <dgm:prSet/>
      <dgm:spPr/>
      <dgm:t>
        <a:bodyPr/>
        <a:lstStyle/>
        <a:p>
          <a:endParaRPr lang="de-DE" sz="1600"/>
        </a:p>
      </dgm:t>
    </dgm:pt>
    <dgm:pt modelId="{FA962343-AE90-4A8D-8BC6-BF842E8E7B5C}" type="sibTrans" cxnId="{3F86BA0D-37F3-46D6-8854-152EC3F05FFF}">
      <dgm:prSet/>
      <dgm:spPr/>
      <dgm:t>
        <a:bodyPr/>
        <a:lstStyle/>
        <a:p>
          <a:endParaRPr lang="de-DE" sz="1600"/>
        </a:p>
      </dgm:t>
    </dgm:pt>
    <dgm:pt modelId="{5C0B63C6-4BF0-4A62-8BCD-30FA7C3CDBD4}">
      <dgm:prSet custT="1"/>
      <dgm:spPr/>
      <dgm:t>
        <a:bodyPr/>
        <a:lstStyle/>
        <a:p>
          <a:r>
            <a:rPr lang="de-DE" sz="1600" dirty="0" smtClean="0"/>
            <a:t>Kann diese Bild/Text-Welt zur Welt des Denkens der </a:t>
          </a:r>
          <a:r>
            <a:rPr lang="de-DE" sz="1600" dirty="0" err="1" smtClean="0"/>
            <a:t>SuS</a:t>
          </a:r>
          <a:r>
            <a:rPr lang="de-DE" sz="1600" dirty="0" smtClean="0"/>
            <a:t> werden? (Kontrasterfahrung - das Fremde, Andere, Fragliche)  </a:t>
          </a:r>
        </a:p>
      </dgm:t>
    </dgm:pt>
    <dgm:pt modelId="{7E3964FC-C3DE-44C3-B40D-38C7E818621F}" type="parTrans" cxnId="{2FFBC185-B350-483C-B716-6087FDA3B906}">
      <dgm:prSet/>
      <dgm:spPr/>
      <dgm:t>
        <a:bodyPr/>
        <a:lstStyle/>
        <a:p>
          <a:endParaRPr lang="de-DE" sz="1600"/>
        </a:p>
      </dgm:t>
    </dgm:pt>
    <dgm:pt modelId="{B299CB95-97F8-44F9-8661-FB002BA8B1A2}" type="sibTrans" cxnId="{2FFBC185-B350-483C-B716-6087FDA3B906}">
      <dgm:prSet/>
      <dgm:spPr/>
      <dgm:t>
        <a:bodyPr/>
        <a:lstStyle/>
        <a:p>
          <a:endParaRPr lang="de-DE" sz="1600"/>
        </a:p>
      </dgm:t>
    </dgm:pt>
    <dgm:pt modelId="{CEEC8E54-E463-4734-83D1-3C81E7037BBF}">
      <dgm:prSet custT="1"/>
      <dgm:spPr/>
      <dgm:t>
        <a:bodyPr/>
        <a:lstStyle/>
        <a:p>
          <a:r>
            <a:rPr lang="de-DE" sz="1600" dirty="0" smtClean="0"/>
            <a:t>Eigenes Urteil ermöglichen - Bezug auf eigene Lebensorientierung</a:t>
          </a:r>
        </a:p>
      </dgm:t>
    </dgm:pt>
    <dgm:pt modelId="{3B55FB4F-64C3-4CED-819E-F1FD2F73A6F7}" type="parTrans" cxnId="{0F6D0232-B8E4-43C5-93F1-B3DCA2D8DF13}">
      <dgm:prSet/>
      <dgm:spPr/>
      <dgm:t>
        <a:bodyPr/>
        <a:lstStyle/>
        <a:p>
          <a:endParaRPr lang="de-DE" sz="1600"/>
        </a:p>
      </dgm:t>
    </dgm:pt>
    <dgm:pt modelId="{57473D9D-483E-487D-84E9-243373DB9727}" type="sibTrans" cxnId="{0F6D0232-B8E4-43C5-93F1-B3DCA2D8DF13}">
      <dgm:prSet/>
      <dgm:spPr/>
      <dgm:t>
        <a:bodyPr/>
        <a:lstStyle/>
        <a:p>
          <a:endParaRPr lang="de-DE" sz="1600"/>
        </a:p>
      </dgm:t>
    </dgm:pt>
    <dgm:pt modelId="{4544CEAF-662F-431D-B834-D8D45E6E6D04}">
      <dgm:prSet phldrT="[Text]" custT="1"/>
      <dgm:spPr/>
      <dgm:t>
        <a:bodyPr/>
        <a:lstStyle/>
        <a:p>
          <a:r>
            <a:rPr lang="de-DE" sz="1600" dirty="0" smtClean="0"/>
            <a:t>Selbsttätigkeit + kooperative Lernformen (ich* - du/wir – ich**)</a:t>
          </a:r>
          <a:endParaRPr lang="de-DE" sz="1600" dirty="0"/>
        </a:p>
      </dgm:t>
    </dgm:pt>
    <dgm:pt modelId="{DF641AA0-95DC-4E83-B831-E1F546F5B08D}" type="parTrans" cxnId="{240C96FD-A15F-452C-912C-C82B48830276}">
      <dgm:prSet/>
      <dgm:spPr/>
      <dgm:t>
        <a:bodyPr/>
        <a:lstStyle/>
        <a:p>
          <a:endParaRPr lang="de-DE"/>
        </a:p>
      </dgm:t>
    </dgm:pt>
    <dgm:pt modelId="{172D9F4E-6214-430A-BA3B-0767BB007C5F}" type="sibTrans" cxnId="{240C96FD-A15F-452C-912C-C82B48830276}">
      <dgm:prSet/>
      <dgm:spPr/>
      <dgm:t>
        <a:bodyPr/>
        <a:lstStyle/>
        <a:p>
          <a:endParaRPr lang="de-DE"/>
        </a:p>
      </dgm:t>
    </dgm:pt>
    <dgm:pt modelId="{FA93997E-8480-403B-ACD4-90EABC90B598}">
      <dgm:prSet phldrT="[Text]" custT="1"/>
      <dgm:spPr/>
      <dgm:t>
        <a:bodyPr/>
        <a:lstStyle/>
        <a:p>
          <a:r>
            <a:rPr lang="de-DE" sz="1600" dirty="0" smtClean="0"/>
            <a:t>Welche Antwort wird darin gegeben?</a:t>
          </a:r>
          <a:endParaRPr lang="de-DE" sz="1600" dirty="0"/>
        </a:p>
      </dgm:t>
    </dgm:pt>
    <dgm:pt modelId="{76981736-14F4-4629-B6FB-8595D2087012}" type="parTrans" cxnId="{4B047752-01C1-49F5-B21D-150F95B683A9}">
      <dgm:prSet/>
      <dgm:spPr/>
      <dgm:t>
        <a:bodyPr/>
        <a:lstStyle/>
        <a:p>
          <a:endParaRPr lang="de-DE"/>
        </a:p>
      </dgm:t>
    </dgm:pt>
    <dgm:pt modelId="{62B46212-10B7-495E-A4BF-F9B72B39D042}" type="sibTrans" cxnId="{4B047752-01C1-49F5-B21D-150F95B683A9}">
      <dgm:prSet/>
      <dgm:spPr/>
      <dgm:t>
        <a:bodyPr/>
        <a:lstStyle/>
        <a:p>
          <a:endParaRPr lang="de-DE"/>
        </a:p>
      </dgm:t>
    </dgm:pt>
    <dgm:pt modelId="{0DCAC83D-6187-48BE-A606-A22787C685F7}">
      <dgm:prSet phldrT="[Text]" custT="1"/>
      <dgm:spPr/>
      <dgm:t>
        <a:bodyPr/>
        <a:lstStyle/>
        <a:p>
          <a:r>
            <a:rPr lang="de-DE" sz="1600" dirty="0" smtClean="0"/>
            <a:t>Vernetzung </a:t>
          </a:r>
          <a:r>
            <a:rPr lang="de-DE" sz="1600" smtClean="0"/>
            <a:t>und Komplementarität (exemplarisches Lernen)</a:t>
          </a:r>
          <a:endParaRPr lang="de-DE" dirty="0"/>
        </a:p>
      </dgm:t>
    </dgm:pt>
    <dgm:pt modelId="{6F08A094-3BD5-48A1-A97E-8042197E5439}" type="sibTrans" cxnId="{EDA6A8A1-418F-42A8-95C3-CD69D432F4AF}">
      <dgm:prSet/>
      <dgm:spPr/>
      <dgm:t>
        <a:bodyPr/>
        <a:lstStyle/>
        <a:p>
          <a:endParaRPr lang="de-DE"/>
        </a:p>
      </dgm:t>
    </dgm:pt>
    <dgm:pt modelId="{DB14E2D6-D500-41F5-BA53-160B98A55CE4}" type="parTrans" cxnId="{EDA6A8A1-418F-42A8-95C3-CD69D432F4AF}">
      <dgm:prSet/>
      <dgm:spPr/>
      <dgm:t>
        <a:bodyPr/>
        <a:lstStyle/>
        <a:p>
          <a:endParaRPr lang="de-DE"/>
        </a:p>
      </dgm:t>
    </dgm:pt>
    <dgm:pt modelId="{380CF22F-52A1-4CBA-8C63-BFAB7275CF29}">
      <dgm:prSet custT="1"/>
      <dgm:spPr/>
      <dgm:t>
        <a:bodyPr/>
        <a:lstStyle/>
        <a:p>
          <a:r>
            <a:rPr lang="de-DE" sz="1600" dirty="0" smtClean="0"/>
            <a:t>Bündelung, Pointierung, Sicherung: ein Symbol, eine Frage, eine Aussage für das Allgemeine finden</a:t>
          </a:r>
          <a:endParaRPr lang="de-DE" sz="1600" dirty="0"/>
        </a:p>
      </dgm:t>
    </dgm:pt>
    <dgm:pt modelId="{3684FC90-8422-4FD7-946F-4AFD13481579}" type="sibTrans" cxnId="{10E6472C-47B0-4EB8-B85E-A2FC0CB0AEEB}">
      <dgm:prSet/>
      <dgm:spPr/>
      <dgm:t>
        <a:bodyPr/>
        <a:lstStyle/>
        <a:p>
          <a:endParaRPr lang="de-DE" sz="1600"/>
        </a:p>
      </dgm:t>
    </dgm:pt>
    <dgm:pt modelId="{419F813C-012F-4B3D-8668-849D355C3D2D}" type="parTrans" cxnId="{10E6472C-47B0-4EB8-B85E-A2FC0CB0AEEB}">
      <dgm:prSet/>
      <dgm:spPr/>
      <dgm:t>
        <a:bodyPr/>
        <a:lstStyle/>
        <a:p>
          <a:endParaRPr lang="de-DE" sz="1600"/>
        </a:p>
      </dgm:t>
    </dgm:pt>
    <dgm:pt modelId="{94D795A4-8A83-4F83-AB4C-57519D868119}" type="pres">
      <dgm:prSet presAssocID="{6B6BFB2D-9F04-4169-A40C-5C1F29F3B2AA}" presName="linearFlow" presStyleCnt="0">
        <dgm:presLayoutVars>
          <dgm:dir/>
          <dgm:animLvl val="lvl"/>
          <dgm:resizeHandles val="exact"/>
        </dgm:presLayoutVars>
      </dgm:prSet>
      <dgm:spPr/>
      <dgm:t>
        <a:bodyPr/>
        <a:lstStyle/>
        <a:p>
          <a:endParaRPr lang="de-DE"/>
        </a:p>
      </dgm:t>
    </dgm:pt>
    <dgm:pt modelId="{84F70C6D-F699-48F7-B50D-4C70FC3CCEA1}" type="pres">
      <dgm:prSet presAssocID="{DE1456DD-89EA-4030-96D0-63F7A67A7BFD}" presName="composite" presStyleCnt="0"/>
      <dgm:spPr/>
    </dgm:pt>
    <dgm:pt modelId="{B2DE1E30-2F4F-4A2A-AD24-B4D37B264A0A}" type="pres">
      <dgm:prSet presAssocID="{DE1456DD-89EA-4030-96D0-63F7A67A7BFD}" presName="parentText" presStyleLbl="alignNode1" presStyleIdx="0" presStyleCnt="3">
        <dgm:presLayoutVars>
          <dgm:chMax val="1"/>
          <dgm:bulletEnabled val="1"/>
        </dgm:presLayoutVars>
      </dgm:prSet>
      <dgm:spPr/>
      <dgm:t>
        <a:bodyPr/>
        <a:lstStyle/>
        <a:p>
          <a:endParaRPr lang="de-DE"/>
        </a:p>
      </dgm:t>
    </dgm:pt>
    <dgm:pt modelId="{E63AC7CB-AB97-401A-94BE-0AD9796376B5}" type="pres">
      <dgm:prSet presAssocID="{DE1456DD-89EA-4030-96D0-63F7A67A7BFD}" presName="descendantText" presStyleLbl="alignAcc1" presStyleIdx="0" presStyleCnt="3">
        <dgm:presLayoutVars>
          <dgm:bulletEnabled val="1"/>
        </dgm:presLayoutVars>
      </dgm:prSet>
      <dgm:spPr/>
      <dgm:t>
        <a:bodyPr/>
        <a:lstStyle/>
        <a:p>
          <a:endParaRPr lang="de-DE"/>
        </a:p>
      </dgm:t>
    </dgm:pt>
    <dgm:pt modelId="{AEC800E0-35FC-4F83-A175-4145A1BA8310}" type="pres">
      <dgm:prSet presAssocID="{B19011D8-CFE4-48E3-A4EC-23C69EC21780}" presName="sp" presStyleCnt="0"/>
      <dgm:spPr/>
    </dgm:pt>
    <dgm:pt modelId="{56B130E4-01EF-41EE-A4A3-45B34ACB2400}" type="pres">
      <dgm:prSet presAssocID="{14C95DA9-150D-4DBB-A57B-235EE7FD58D0}" presName="composite" presStyleCnt="0"/>
      <dgm:spPr/>
    </dgm:pt>
    <dgm:pt modelId="{4B7DE644-63CD-4CE4-AB00-1EFF9E428C40}" type="pres">
      <dgm:prSet presAssocID="{14C95DA9-150D-4DBB-A57B-235EE7FD58D0}" presName="parentText" presStyleLbl="alignNode1" presStyleIdx="1" presStyleCnt="3">
        <dgm:presLayoutVars>
          <dgm:chMax val="1"/>
          <dgm:bulletEnabled val="1"/>
        </dgm:presLayoutVars>
      </dgm:prSet>
      <dgm:spPr/>
      <dgm:t>
        <a:bodyPr/>
        <a:lstStyle/>
        <a:p>
          <a:endParaRPr lang="de-DE"/>
        </a:p>
      </dgm:t>
    </dgm:pt>
    <dgm:pt modelId="{3C814273-611B-4154-A764-644D18E6DCDB}" type="pres">
      <dgm:prSet presAssocID="{14C95DA9-150D-4DBB-A57B-235EE7FD58D0}" presName="descendantText" presStyleLbl="alignAcc1" presStyleIdx="1" presStyleCnt="3">
        <dgm:presLayoutVars>
          <dgm:bulletEnabled val="1"/>
        </dgm:presLayoutVars>
      </dgm:prSet>
      <dgm:spPr/>
      <dgm:t>
        <a:bodyPr/>
        <a:lstStyle/>
        <a:p>
          <a:endParaRPr lang="de-DE"/>
        </a:p>
      </dgm:t>
    </dgm:pt>
    <dgm:pt modelId="{648CF407-9969-4181-806D-8DD73371B023}" type="pres">
      <dgm:prSet presAssocID="{AFA3FE75-6C8E-40A4-83A1-C9BAE317CB18}" presName="sp" presStyleCnt="0"/>
      <dgm:spPr/>
    </dgm:pt>
    <dgm:pt modelId="{98A3D305-D5A7-4C78-B220-EEB53FD673B9}" type="pres">
      <dgm:prSet presAssocID="{94C59E2A-CEF6-462E-B71B-BD89D88BBF93}" presName="composite" presStyleCnt="0"/>
      <dgm:spPr/>
    </dgm:pt>
    <dgm:pt modelId="{09C178D6-FE04-4A1D-8D11-565EBC7A47E1}" type="pres">
      <dgm:prSet presAssocID="{94C59E2A-CEF6-462E-B71B-BD89D88BBF93}" presName="parentText" presStyleLbl="alignNode1" presStyleIdx="2" presStyleCnt="3">
        <dgm:presLayoutVars>
          <dgm:chMax val="1"/>
          <dgm:bulletEnabled val="1"/>
        </dgm:presLayoutVars>
      </dgm:prSet>
      <dgm:spPr/>
      <dgm:t>
        <a:bodyPr/>
        <a:lstStyle/>
        <a:p>
          <a:endParaRPr lang="de-DE"/>
        </a:p>
      </dgm:t>
    </dgm:pt>
    <dgm:pt modelId="{A462BF97-5390-4BC9-8B66-A4B0621DDAB2}" type="pres">
      <dgm:prSet presAssocID="{94C59E2A-CEF6-462E-B71B-BD89D88BBF93}" presName="descendantText" presStyleLbl="alignAcc1" presStyleIdx="2" presStyleCnt="3">
        <dgm:presLayoutVars>
          <dgm:bulletEnabled val="1"/>
        </dgm:presLayoutVars>
      </dgm:prSet>
      <dgm:spPr/>
      <dgm:t>
        <a:bodyPr/>
        <a:lstStyle/>
        <a:p>
          <a:endParaRPr lang="de-DE"/>
        </a:p>
      </dgm:t>
    </dgm:pt>
  </dgm:ptLst>
  <dgm:cxnLst>
    <dgm:cxn modelId="{91309D20-FC1A-4552-BD6C-5204572E7CE7}" type="presOf" srcId="{C2FF5FBD-63E2-4B4D-88A1-94868CD12CFF}" destId="{3C814273-611B-4154-A764-644D18E6DCDB}" srcOrd="0" destOrd="0" presId="urn:microsoft.com/office/officeart/2005/8/layout/chevron2"/>
    <dgm:cxn modelId="{BD9125E5-EF61-4865-869B-791B8864CC00}" type="presOf" srcId="{14C95DA9-150D-4DBB-A57B-235EE7FD58D0}" destId="{4B7DE644-63CD-4CE4-AB00-1EFF9E428C40}" srcOrd="0" destOrd="0" presId="urn:microsoft.com/office/officeart/2005/8/layout/chevron2"/>
    <dgm:cxn modelId="{72D49E64-0872-4ABF-9B22-B3F0EC34ED93}" type="presOf" srcId="{FA93997E-8480-403B-ACD4-90EABC90B598}" destId="{E63AC7CB-AB97-401A-94BE-0AD9796376B5}" srcOrd="0" destOrd="1" presId="urn:microsoft.com/office/officeart/2005/8/layout/chevron2"/>
    <dgm:cxn modelId="{3CE7F858-CD9E-47BD-96B5-3BFDB5C9029D}" type="presOf" srcId="{5DD6B3A7-CF9C-417A-BA63-B7CE947A54C8}" destId="{E63AC7CB-AB97-401A-94BE-0AD9796376B5}" srcOrd="0" destOrd="0" presId="urn:microsoft.com/office/officeart/2005/8/layout/chevron2"/>
    <dgm:cxn modelId="{DC9BE8AF-C982-41D9-A724-D87978F6695F}" srcId="{6B6BFB2D-9F04-4169-A40C-5C1F29F3B2AA}" destId="{94C59E2A-CEF6-462E-B71B-BD89D88BBF93}" srcOrd="2" destOrd="0" parTransId="{F4AECBF4-9D4C-4DE5-B175-B90ED8B23CEE}" sibTransId="{8C519FF8-5BEF-4709-89E9-0CCF0D8A089D}"/>
    <dgm:cxn modelId="{240C96FD-A15F-452C-912C-C82B48830276}" srcId="{14C95DA9-150D-4DBB-A57B-235EE7FD58D0}" destId="{4544CEAF-662F-431D-B834-D8D45E6E6D04}" srcOrd="1" destOrd="0" parTransId="{DF641AA0-95DC-4E83-B831-E1F546F5B08D}" sibTransId="{172D9F4E-6214-430A-BA3B-0767BB007C5F}"/>
    <dgm:cxn modelId="{BBFB7A97-8E99-440B-88D9-C86A5584C1B5}" type="presOf" srcId="{5C0B63C6-4BF0-4A62-8BCD-30FA7C3CDBD4}" destId="{E63AC7CB-AB97-401A-94BE-0AD9796376B5}" srcOrd="0" destOrd="2" presId="urn:microsoft.com/office/officeart/2005/8/layout/chevron2"/>
    <dgm:cxn modelId="{10E6472C-47B0-4EB8-B85E-A2FC0CB0AEEB}" srcId="{94C59E2A-CEF6-462E-B71B-BD89D88BBF93}" destId="{380CF22F-52A1-4CBA-8C63-BFAB7275CF29}" srcOrd="2" destOrd="0" parTransId="{419F813C-012F-4B3D-8668-849D355C3D2D}" sibTransId="{3684FC90-8422-4FD7-946F-4AFD13481579}"/>
    <dgm:cxn modelId="{E8D89F69-688A-4A8A-817B-3DF066F27059}" type="presOf" srcId="{4544CEAF-662F-431D-B834-D8D45E6E6D04}" destId="{3C814273-611B-4154-A764-644D18E6DCDB}" srcOrd="0" destOrd="1" presId="urn:microsoft.com/office/officeart/2005/8/layout/chevron2"/>
    <dgm:cxn modelId="{655EFB8A-AD6E-49BA-AFE4-EA13863292C8}" srcId="{14C95DA9-150D-4DBB-A57B-235EE7FD58D0}" destId="{C2FF5FBD-63E2-4B4D-88A1-94868CD12CFF}" srcOrd="0" destOrd="0" parTransId="{05A72C1D-17BC-48BF-BF1A-5FFE9A75456B}" sibTransId="{A7880252-CBAF-4CC4-AFE8-5CD3092E3AB0}"/>
    <dgm:cxn modelId="{171CFF9E-3674-41D0-9D98-4EEFC764F396}" type="presOf" srcId="{6B6BFB2D-9F04-4169-A40C-5C1F29F3B2AA}" destId="{94D795A4-8A83-4F83-AB4C-57519D868119}" srcOrd="0" destOrd="0" presId="urn:microsoft.com/office/officeart/2005/8/layout/chevron2"/>
    <dgm:cxn modelId="{EDA6A8A1-418F-42A8-95C3-CD69D432F4AF}" srcId="{94C59E2A-CEF6-462E-B71B-BD89D88BBF93}" destId="{0DCAC83D-6187-48BE-A606-A22787C685F7}" srcOrd="1" destOrd="0" parTransId="{DB14E2D6-D500-41F5-BA53-160B98A55CE4}" sibTransId="{6F08A094-3BD5-48A1-A97E-8042197E5439}"/>
    <dgm:cxn modelId="{4B047752-01C1-49F5-B21D-150F95B683A9}" srcId="{DE1456DD-89EA-4030-96D0-63F7A67A7BFD}" destId="{FA93997E-8480-403B-ACD4-90EABC90B598}" srcOrd="1" destOrd="0" parTransId="{76981736-14F4-4629-B6FB-8595D2087012}" sibTransId="{62B46212-10B7-495E-A4BF-F9B72B39D042}"/>
    <dgm:cxn modelId="{095032BF-BC1D-428A-A430-BD69F5F06D7C}" srcId="{6B6BFB2D-9F04-4169-A40C-5C1F29F3B2AA}" destId="{14C95DA9-150D-4DBB-A57B-235EE7FD58D0}" srcOrd="1" destOrd="0" parTransId="{6823545C-40B2-4E4A-BD22-8A475899D002}" sibTransId="{AFA3FE75-6C8E-40A4-83A1-C9BAE317CB18}"/>
    <dgm:cxn modelId="{ACB9E45D-BD71-49E7-87E5-99D25AA5B26C}" type="presOf" srcId="{DE1456DD-89EA-4030-96D0-63F7A67A7BFD}" destId="{B2DE1E30-2F4F-4A2A-AD24-B4D37B264A0A}" srcOrd="0" destOrd="0" presId="urn:microsoft.com/office/officeart/2005/8/layout/chevron2"/>
    <dgm:cxn modelId="{60617E89-1D47-40AF-95CB-76828EE832CA}" srcId="{6B6BFB2D-9F04-4169-A40C-5C1F29F3B2AA}" destId="{DE1456DD-89EA-4030-96D0-63F7A67A7BFD}" srcOrd="0" destOrd="0" parTransId="{D8F01072-14EE-4F34-AEEC-A529B0ED81EC}" sibTransId="{B19011D8-CFE4-48E3-A4EC-23C69EC21780}"/>
    <dgm:cxn modelId="{2FFBC185-B350-483C-B716-6087FDA3B906}" srcId="{DE1456DD-89EA-4030-96D0-63F7A67A7BFD}" destId="{5C0B63C6-4BF0-4A62-8BCD-30FA7C3CDBD4}" srcOrd="2" destOrd="0" parTransId="{7E3964FC-C3DE-44C3-B40D-38C7E818621F}" sibTransId="{B299CB95-97F8-44F9-8661-FB002BA8B1A2}"/>
    <dgm:cxn modelId="{1E17C4B7-9D14-49F6-822F-587E0F423476}" type="presOf" srcId="{0DCAC83D-6187-48BE-A606-A22787C685F7}" destId="{A462BF97-5390-4BC9-8B66-A4B0621DDAB2}" srcOrd="0" destOrd="1" presId="urn:microsoft.com/office/officeart/2005/8/layout/chevron2"/>
    <dgm:cxn modelId="{0F6D0232-B8E4-43C5-93F1-B3DCA2D8DF13}" srcId="{14C95DA9-150D-4DBB-A57B-235EE7FD58D0}" destId="{CEEC8E54-E463-4734-83D1-3C81E7037BBF}" srcOrd="2" destOrd="0" parTransId="{3B55FB4F-64C3-4CED-819E-F1FD2F73A6F7}" sibTransId="{57473D9D-483E-487D-84E9-243373DB9727}"/>
    <dgm:cxn modelId="{E7CC0874-3B0B-4311-A321-C7C6E4D94152}" type="presOf" srcId="{94C59E2A-CEF6-462E-B71B-BD89D88BBF93}" destId="{09C178D6-FE04-4A1D-8D11-565EBC7A47E1}" srcOrd="0" destOrd="0" presId="urn:microsoft.com/office/officeart/2005/8/layout/chevron2"/>
    <dgm:cxn modelId="{9CA20F68-8B62-437B-A4CA-3D1E0FBF7853}" type="presOf" srcId="{76B32E9D-A0A9-49E3-81C4-AEE57CE26963}" destId="{A462BF97-5390-4BC9-8B66-A4B0621DDAB2}" srcOrd="0" destOrd="0" presId="urn:microsoft.com/office/officeart/2005/8/layout/chevron2"/>
    <dgm:cxn modelId="{B5E45805-A7CB-4913-B513-5BC71BBF953D}" type="presOf" srcId="{CEEC8E54-E463-4734-83D1-3C81E7037BBF}" destId="{3C814273-611B-4154-A764-644D18E6DCDB}" srcOrd="0" destOrd="2" presId="urn:microsoft.com/office/officeart/2005/8/layout/chevron2"/>
    <dgm:cxn modelId="{A738C961-6BC9-4536-A0F1-65BD9F22971B}" srcId="{DE1456DD-89EA-4030-96D0-63F7A67A7BFD}" destId="{5DD6B3A7-CF9C-417A-BA63-B7CE947A54C8}" srcOrd="0" destOrd="0" parTransId="{E30D2017-CC53-4389-B809-01A398D63FB2}" sibTransId="{A309E598-C5B2-4D4D-8428-56304CF4C5DD}"/>
    <dgm:cxn modelId="{519D0126-51A7-473A-B81F-087082D4021D}" type="presOf" srcId="{380CF22F-52A1-4CBA-8C63-BFAB7275CF29}" destId="{A462BF97-5390-4BC9-8B66-A4B0621DDAB2}" srcOrd="0" destOrd="2" presId="urn:microsoft.com/office/officeart/2005/8/layout/chevron2"/>
    <dgm:cxn modelId="{3F86BA0D-37F3-46D6-8854-152EC3F05FFF}" srcId="{94C59E2A-CEF6-462E-B71B-BD89D88BBF93}" destId="{76B32E9D-A0A9-49E3-81C4-AEE57CE26963}" srcOrd="0" destOrd="0" parTransId="{5C85A8FF-9A99-4FF3-9209-2CBED9BEF268}" sibTransId="{FA962343-AE90-4A8D-8BC6-BF842E8E7B5C}"/>
    <dgm:cxn modelId="{1B48739C-CD7C-4B35-955A-CA9A7F00DDD3}" type="presParOf" srcId="{94D795A4-8A83-4F83-AB4C-57519D868119}" destId="{84F70C6D-F699-48F7-B50D-4C70FC3CCEA1}" srcOrd="0" destOrd="0" presId="urn:microsoft.com/office/officeart/2005/8/layout/chevron2"/>
    <dgm:cxn modelId="{5E8D5EA8-862F-4CEC-A00D-A60501FB6178}" type="presParOf" srcId="{84F70C6D-F699-48F7-B50D-4C70FC3CCEA1}" destId="{B2DE1E30-2F4F-4A2A-AD24-B4D37B264A0A}" srcOrd="0" destOrd="0" presId="urn:microsoft.com/office/officeart/2005/8/layout/chevron2"/>
    <dgm:cxn modelId="{84B479FC-49C0-4F36-8328-ADD8164F3090}" type="presParOf" srcId="{84F70C6D-F699-48F7-B50D-4C70FC3CCEA1}" destId="{E63AC7CB-AB97-401A-94BE-0AD9796376B5}" srcOrd="1" destOrd="0" presId="urn:microsoft.com/office/officeart/2005/8/layout/chevron2"/>
    <dgm:cxn modelId="{8B327E74-85E8-4380-AFA7-07F5548AEF8C}" type="presParOf" srcId="{94D795A4-8A83-4F83-AB4C-57519D868119}" destId="{AEC800E0-35FC-4F83-A175-4145A1BA8310}" srcOrd="1" destOrd="0" presId="urn:microsoft.com/office/officeart/2005/8/layout/chevron2"/>
    <dgm:cxn modelId="{7B7F70C8-4DBB-468E-BD5B-84B5BBAD351D}" type="presParOf" srcId="{94D795A4-8A83-4F83-AB4C-57519D868119}" destId="{56B130E4-01EF-41EE-A4A3-45B34ACB2400}" srcOrd="2" destOrd="0" presId="urn:microsoft.com/office/officeart/2005/8/layout/chevron2"/>
    <dgm:cxn modelId="{E38FFB43-3BFB-4120-BAEB-2311E986B865}" type="presParOf" srcId="{56B130E4-01EF-41EE-A4A3-45B34ACB2400}" destId="{4B7DE644-63CD-4CE4-AB00-1EFF9E428C40}" srcOrd="0" destOrd="0" presId="urn:microsoft.com/office/officeart/2005/8/layout/chevron2"/>
    <dgm:cxn modelId="{98FD199D-5DD1-43A3-B1A9-64086C0767CA}" type="presParOf" srcId="{56B130E4-01EF-41EE-A4A3-45B34ACB2400}" destId="{3C814273-611B-4154-A764-644D18E6DCDB}" srcOrd="1" destOrd="0" presId="urn:microsoft.com/office/officeart/2005/8/layout/chevron2"/>
    <dgm:cxn modelId="{103DE3F2-B3EE-4610-840A-A4280F271621}" type="presParOf" srcId="{94D795A4-8A83-4F83-AB4C-57519D868119}" destId="{648CF407-9969-4181-806D-8DD73371B023}" srcOrd="3" destOrd="0" presId="urn:microsoft.com/office/officeart/2005/8/layout/chevron2"/>
    <dgm:cxn modelId="{F5687ABF-B4EB-4FBF-ACAA-08B8F48F9F00}" type="presParOf" srcId="{94D795A4-8A83-4F83-AB4C-57519D868119}" destId="{98A3D305-D5A7-4C78-B220-EEB53FD673B9}" srcOrd="4" destOrd="0" presId="urn:microsoft.com/office/officeart/2005/8/layout/chevron2"/>
    <dgm:cxn modelId="{B69149DB-FE57-4A54-A5F5-6B08F965F805}" type="presParOf" srcId="{98A3D305-D5A7-4C78-B220-EEB53FD673B9}" destId="{09C178D6-FE04-4A1D-8D11-565EBC7A47E1}" srcOrd="0" destOrd="0" presId="urn:microsoft.com/office/officeart/2005/8/layout/chevron2"/>
    <dgm:cxn modelId="{3D982A04-5BB8-40B9-9F51-1CA1BD07A56B}" type="presParOf" srcId="{98A3D305-D5A7-4C78-B220-EEB53FD673B9}" destId="{A462BF97-5390-4BC9-8B66-A4B0621DDAB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E1E30-2F4F-4A2A-AD24-B4D37B264A0A}">
      <dsp:nvSpPr>
        <dsp:cNvPr id="0" name=""/>
        <dsp:cNvSpPr/>
      </dsp:nvSpPr>
      <dsp:spPr>
        <a:xfrm rot="5400000">
          <a:off x="-274207" y="279950"/>
          <a:ext cx="1828053" cy="1279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smtClean="0">
              <a:solidFill>
                <a:schemeClr val="bg1"/>
              </a:solidFill>
            </a:rPr>
            <a:t>Religiöser </a:t>
          </a:r>
        </a:p>
        <a:p>
          <a:pPr lvl="0" algn="ctr" defTabSz="711200">
            <a:lnSpc>
              <a:spcPct val="90000"/>
            </a:lnSpc>
            <a:spcBef>
              <a:spcPct val="0"/>
            </a:spcBef>
            <a:spcAft>
              <a:spcPct val="35000"/>
            </a:spcAft>
          </a:pPr>
          <a:r>
            <a:rPr lang="de-DE" sz="1600" kern="1200" dirty="0" smtClean="0">
              <a:solidFill>
                <a:schemeClr val="bg1"/>
              </a:solidFill>
            </a:rPr>
            <a:t>Weltzugang</a:t>
          </a:r>
          <a:endParaRPr lang="de-DE" sz="1600" kern="1200" dirty="0">
            <a:solidFill>
              <a:schemeClr val="bg1"/>
            </a:solidFill>
          </a:endParaRPr>
        </a:p>
      </dsp:txBody>
      <dsp:txXfrm rot="-5400000">
        <a:off x="2" y="645561"/>
        <a:ext cx="1279637" cy="548416"/>
      </dsp:txXfrm>
    </dsp:sp>
    <dsp:sp modelId="{E63AC7CB-AB97-401A-94BE-0AD9796376B5}">
      <dsp:nvSpPr>
        <dsp:cNvPr id="0" name=""/>
        <dsp:cNvSpPr/>
      </dsp:nvSpPr>
      <dsp:spPr>
        <a:xfrm rot="5400000">
          <a:off x="3789804" y="-2504425"/>
          <a:ext cx="1188859" cy="62091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de-DE" sz="1600" kern="1200" dirty="0" smtClean="0"/>
            <a:t>Anknüpfungspunkt: Welche (existentielle) Frage eröffnet das Bild/Text? </a:t>
          </a:r>
          <a:endParaRPr lang="de-DE" sz="1600" kern="1200" dirty="0"/>
        </a:p>
        <a:p>
          <a:pPr marL="171450" lvl="1" indent="-171450" algn="l" defTabSz="711200">
            <a:lnSpc>
              <a:spcPct val="90000"/>
            </a:lnSpc>
            <a:spcBef>
              <a:spcPct val="0"/>
            </a:spcBef>
            <a:spcAft>
              <a:spcPct val="15000"/>
            </a:spcAft>
            <a:buChar char="••"/>
          </a:pPr>
          <a:r>
            <a:rPr lang="de-DE" sz="1600" kern="1200" dirty="0" smtClean="0"/>
            <a:t>Welche Antwort wird darin gegeben?</a:t>
          </a:r>
          <a:endParaRPr lang="de-DE" sz="1600" kern="1200" dirty="0"/>
        </a:p>
        <a:p>
          <a:pPr marL="171450" lvl="1" indent="-171450" algn="l" defTabSz="711200">
            <a:lnSpc>
              <a:spcPct val="90000"/>
            </a:lnSpc>
            <a:spcBef>
              <a:spcPct val="0"/>
            </a:spcBef>
            <a:spcAft>
              <a:spcPct val="15000"/>
            </a:spcAft>
            <a:buChar char="••"/>
          </a:pPr>
          <a:r>
            <a:rPr lang="de-DE" sz="1600" kern="1200" dirty="0" smtClean="0"/>
            <a:t>Kann diese Bild/Text-Welt zur Welt des Denkens der </a:t>
          </a:r>
          <a:r>
            <a:rPr lang="de-DE" sz="1600" kern="1200" dirty="0" err="1" smtClean="0"/>
            <a:t>SuS</a:t>
          </a:r>
          <a:r>
            <a:rPr lang="de-DE" sz="1600" kern="1200" dirty="0" smtClean="0"/>
            <a:t> werden? (Kontrasterfahrung - das Fremde, Andere, Fragliche)  </a:t>
          </a:r>
        </a:p>
      </dsp:txBody>
      <dsp:txXfrm rot="-5400000">
        <a:off x="1279637" y="63777"/>
        <a:ext cx="6151159" cy="1072789"/>
      </dsp:txXfrm>
    </dsp:sp>
    <dsp:sp modelId="{4B7DE644-63CD-4CE4-AB00-1EFF9E428C40}">
      <dsp:nvSpPr>
        <dsp:cNvPr id="0" name=""/>
        <dsp:cNvSpPr/>
      </dsp:nvSpPr>
      <dsp:spPr>
        <a:xfrm rot="5400000">
          <a:off x="-274207" y="1916465"/>
          <a:ext cx="1828053" cy="1279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smtClean="0">
              <a:solidFill>
                <a:schemeClr val="bg1"/>
              </a:solidFill>
            </a:rPr>
            <a:t>Offenheit</a:t>
          </a:r>
        </a:p>
      </dsp:txBody>
      <dsp:txXfrm rot="-5400000">
        <a:off x="2" y="2282076"/>
        <a:ext cx="1279637" cy="548416"/>
      </dsp:txXfrm>
    </dsp:sp>
    <dsp:sp modelId="{3C814273-611B-4154-A764-644D18E6DCDB}">
      <dsp:nvSpPr>
        <dsp:cNvPr id="0" name=""/>
        <dsp:cNvSpPr/>
      </dsp:nvSpPr>
      <dsp:spPr>
        <a:xfrm rot="5400000">
          <a:off x="3790117" y="-868222"/>
          <a:ext cx="1188234" cy="62091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de-DE" sz="1600" kern="1200" dirty="0" smtClean="0"/>
            <a:t>Aktivierung bestehender Ressourcen und Entdecken von Neuem</a:t>
          </a:r>
          <a:endParaRPr lang="de-DE" sz="1600" kern="1200" dirty="0"/>
        </a:p>
        <a:p>
          <a:pPr marL="171450" lvl="1" indent="-171450" algn="l" defTabSz="711200">
            <a:lnSpc>
              <a:spcPct val="90000"/>
            </a:lnSpc>
            <a:spcBef>
              <a:spcPct val="0"/>
            </a:spcBef>
            <a:spcAft>
              <a:spcPct val="15000"/>
            </a:spcAft>
            <a:buChar char="••"/>
          </a:pPr>
          <a:r>
            <a:rPr lang="de-DE" sz="1600" kern="1200" dirty="0" smtClean="0"/>
            <a:t>Selbsttätigkeit + kooperative Lernformen (ich* - du/wir – ich**)</a:t>
          </a:r>
          <a:endParaRPr lang="de-DE" sz="1600" kern="1200" dirty="0"/>
        </a:p>
        <a:p>
          <a:pPr marL="171450" lvl="1" indent="-171450" algn="l" defTabSz="711200">
            <a:lnSpc>
              <a:spcPct val="90000"/>
            </a:lnSpc>
            <a:spcBef>
              <a:spcPct val="0"/>
            </a:spcBef>
            <a:spcAft>
              <a:spcPct val="15000"/>
            </a:spcAft>
            <a:buChar char="••"/>
          </a:pPr>
          <a:r>
            <a:rPr lang="de-DE" sz="1600" kern="1200" dirty="0" smtClean="0"/>
            <a:t>Eigenes Urteil ermöglichen - Bezug auf eigene Lebensorientierung</a:t>
          </a:r>
        </a:p>
      </dsp:txBody>
      <dsp:txXfrm rot="-5400000">
        <a:off x="1279638" y="1700262"/>
        <a:ext cx="6151189" cy="1072224"/>
      </dsp:txXfrm>
    </dsp:sp>
    <dsp:sp modelId="{09C178D6-FE04-4A1D-8D11-565EBC7A47E1}">
      <dsp:nvSpPr>
        <dsp:cNvPr id="0" name=""/>
        <dsp:cNvSpPr/>
      </dsp:nvSpPr>
      <dsp:spPr>
        <a:xfrm rot="5400000">
          <a:off x="-274207" y="3552980"/>
          <a:ext cx="1828053" cy="1279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smtClean="0">
              <a:solidFill>
                <a:schemeClr val="bg1"/>
              </a:solidFill>
            </a:rPr>
            <a:t>Prinzipien erkennen</a:t>
          </a:r>
          <a:endParaRPr lang="de-DE" sz="1600" kern="1200" dirty="0">
            <a:solidFill>
              <a:schemeClr val="bg1"/>
            </a:solidFill>
          </a:endParaRPr>
        </a:p>
      </dsp:txBody>
      <dsp:txXfrm rot="-5400000">
        <a:off x="2" y="3918591"/>
        <a:ext cx="1279637" cy="548416"/>
      </dsp:txXfrm>
    </dsp:sp>
    <dsp:sp modelId="{A462BF97-5390-4BC9-8B66-A4B0621DDAB2}">
      <dsp:nvSpPr>
        <dsp:cNvPr id="0" name=""/>
        <dsp:cNvSpPr/>
      </dsp:nvSpPr>
      <dsp:spPr>
        <a:xfrm rot="5400000">
          <a:off x="3790117" y="768292"/>
          <a:ext cx="1188234" cy="62091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de-DE" sz="1600" kern="1200" dirty="0" smtClean="0"/>
            <a:t>im Konkreten </a:t>
          </a:r>
          <a:r>
            <a:rPr lang="de-DE" sz="1600" kern="1200" smtClean="0"/>
            <a:t>das Grundsätzliche entdecken</a:t>
          </a:r>
          <a:endParaRPr lang="de-DE" sz="1600" kern="1200" dirty="0"/>
        </a:p>
        <a:p>
          <a:pPr marL="171450" lvl="1" indent="-171450" algn="l" defTabSz="711200">
            <a:lnSpc>
              <a:spcPct val="90000"/>
            </a:lnSpc>
            <a:spcBef>
              <a:spcPct val="0"/>
            </a:spcBef>
            <a:spcAft>
              <a:spcPct val="15000"/>
            </a:spcAft>
            <a:buChar char="••"/>
          </a:pPr>
          <a:r>
            <a:rPr lang="de-DE" sz="1600" kern="1200" dirty="0" smtClean="0"/>
            <a:t>Vernetzung </a:t>
          </a:r>
          <a:r>
            <a:rPr lang="de-DE" sz="1600" kern="1200" smtClean="0"/>
            <a:t>und Komplementarität (exemplarisches Lernen)</a:t>
          </a:r>
          <a:endParaRPr lang="de-DE" kern="1200" dirty="0"/>
        </a:p>
        <a:p>
          <a:pPr marL="171450" lvl="1" indent="-171450" algn="l" defTabSz="711200">
            <a:lnSpc>
              <a:spcPct val="90000"/>
            </a:lnSpc>
            <a:spcBef>
              <a:spcPct val="0"/>
            </a:spcBef>
            <a:spcAft>
              <a:spcPct val="15000"/>
            </a:spcAft>
            <a:buChar char="••"/>
          </a:pPr>
          <a:r>
            <a:rPr lang="de-DE" sz="1600" kern="1200" dirty="0" smtClean="0"/>
            <a:t>Bündelung, Pointierung, Sicherung: ein Symbol, eine Frage, eine Aussage für das Allgemeine finden</a:t>
          </a:r>
          <a:endParaRPr lang="de-DE" sz="1600" kern="1200" dirty="0"/>
        </a:p>
      </dsp:txBody>
      <dsp:txXfrm rot="-5400000">
        <a:off x="1279638" y="3336777"/>
        <a:ext cx="6151189" cy="107222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C42CA5-5B2F-417D-A651-3A1A55720225}" type="datetimeFigureOut">
              <a:rPr lang="de-DE" smtClean="0"/>
              <a:t>08.06.2016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E0FD74-D60D-4100-AA7C-271F34DE06AE}" type="slidenum">
              <a:rPr lang="de-DE" smtClean="0"/>
              <a:t>‹Nr.›</a:t>
            </a:fld>
            <a:endParaRPr lang="de-DE"/>
          </a:p>
        </p:txBody>
      </p:sp>
    </p:spTree>
    <p:extLst>
      <p:ext uri="{BB962C8B-B14F-4D97-AF65-F5344CB8AC3E}">
        <p14:creationId xmlns:p14="http://schemas.microsoft.com/office/powerpoint/2010/main" val="3761012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Nach den eher</a:t>
            </a:r>
            <a:r>
              <a:rPr lang="de-DE" baseline="0" dirty="0" smtClean="0"/>
              <a:t> theoretischen Vorüberlegungen kommen wir hier zu konkreten Prüfmaßstäben. Jeder hat gutes und bewährtes Material, das auch künftig eingesetzt werden kann. Oft braucht es nur eine kleine Veränderung, damit es für kompetenzorientierten Unterricht einsetzbar ist.</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2</a:t>
            </a:fld>
            <a:endParaRPr lang="de-DE"/>
          </a:p>
        </p:txBody>
      </p:sp>
    </p:spTree>
    <p:extLst>
      <p:ext uri="{BB962C8B-B14F-4D97-AF65-F5344CB8AC3E}">
        <p14:creationId xmlns:p14="http://schemas.microsoft.com/office/powerpoint/2010/main" val="4021844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Es gibt keine Kochrezepte für eine kompetenzorientierte Unterrichtsstunde. Darin liegt die große Herausforderung im kompetenzorientierten Unterrichten. Es können nur Kriterien angegeben werden, an denen Sie ihre Planungen prüfen können. Das Material ist dann geeignet, wenn es den spezifisch religiösen Lernprozess der </a:t>
            </a:r>
            <a:r>
              <a:rPr lang="de-DE" sz="1200" kern="1200" dirty="0" err="1" smtClean="0">
                <a:solidFill>
                  <a:schemeClr val="tx1"/>
                </a:solidFill>
                <a:effectLst/>
                <a:latin typeface="+mn-lt"/>
                <a:ea typeface="+mn-ea"/>
                <a:cs typeface="+mn-cs"/>
              </a:rPr>
              <a:t>SchülerInnen</a:t>
            </a:r>
            <a:r>
              <a:rPr lang="de-DE" sz="1200" kern="1200" dirty="0" smtClean="0">
                <a:solidFill>
                  <a:schemeClr val="tx1"/>
                </a:solidFill>
                <a:effectLst/>
                <a:latin typeface="+mn-lt"/>
                <a:ea typeface="+mn-ea"/>
                <a:cs typeface="+mn-cs"/>
              </a:rPr>
              <a:t> fördert. Wenn die Anforderungssituation nur andere Weltzugänge anspricht, können keine spezifisch religiösen Kompetenzen erworben werden. Dann ist möglicherweise der Deutschunterricht (Sprache), Lateinunterricht (Kultur), Geschichtsunterricht (Historische Begebenheiten) oder der </a:t>
            </a:r>
            <a:r>
              <a:rPr lang="de-DE" sz="1200" kern="1200" dirty="0" err="1" smtClean="0">
                <a:solidFill>
                  <a:schemeClr val="tx1"/>
                </a:solidFill>
                <a:effectLst/>
                <a:latin typeface="+mn-lt"/>
                <a:ea typeface="+mn-ea"/>
                <a:cs typeface="+mn-cs"/>
              </a:rPr>
              <a:t>Geografieunterricht</a:t>
            </a:r>
            <a:r>
              <a:rPr lang="de-DE" sz="1200" kern="1200" dirty="0" smtClean="0">
                <a:solidFill>
                  <a:schemeClr val="tx1"/>
                </a:solidFill>
                <a:effectLst/>
                <a:latin typeface="+mn-lt"/>
                <a:ea typeface="+mn-ea"/>
                <a:cs typeface="+mn-cs"/>
              </a:rPr>
              <a:t> (Land Israel) der bessere Ort. Das schließt nicht aus, dass man im Religionsunterricht natürlich auch diese „Werkzeuge“ braucht. Textverständnis, Wissen um Kultur, Geschichte und Landeskunde helfen, die Zeugnisse der Glaubenserfahrungen angemessen einzuordnen. Als Glaubenszeugnisse VERSTEHEN kann man sie dadurch aber nicht. </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3</a:t>
            </a:fld>
            <a:endParaRPr lang="de-DE"/>
          </a:p>
        </p:txBody>
      </p:sp>
    </p:spTree>
    <p:extLst>
      <p:ext uri="{BB962C8B-B14F-4D97-AF65-F5344CB8AC3E}">
        <p14:creationId xmlns:p14="http://schemas.microsoft.com/office/powerpoint/2010/main" val="2354786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Zielrichtung muss zumindest mittelfristig in der Ermöglichung der spezifisch religiösen Weltsicht liegen. Dadurch können die Inhalte des Glaubens, damit auch die Lehrplaninhalte des Religionsunterrichts, angemessen „ergriffen“ werden. </a:t>
            </a:r>
          </a:p>
          <a:p>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4</a:t>
            </a:fld>
            <a:endParaRPr lang="de-DE"/>
          </a:p>
        </p:txBody>
      </p:sp>
    </p:spTree>
    <p:extLst>
      <p:ext uri="{BB962C8B-B14F-4D97-AF65-F5344CB8AC3E}">
        <p14:creationId xmlns:p14="http://schemas.microsoft.com/office/powerpoint/2010/main" val="1188425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Um</a:t>
            </a:r>
            <a:r>
              <a:rPr lang="de-DE" sz="1200" kern="1200" baseline="0" dirty="0" smtClean="0">
                <a:solidFill>
                  <a:schemeClr val="tx1"/>
                </a:solidFill>
                <a:effectLst/>
                <a:latin typeface="+mn-lt"/>
                <a:ea typeface="+mn-ea"/>
                <a:cs typeface="+mn-cs"/>
              </a:rPr>
              <a:t> zu prüfen, ob der Erwerb religiöser Kompetenzen mit dem Material möglich ist, können folgende Fragen gestellt werden. Diese widmen sich drei Bereichen: Der Sache, dem Schüler und dem Prozess. Die Überlegungen zur „Sache“ beschäftigen sich mit dem Material selbst.</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5</a:t>
            </a:fld>
            <a:endParaRPr lang="de-DE"/>
          </a:p>
        </p:txBody>
      </p:sp>
    </p:spTree>
    <p:extLst>
      <p:ext uri="{BB962C8B-B14F-4D97-AF65-F5344CB8AC3E}">
        <p14:creationId xmlns:p14="http://schemas.microsoft.com/office/powerpoint/2010/main" val="1276784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Überlegungen zum Schüler nehmen die konkreten</a:t>
            </a:r>
            <a:r>
              <a:rPr lang="de-DE" baseline="0" dirty="0" smtClean="0"/>
              <a:t> Adressaten und ihre jeweiligen Vorerfahrungen in den Fokus. Man versucht, mit den Augen der Kinder und Jugendlichen auf das Material zu blicken.</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6</a:t>
            </a:fld>
            <a:endParaRPr lang="de-DE"/>
          </a:p>
        </p:txBody>
      </p:sp>
    </p:spTree>
    <p:extLst>
      <p:ext uri="{BB962C8B-B14F-4D97-AF65-F5344CB8AC3E}">
        <p14:creationId xmlns:p14="http://schemas.microsoft.com/office/powerpoint/2010/main" val="2664722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Drittens</a:t>
            </a:r>
            <a:r>
              <a:rPr lang="de-DE" baseline="0" dirty="0" smtClean="0"/>
              <a:t> sollten Überlegungen zum angestrebten Unterrichtsprozess angestellt werden. Dabei ist auch eine adäquate Sicherung der Ergebnisse zu bedenken.</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7</a:t>
            </a:fld>
            <a:endParaRPr lang="de-DE"/>
          </a:p>
        </p:txBody>
      </p:sp>
    </p:spTree>
    <p:extLst>
      <p:ext uri="{BB962C8B-B14F-4D97-AF65-F5344CB8AC3E}">
        <p14:creationId xmlns:p14="http://schemas.microsoft.com/office/powerpoint/2010/main" val="3708348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genannten Überlegungen </a:t>
            </a:r>
            <a:r>
              <a:rPr lang="de-DE" baseline="0" dirty="0" smtClean="0"/>
              <a:t>zu den Bereichen Sache, Schüler und Prozess können nun wie folgt zusammengefasst werden.</a:t>
            </a:r>
            <a:endParaRPr lang="de-DE" dirty="0"/>
          </a:p>
        </p:txBody>
      </p:sp>
      <p:sp>
        <p:nvSpPr>
          <p:cNvPr id="4" name="Foliennummernplatzhalter 3"/>
          <p:cNvSpPr>
            <a:spLocks noGrp="1"/>
          </p:cNvSpPr>
          <p:nvPr>
            <p:ph type="sldNum" sz="quarter" idx="10"/>
          </p:nvPr>
        </p:nvSpPr>
        <p:spPr/>
        <p:txBody>
          <a:bodyPr/>
          <a:lstStyle/>
          <a:p>
            <a:fld id="{6FE0FD74-D60D-4100-AA7C-271F34DE06AE}" type="slidenum">
              <a:rPr lang="de-DE" smtClean="0"/>
              <a:t>8</a:t>
            </a:fld>
            <a:endParaRPr lang="de-DE"/>
          </a:p>
        </p:txBody>
      </p:sp>
    </p:spTree>
    <p:extLst>
      <p:ext uri="{BB962C8B-B14F-4D97-AF65-F5344CB8AC3E}">
        <p14:creationId xmlns:p14="http://schemas.microsoft.com/office/powerpoint/2010/main" val="1890273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kritische Rückfrage an die Unterrichtsplanung</a:t>
            </a:r>
            <a:r>
              <a:rPr lang="de-DE" baseline="0" dirty="0" smtClean="0"/>
              <a:t> nach diesen Kriterien kann bei der Beurteilung helfen, inwiefern konkretes Material zu Kompetenzerwerb im Religionsunterricht tauglich ist. Die Kriterien helfen auch, blinde Flecken aufzudecken, um hier noch eine entsprechende Ergänzung oder Bearbeitung des Materials und der Planung vorzunehmen. Es handelt sich um Kriterien zur Rückfrage: Man kann daraus keine Planung direkt ableiten, sondern nur eine bereits vorhandene </a:t>
            </a:r>
            <a:r>
              <a:rPr lang="de-DE" baseline="0" smtClean="0"/>
              <a:t>Idee prüfen!</a:t>
            </a:r>
            <a:endParaRPr lang="de-DE"/>
          </a:p>
        </p:txBody>
      </p:sp>
      <p:sp>
        <p:nvSpPr>
          <p:cNvPr id="4" name="Foliennummernplatzhalter 3"/>
          <p:cNvSpPr>
            <a:spLocks noGrp="1"/>
          </p:cNvSpPr>
          <p:nvPr>
            <p:ph type="sldNum" sz="quarter" idx="10"/>
          </p:nvPr>
        </p:nvSpPr>
        <p:spPr/>
        <p:txBody>
          <a:bodyPr/>
          <a:lstStyle/>
          <a:p>
            <a:fld id="{6FE0FD74-D60D-4100-AA7C-271F34DE06AE}" type="slidenum">
              <a:rPr lang="de-DE" smtClean="0"/>
              <a:t>9</a:t>
            </a:fld>
            <a:endParaRPr lang="de-DE"/>
          </a:p>
        </p:txBody>
      </p:sp>
    </p:spTree>
    <p:extLst>
      <p:ext uri="{BB962C8B-B14F-4D97-AF65-F5344CB8AC3E}">
        <p14:creationId xmlns:p14="http://schemas.microsoft.com/office/powerpoint/2010/main" val="34744516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1CE61C8D-1CAE-4152-BE10-87D3C7D56637}" type="datetimeFigureOut">
              <a:rPr lang="de-DE" smtClean="0"/>
              <a:t>08.06.2016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5C53C730-BD5E-4F31-9866-DB40B9BEE791}" type="slidenum">
              <a:rPr lang="de-DE" smtClean="0"/>
              <a:t>‹Nr.›</a:t>
            </a:fld>
            <a:endParaRPr lang="de-DE"/>
          </a:p>
        </p:txBody>
      </p:sp>
    </p:spTree>
    <p:extLst>
      <p:ext uri="{BB962C8B-B14F-4D97-AF65-F5344CB8AC3E}">
        <p14:creationId xmlns:p14="http://schemas.microsoft.com/office/powerpoint/2010/main" val="356715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1CE61C8D-1CAE-4152-BE10-87D3C7D56637}" type="datetimeFigureOut">
              <a:rPr lang="de-DE" smtClean="0"/>
              <a:t>08.06.2016</a:t>
            </a:fld>
            <a:endParaRPr lang="de-DE"/>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DE"/>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5C53C730-BD5E-4F31-9866-DB40B9BEE791}" type="slidenum">
              <a:rPr lang="de-DE" smtClean="0"/>
              <a:t>‹Nr.›</a:t>
            </a:fld>
            <a:endParaRPr lang="de-DE"/>
          </a:p>
        </p:txBody>
      </p:sp>
    </p:spTree>
    <p:extLst>
      <p:ext uri="{BB962C8B-B14F-4D97-AF65-F5344CB8AC3E}">
        <p14:creationId xmlns:p14="http://schemas.microsoft.com/office/powerpoint/2010/main" val="2318172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4" cstate="print">
            <a:extLst>
              <a:ext uri="{BEBA8EAE-BF5A-486C-A8C5-ECC9F3942E4B}">
                <a14:imgProps xmlns:a14="http://schemas.microsoft.com/office/drawing/2010/main">
                  <a14:imgLayer r:embed="rId15">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Kriterien für kompetenzorientierten Religionsunterricht</a:t>
            </a:r>
            <a:endParaRPr lang="de-DE" dirty="0"/>
          </a:p>
        </p:txBody>
      </p:sp>
      <p:sp>
        <p:nvSpPr>
          <p:cNvPr id="3" name="Untertitel 2"/>
          <p:cNvSpPr>
            <a:spLocks noGrp="1"/>
          </p:cNvSpPr>
          <p:nvPr>
            <p:ph type="subTitle" idx="1"/>
          </p:nvPr>
        </p:nvSpPr>
        <p:spPr/>
        <p:txBody>
          <a:bodyPr/>
          <a:lstStyle/>
          <a:p>
            <a:r>
              <a:rPr lang="de-DE" dirty="0" smtClean="0"/>
              <a:t>Prüfung vorhandenen Materials</a:t>
            </a:r>
            <a:endParaRPr lang="de-DE" dirty="0"/>
          </a:p>
        </p:txBody>
      </p:sp>
    </p:spTree>
    <p:extLst>
      <p:ext uri="{BB962C8B-B14F-4D97-AF65-F5344CB8AC3E}">
        <p14:creationId xmlns:p14="http://schemas.microsoft.com/office/powerpoint/2010/main" val="2363804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395536" y="2492897"/>
            <a:ext cx="8291264" cy="2232248"/>
          </a:xfrm>
          <a:solidFill>
            <a:srgbClr val="FFCCFF"/>
          </a:solidFill>
          <a:effectLst>
            <a:outerShdw blurRad="40000" dist="20000" dir="5400000" rotWithShape="0">
              <a:srgbClr val="000000">
                <a:alpha val="38000"/>
              </a:srgbClr>
            </a:outerShdw>
            <a:softEdge rad="31750"/>
          </a:effectLst>
        </p:spPr>
        <p:style>
          <a:lnRef idx="1">
            <a:schemeClr val="accent4"/>
          </a:lnRef>
          <a:fillRef idx="2">
            <a:schemeClr val="accent4"/>
          </a:fillRef>
          <a:effectRef idx="1">
            <a:schemeClr val="accent4"/>
          </a:effectRef>
          <a:fontRef idx="minor">
            <a:schemeClr val="dk1"/>
          </a:fontRef>
        </p:style>
        <p:txBody>
          <a:bodyPr/>
          <a:lstStyle/>
          <a:p>
            <a:pPr marL="0" lvl="0" indent="0">
              <a:buNone/>
            </a:pPr>
            <a:r>
              <a:rPr lang="de-DE" b="1" dirty="0" smtClean="0">
                <a:latin typeface="Arial" panose="020B0604020202020204" pitchFamily="34" charset="0"/>
                <a:cs typeface="Arial" panose="020B0604020202020204" pitchFamily="34" charset="0"/>
              </a:rPr>
              <a:t>Wie ist das bisherige Unterrichtsmaterial einzusetzen bzw. zu verändern, damit kompetenzorientierter Religionsunterricht dadurch gefördert wird?</a:t>
            </a:r>
            <a:endParaRPr lang="de-DE" sz="2800" dirty="0" smtClean="0">
              <a:latin typeface="Arial" panose="020B0604020202020204" pitchFamily="34" charset="0"/>
              <a:cs typeface="Arial" panose="020B0604020202020204" pitchFamily="34" charset="0"/>
            </a:endParaRPr>
          </a:p>
          <a:p>
            <a:endParaRPr lang="de-DE" dirty="0"/>
          </a:p>
        </p:txBody>
      </p:sp>
    </p:spTree>
    <p:extLst>
      <p:ext uri="{BB962C8B-B14F-4D97-AF65-F5344CB8AC3E}">
        <p14:creationId xmlns:p14="http://schemas.microsoft.com/office/powerpoint/2010/main" val="3715607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Ausgangspunkt</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Es </a:t>
            </a:r>
            <a:r>
              <a:rPr lang="de-DE" dirty="0"/>
              <a:t>gibt kein Baukastensystem für eine kompetenzorientierte Unterrichtsstunde. </a:t>
            </a:r>
            <a:endParaRPr lang="de-DE" dirty="0" smtClean="0"/>
          </a:p>
          <a:p>
            <a:pPr marL="0" indent="0">
              <a:buNone/>
            </a:pPr>
            <a:r>
              <a:rPr lang="de-DE" dirty="0" smtClean="0"/>
              <a:t>Das </a:t>
            </a:r>
            <a:r>
              <a:rPr lang="de-DE" dirty="0"/>
              <a:t>Material bzw. die intendierte Anforderungssituation ist dann geeignet, wenn es den spezifisch religiösen Lernprozess der Schülerinnen und Schüler fördert.  </a:t>
            </a:r>
            <a:endParaRPr lang="de-DE" sz="4000" dirty="0"/>
          </a:p>
          <a:p>
            <a:endParaRPr lang="de-DE" dirty="0"/>
          </a:p>
        </p:txBody>
      </p:sp>
    </p:spTree>
    <p:extLst>
      <p:ext uri="{BB962C8B-B14F-4D97-AF65-F5344CB8AC3E}">
        <p14:creationId xmlns:p14="http://schemas.microsoft.com/office/powerpoint/2010/main" val="972261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709936" y="2276872"/>
            <a:ext cx="5814392" cy="1384995"/>
          </a:xfrm>
          <a:prstGeom prst="rect">
            <a:avLst/>
          </a:prstGeom>
        </p:spPr>
        <p:txBody>
          <a:bodyPr wrap="square">
            <a:spAutoFit/>
          </a:bodyPr>
          <a:lstStyle/>
          <a:p>
            <a:r>
              <a:rPr lang="de-DE" sz="2800" dirty="0"/>
              <a:t>Bei der Beurteilung </a:t>
            </a:r>
            <a:r>
              <a:rPr lang="de-DE" sz="2800" dirty="0" smtClean="0"/>
              <a:t>des Materials können </a:t>
            </a:r>
            <a:r>
              <a:rPr lang="de-DE" sz="2800" dirty="0"/>
              <a:t>folgende </a:t>
            </a:r>
            <a:r>
              <a:rPr lang="de-DE" sz="2800" dirty="0" smtClean="0"/>
              <a:t>Vorüberlegungen helfen…</a:t>
            </a:r>
            <a:endParaRPr lang="de-DE" sz="2800" dirty="0"/>
          </a:p>
        </p:txBody>
      </p:sp>
    </p:spTree>
    <p:extLst>
      <p:ext uri="{BB962C8B-B14F-4D97-AF65-F5344CB8AC3E}">
        <p14:creationId xmlns:p14="http://schemas.microsoft.com/office/powerpoint/2010/main" val="699685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Überlegungen – „Sache“ (Material)</a:t>
            </a:r>
            <a:endParaRPr lang="de-DE" dirty="0"/>
          </a:p>
        </p:txBody>
      </p:sp>
      <p:sp>
        <p:nvSpPr>
          <p:cNvPr id="3" name="Inhaltsplatzhalter 2"/>
          <p:cNvSpPr>
            <a:spLocks noGrp="1"/>
          </p:cNvSpPr>
          <p:nvPr>
            <p:ph idx="1"/>
          </p:nvPr>
        </p:nvSpPr>
        <p:spPr>
          <a:xfrm>
            <a:off x="467544" y="1556792"/>
            <a:ext cx="8229600" cy="4525963"/>
          </a:xfrm>
        </p:spPr>
        <p:txBody>
          <a:bodyPr>
            <a:noAutofit/>
          </a:bodyPr>
          <a:lstStyle/>
          <a:p>
            <a:pPr marL="0" indent="0">
              <a:buNone/>
            </a:pPr>
            <a:r>
              <a:rPr lang="de-DE" sz="2000" dirty="0" smtClean="0"/>
              <a:t>Wo an dem Material ist etwas, das von unseren gewöhnlichen Alltagsüberzeugungen „wie das Leben so läuft“, „was man sich so denkt“, „wie man so handelt“ abweicht? Wo ist das Besondere, das Andere, das Fremde? Wodurch zeigt sich der spezifisch religiöse Weltzugang? </a:t>
            </a:r>
          </a:p>
          <a:p>
            <a:pPr marL="0" indent="0">
              <a:buNone/>
            </a:pPr>
            <a:r>
              <a:rPr lang="de-DE" sz="2000" dirty="0" smtClean="0">
                <a:sym typeface="Wingdings" panose="05000000000000000000" pitchFamily="2" charset="2"/>
              </a:rPr>
              <a:t> </a:t>
            </a:r>
            <a:r>
              <a:rPr lang="de-DE" sz="2000" dirty="0" smtClean="0"/>
              <a:t>herausfordernde Situation; religiöse Befragung der Wirklichkeit</a:t>
            </a:r>
          </a:p>
          <a:p>
            <a:pPr marL="0" indent="0">
              <a:buNone/>
            </a:pPr>
            <a:endParaRPr lang="de-DE" sz="2000" dirty="0" smtClean="0"/>
          </a:p>
          <a:p>
            <a:pPr marL="0" indent="0">
              <a:buNone/>
            </a:pPr>
            <a:r>
              <a:rPr lang="de-DE" sz="2000" dirty="0" smtClean="0"/>
              <a:t>Ist dieser Anknüpfungspunkt den Schülern zugänglich? </a:t>
            </a:r>
          </a:p>
          <a:p>
            <a:pPr marL="0" indent="0">
              <a:buNone/>
            </a:pPr>
            <a:r>
              <a:rPr lang="de-DE" sz="2000" dirty="0" smtClean="0"/>
              <a:t>Ist es ihre Welt des Denkens oder kann es diese realistisch darstellen? Eine unbedingte Alltags- und Lebensweltorientierung des Materials ist damit nicht verbunden, etwa bei künstlerischen Darstellungen. </a:t>
            </a:r>
          </a:p>
          <a:p>
            <a:pPr marL="0" indent="0">
              <a:buNone/>
            </a:pPr>
            <a:r>
              <a:rPr lang="de-DE" sz="2000" dirty="0" smtClean="0">
                <a:sym typeface="Wingdings" panose="05000000000000000000" pitchFamily="2" charset="2"/>
              </a:rPr>
              <a:t> </a:t>
            </a:r>
            <a:r>
              <a:rPr lang="de-DE" sz="2000" dirty="0" smtClean="0"/>
              <a:t>Lebenswelt- und Anwendungsorientierung der Fragestellung</a:t>
            </a:r>
          </a:p>
        </p:txBody>
      </p:sp>
    </p:spTree>
    <p:extLst>
      <p:ext uri="{BB962C8B-B14F-4D97-AF65-F5344CB8AC3E}">
        <p14:creationId xmlns:p14="http://schemas.microsoft.com/office/powerpoint/2010/main" val="254788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Überlegungen - Schüler</a:t>
            </a:r>
            <a:endParaRPr lang="de-DE" dirty="0"/>
          </a:p>
        </p:txBody>
      </p:sp>
      <p:sp>
        <p:nvSpPr>
          <p:cNvPr id="3" name="Inhaltsplatzhalter 2"/>
          <p:cNvSpPr>
            <a:spLocks noGrp="1"/>
          </p:cNvSpPr>
          <p:nvPr>
            <p:ph idx="1"/>
          </p:nvPr>
        </p:nvSpPr>
        <p:spPr/>
        <p:txBody>
          <a:bodyPr>
            <a:noAutofit/>
          </a:bodyPr>
          <a:lstStyle/>
          <a:p>
            <a:pPr marL="0" indent="0">
              <a:buNone/>
            </a:pPr>
            <a:r>
              <a:rPr lang="de-DE" sz="1800" dirty="0" smtClean="0"/>
              <a:t>Können bisherige Erfahrungen, erworbenes Wissen (in der Schule oder außerhalb) eingebracht werden? Diese bilden die Grundlage, dass etwas fraglich wird. </a:t>
            </a:r>
          </a:p>
          <a:p>
            <a:pPr marL="0" indent="0">
              <a:buNone/>
            </a:pPr>
            <a:r>
              <a:rPr lang="de-DE" sz="1800" dirty="0" smtClean="0">
                <a:sym typeface="Wingdings" panose="05000000000000000000" pitchFamily="2" charset="2"/>
              </a:rPr>
              <a:t> </a:t>
            </a:r>
            <a:r>
              <a:rPr lang="de-DE" sz="1800" dirty="0" smtClean="0"/>
              <a:t>Präkonzepte, Vorwissen</a:t>
            </a:r>
          </a:p>
          <a:p>
            <a:pPr marL="0" indent="0">
              <a:buNone/>
            </a:pPr>
            <a:endParaRPr lang="de-DE" sz="1800" dirty="0" smtClean="0"/>
          </a:p>
          <a:p>
            <a:pPr marL="0" indent="0">
              <a:buNone/>
            </a:pPr>
            <a:r>
              <a:rPr lang="de-DE" sz="1800" dirty="0" smtClean="0"/>
              <a:t>Lässt das Ausgewählte mehrere </a:t>
            </a:r>
            <a:r>
              <a:rPr lang="de-DE" sz="1800" dirty="0" smtClean="0"/>
              <a:t>Lösungen </a:t>
            </a:r>
            <a:r>
              <a:rPr lang="de-DE" sz="1800" dirty="0" smtClean="0"/>
              <a:t>zu? Wie wird ein „Religionsstunden-Ich“ vermieden? </a:t>
            </a:r>
          </a:p>
          <a:p>
            <a:pPr marL="0" indent="0">
              <a:buNone/>
            </a:pPr>
            <a:r>
              <a:rPr lang="de-DE" sz="1800" dirty="0" smtClean="0">
                <a:sym typeface="Wingdings" panose="05000000000000000000" pitchFamily="2" charset="2"/>
              </a:rPr>
              <a:t> </a:t>
            </a:r>
            <a:r>
              <a:rPr lang="de-DE" sz="1800" dirty="0" smtClean="0"/>
              <a:t>Offenheit</a:t>
            </a:r>
            <a:endParaRPr lang="de-DE" sz="1800" dirty="0" smtClean="0">
              <a:effectLst/>
            </a:endParaRPr>
          </a:p>
          <a:p>
            <a:pPr marL="0" indent="0">
              <a:buNone/>
            </a:pPr>
            <a:endParaRPr lang="de-DE" sz="1800" dirty="0" smtClean="0"/>
          </a:p>
          <a:p>
            <a:pPr marL="0" indent="0">
              <a:buNone/>
            </a:pPr>
            <a:r>
              <a:rPr lang="de-DE" sz="1800" dirty="0" smtClean="0"/>
              <a:t>Wissen die Schüler sich mit dem Material selbstständig etwas anzufangen? Haben sie das dafür erforderliche Wissen, um sich mit der Situation auseinanderzusetzen? Entspricht es ihrem Reflexionsniveau? </a:t>
            </a:r>
          </a:p>
          <a:p>
            <a:pPr marL="0" indent="0">
              <a:buNone/>
            </a:pPr>
            <a:r>
              <a:rPr lang="de-DE" sz="1800" dirty="0" smtClean="0">
                <a:sym typeface="Wingdings" panose="05000000000000000000" pitchFamily="2" charset="2"/>
              </a:rPr>
              <a:t> </a:t>
            </a:r>
            <a:r>
              <a:rPr lang="de-DE" sz="1800" dirty="0" smtClean="0"/>
              <a:t>Möglichkeit zum selbsttätigen und selbstständigen Lernen</a:t>
            </a:r>
            <a:endParaRPr lang="de-DE" sz="1800" dirty="0" smtClean="0">
              <a:effectLst/>
            </a:endParaRPr>
          </a:p>
          <a:p>
            <a:pPr marL="0" indent="0">
              <a:buNone/>
            </a:pPr>
            <a:endParaRPr lang="de-DE" sz="1600" dirty="0" smtClean="0"/>
          </a:p>
          <a:p>
            <a:pPr marL="0" indent="0">
              <a:buNone/>
            </a:pPr>
            <a:endParaRPr lang="de-DE" sz="1600" dirty="0" smtClean="0"/>
          </a:p>
        </p:txBody>
      </p:sp>
    </p:spTree>
    <p:extLst>
      <p:ext uri="{BB962C8B-B14F-4D97-AF65-F5344CB8AC3E}">
        <p14:creationId xmlns:p14="http://schemas.microsoft.com/office/powerpoint/2010/main" val="352166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Überlegungen - Prozess</a:t>
            </a:r>
            <a:endParaRPr lang="de-DE" dirty="0"/>
          </a:p>
        </p:txBody>
      </p:sp>
      <p:sp>
        <p:nvSpPr>
          <p:cNvPr id="3" name="Inhaltsplatzhalter 2"/>
          <p:cNvSpPr>
            <a:spLocks noGrp="1"/>
          </p:cNvSpPr>
          <p:nvPr>
            <p:ph idx="1"/>
          </p:nvPr>
        </p:nvSpPr>
        <p:spPr/>
        <p:txBody>
          <a:bodyPr>
            <a:noAutofit/>
          </a:bodyPr>
          <a:lstStyle/>
          <a:p>
            <a:pPr marL="0" indent="0">
              <a:buNone/>
            </a:pPr>
            <a:r>
              <a:rPr lang="de-DE" sz="1800" dirty="0" smtClean="0"/>
              <a:t>Haben sie Gelegenheit sich auszutauschen und ihre Überlegungen miteinander in Beziehung zu bringen? </a:t>
            </a:r>
          </a:p>
          <a:p>
            <a:pPr marL="0" indent="0">
              <a:buNone/>
            </a:pPr>
            <a:r>
              <a:rPr lang="de-DE" sz="1800" dirty="0" smtClean="0">
                <a:sym typeface="Wingdings" panose="05000000000000000000" pitchFamily="2" charset="2"/>
              </a:rPr>
              <a:t> </a:t>
            </a:r>
            <a:r>
              <a:rPr lang="de-DE" sz="1800" dirty="0" smtClean="0"/>
              <a:t>in kooperativen Lernformen können Schüler wahrnehmen, dass der andere anders denkt als ich selber: Die Deutungsoffenheit wird gerade dadurch offenbar und gibt Gelegenheit zum Weiter- und Neudenken – auch der Lehrer kann ein solcher Lernpartner sein</a:t>
            </a:r>
            <a:endParaRPr lang="de-DE" sz="1800" dirty="0" smtClean="0">
              <a:effectLst/>
            </a:endParaRPr>
          </a:p>
          <a:p>
            <a:pPr marL="0" indent="0">
              <a:buNone/>
            </a:pPr>
            <a:endParaRPr lang="de-DE" sz="1800" dirty="0" smtClean="0"/>
          </a:p>
          <a:p>
            <a:pPr marL="0" indent="0">
              <a:buNone/>
            </a:pPr>
            <a:endParaRPr lang="de-DE" sz="1800" dirty="0"/>
          </a:p>
          <a:p>
            <a:pPr marL="0" indent="0">
              <a:buNone/>
            </a:pPr>
            <a:r>
              <a:rPr lang="de-DE" sz="1800" dirty="0" smtClean="0"/>
              <a:t>Können die Schülerinnen und Schüler zu einem begründeten Urteil kommen?</a:t>
            </a:r>
            <a:endParaRPr lang="de-DE" sz="1800" dirty="0" smtClean="0">
              <a:effectLst/>
            </a:endParaRPr>
          </a:p>
          <a:p>
            <a:pPr marL="0" indent="0">
              <a:buNone/>
            </a:pPr>
            <a:endParaRPr lang="de-DE" sz="1800" dirty="0" smtClean="0"/>
          </a:p>
          <a:p>
            <a:pPr marL="0" indent="0">
              <a:buNone/>
            </a:pPr>
            <a:endParaRPr lang="de-DE" sz="1800" dirty="0" smtClean="0"/>
          </a:p>
          <a:p>
            <a:pPr marL="0" indent="0" algn="r">
              <a:buNone/>
            </a:pPr>
            <a:r>
              <a:rPr lang="de-DE" sz="1800" dirty="0" smtClean="0"/>
              <a:t>In Hinblick auf die Durchführung: Wie kann das Ergebnis der Auseinandersetzung auf den Punkt kommen? Wie wird es gesichert? </a:t>
            </a:r>
            <a:endParaRPr lang="de-DE" sz="1800" dirty="0" smtClean="0">
              <a:effectLst/>
            </a:endParaRPr>
          </a:p>
          <a:p>
            <a:pPr marL="0" indent="0">
              <a:buNone/>
            </a:pPr>
            <a:endParaRPr lang="de-DE" sz="1200" dirty="0" smtClean="0"/>
          </a:p>
        </p:txBody>
      </p:sp>
    </p:spTree>
    <p:extLst>
      <p:ext uri="{BB962C8B-B14F-4D97-AF65-F5344CB8AC3E}">
        <p14:creationId xmlns:p14="http://schemas.microsoft.com/office/powerpoint/2010/main" val="268961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286000" y="3105835"/>
            <a:ext cx="5238328" cy="1384995"/>
          </a:xfrm>
          <a:prstGeom prst="rect">
            <a:avLst/>
          </a:prstGeom>
        </p:spPr>
        <p:txBody>
          <a:bodyPr wrap="square">
            <a:spAutoFit/>
          </a:bodyPr>
          <a:lstStyle/>
          <a:p>
            <a:r>
              <a:rPr lang="de-DE" sz="2800" dirty="0" smtClean="0"/>
              <a:t>Zusammengefasst können folgende Kriterien gebildet werden…</a:t>
            </a:r>
            <a:endParaRPr lang="de-DE" sz="2800" dirty="0"/>
          </a:p>
        </p:txBody>
      </p:sp>
    </p:spTree>
    <p:extLst>
      <p:ext uri="{BB962C8B-B14F-4D97-AF65-F5344CB8AC3E}">
        <p14:creationId xmlns:p14="http://schemas.microsoft.com/office/powerpoint/2010/main" val="2608667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p:cNvGraphicFramePr/>
          <p:nvPr>
            <p:extLst>
              <p:ext uri="{D42A27DB-BD31-4B8C-83A1-F6EECF244321}">
                <p14:modId xmlns:p14="http://schemas.microsoft.com/office/powerpoint/2010/main" val="2843746493"/>
              </p:ext>
            </p:extLst>
          </p:nvPr>
        </p:nvGraphicFramePr>
        <p:xfrm>
          <a:off x="827584" y="1484784"/>
          <a:ext cx="7488832"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el 1"/>
          <p:cNvSpPr txBox="1">
            <a:spLocks/>
          </p:cNvSpPr>
          <p:nvPr/>
        </p:nvSpPr>
        <p:spPr>
          <a:xfrm>
            <a:off x="457200" y="764704"/>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dirty="0" smtClean="0"/>
              <a:t>Kriterien</a:t>
            </a:r>
            <a:endParaRPr lang="de-DE" dirty="0"/>
          </a:p>
        </p:txBody>
      </p:sp>
    </p:spTree>
    <p:extLst>
      <p:ext uri="{BB962C8B-B14F-4D97-AF65-F5344CB8AC3E}">
        <p14:creationId xmlns:p14="http://schemas.microsoft.com/office/powerpoint/2010/main" val="455958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879</Words>
  <Application>Microsoft Office PowerPoint</Application>
  <PresentationFormat>Bildschirmpräsentation (4:3)</PresentationFormat>
  <Paragraphs>64</Paragraphs>
  <Slides>9</Slides>
  <Notes>8</Notes>
  <HiddenSlides>0</HiddenSlides>
  <MMClips>0</MMClips>
  <ScaleCrop>false</ScaleCrop>
  <HeadingPairs>
    <vt:vector size="4" baseType="variant">
      <vt:variant>
        <vt:lpstr>Design</vt:lpstr>
      </vt:variant>
      <vt:variant>
        <vt:i4>1</vt:i4>
      </vt:variant>
      <vt:variant>
        <vt:lpstr>Folientitel</vt:lpstr>
      </vt:variant>
      <vt:variant>
        <vt:i4>9</vt:i4>
      </vt:variant>
    </vt:vector>
  </HeadingPairs>
  <TitlesOfParts>
    <vt:vector size="10" baseType="lpstr">
      <vt:lpstr>RPZ PPT Vorlage_Schilf</vt:lpstr>
      <vt:lpstr>Kriterien für kompetenzorientierten Religionsunterricht</vt:lpstr>
      <vt:lpstr>Leitfrage</vt:lpstr>
      <vt:lpstr>Ausgangspunkt</vt:lpstr>
      <vt:lpstr>PowerPoint-Präsentation</vt:lpstr>
      <vt:lpstr>Überlegungen – „Sache“ (Material)</vt:lpstr>
      <vt:lpstr>Überlegungen - Schüler</vt:lpstr>
      <vt:lpstr>Überlegungen - Prozess</vt:lpstr>
      <vt:lpstr>PowerPoint-Präsentation</vt:lpstr>
      <vt:lpstr>PowerPoint-Präsentation</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Kriterien für kompetenzorientierten Religionsunterricht</dc:title>
  <dc:creator>Zaufal Sophie</dc:creator>
  <cp:lastModifiedBy>Bär, Dr. Matthias</cp:lastModifiedBy>
  <cp:revision>16</cp:revision>
  <dcterms:created xsi:type="dcterms:W3CDTF">2016-05-13T08:24:14Z</dcterms:created>
  <dcterms:modified xsi:type="dcterms:W3CDTF">2016-06-08T08:38:23Z</dcterms:modified>
</cp:coreProperties>
</file>