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257" r:id="rId3"/>
    <p:sldId id="258" r:id="rId4"/>
    <p:sldId id="259" r:id="rId5"/>
    <p:sldId id="260" r:id="rId6"/>
    <p:sldId id="278" r:id="rId7"/>
    <p:sldId id="279" r:id="rId8"/>
    <p:sldId id="280" r:id="rId9"/>
    <p:sldId id="281" r:id="rId10"/>
    <p:sldId id="261" r:id="rId11"/>
  </p:sldIdLst>
  <p:sldSz cx="9144000" cy="6858000" type="screen4x3"/>
  <p:notesSz cx="6794500" cy="99314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8991" autoAdjust="0"/>
  </p:normalViewPr>
  <p:slideViewPr>
    <p:cSldViewPr>
      <p:cViewPr>
        <p:scale>
          <a:sx n="72" d="100"/>
          <a:sy n="72" d="100"/>
        </p:scale>
        <p:origin x="-2754" y="-2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4" name="Shape 164"/>
          <p:cNvSpPr>
            <a:spLocks noGrp="1" noRot="1" noChangeAspect="1"/>
          </p:cNvSpPr>
          <p:nvPr>
            <p:ph type="sldImg"/>
          </p:nvPr>
        </p:nvSpPr>
        <p:spPr>
          <a:xfrm>
            <a:off x="914400" y="744538"/>
            <a:ext cx="4965700" cy="3724275"/>
          </a:xfrm>
          <a:prstGeom prst="rect">
            <a:avLst/>
          </a:prstGeom>
        </p:spPr>
        <p:txBody>
          <a:bodyPr/>
          <a:lstStyle/>
          <a:p>
            <a:endParaRPr/>
          </a:p>
        </p:txBody>
      </p:sp>
      <p:sp>
        <p:nvSpPr>
          <p:cNvPr id="165" name="Shape 165"/>
          <p:cNvSpPr>
            <a:spLocks noGrp="1"/>
          </p:cNvSpPr>
          <p:nvPr>
            <p:ph type="body" sz="quarter" idx="1"/>
          </p:nvPr>
        </p:nvSpPr>
        <p:spPr>
          <a:xfrm>
            <a:off x="905934" y="4717415"/>
            <a:ext cx="4982633" cy="4469130"/>
          </a:xfrm>
          <a:prstGeom prst="rect">
            <a:avLst/>
          </a:prstGeom>
        </p:spPr>
        <p:txBody>
          <a:bodyPr/>
          <a:lstStyle/>
          <a:p>
            <a:endParaRPr/>
          </a:p>
        </p:txBody>
      </p:sp>
    </p:spTree>
    <p:extLst>
      <p:ext uri="{BB962C8B-B14F-4D97-AF65-F5344CB8AC3E}">
        <p14:creationId xmlns:p14="http://schemas.microsoft.com/office/powerpoint/2010/main" val="1295236432"/>
      </p:ext>
    </p:extLst>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prstGeom prst="rect">
            <a:avLst/>
          </a:prstGeom>
        </p:spPr>
        <p:txBody>
          <a:bodyPr/>
          <a:lstStyle/>
          <a:p>
            <a:endParaRPr/>
          </a:p>
        </p:txBody>
      </p:sp>
      <p:sp>
        <p:nvSpPr>
          <p:cNvPr id="169" name="Shape 169"/>
          <p:cNvSpPr>
            <a:spLocks noGrp="1"/>
          </p:cNvSpPr>
          <p:nvPr>
            <p:ph type="body" sz="quarter" idx="1"/>
          </p:nvPr>
        </p:nvSpPr>
        <p:spPr>
          <a:prstGeom prst="rect">
            <a:avLst/>
          </a:prstGeom>
        </p:spPr>
        <p:txBody>
          <a:bodyPr/>
          <a:lstStyle/>
          <a:p>
            <a:pPr marL="0" marR="0" indent="0" defTabSz="914400" eaLnBrk="1" fontAlgn="auto" latinLnBrk="0" hangingPunct="1">
              <a:lnSpc>
                <a:spcPct val="100000"/>
              </a:lnSpc>
              <a:spcBef>
                <a:spcPts val="0"/>
              </a:spcBef>
              <a:spcAft>
                <a:spcPts val="0"/>
              </a:spcAft>
              <a:buClrTx/>
              <a:buSzTx/>
              <a:buFontTx/>
              <a:buNone/>
              <a:tabLst/>
              <a:defRPr/>
            </a:pPr>
            <a:r>
              <a:rPr lang="de-DE" dirty="0" smtClean="0"/>
              <a:t>Wie kann man eigentlich</a:t>
            </a:r>
            <a:r>
              <a:rPr lang="de-DE" baseline="0" dirty="0" smtClean="0"/>
              <a:t> Arbeitsaufträge so stellen, dass in allen Jahrgangsstufen und in allen Schularten echte Problem von Schülerinnen und Schülern gelöst werden können. Die Progression, also die langsame Steigerung des Anspruchs, leitet die Weiterentwicklung der Kompetenzen der Schülerinnen und Schüler.</a:t>
            </a:r>
            <a:endParaRPr lang="de-DE" dirty="0" smtClean="0"/>
          </a:p>
          <a:p>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Shape 198"/>
          <p:cNvSpPr>
            <a:spLocks noGrp="1" noRot="1" noChangeAspect="1"/>
          </p:cNvSpPr>
          <p:nvPr>
            <p:ph type="sldImg"/>
          </p:nvPr>
        </p:nvSpPr>
        <p:spPr>
          <a:prstGeom prst="rect">
            <a:avLst/>
          </a:prstGeom>
        </p:spPr>
        <p:txBody>
          <a:bodyPr/>
          <a:lstStyle/>
          <a:p>
            <a:endParaRPr/>
          </a:p>
        </p:txBody>
      </p:sp>
      <p:sp>
        <p:nvSpPr>
          <p:cNvPr id="199" name="Shape 199"/>
          <p:cNvSpPr>
            <a:spLocks noGrp="1"/>
          </p:cNvSpPr>
          <p:nvPr>
            <p:ph type="body" sz="quarter" idx="1"/>
          </p:nvPr>
        </p:nvSpPr>
        <p:spPr>
          <a:prstGeom prst="rect">
            <a:avLst/>
          </a:prstGeom>
        </p:spPr>
        <p:txBody>
          <a:bodyPr/>
          <a:lstStyle/>
          <a:p>
            <a:r>
              <a:rPr lang="de-DE" dirty="0" smtClean="0"/>
              <a:t>Diese beiden Thesen gehen</a:t>
            </a:r>
            <a:r>
              <a:rPr lang="de-DE" baseline="0" dirty="0" smtClean="0"/>
              <a:t> davon aus, dass Kinder und Jugendliche im Prinzip in jeder Entwicklungsphase dazu in der Lage sind, Probleme zu lösen. Sie brauchen aber spezifisch auf ihren Stand zugeschnittene Arbeitsaufträge, die es ihnen ermöglichen, zu einer Lösung zu kommen. Die Progression liegt also – v.a. bei relativ anschaulichen Problemen, wie dem der Liedauswahl, in der Aufgabenstellung, nicht im Problem.</a:t>
            </a:r>
          </a:p>
          <a:p>
            <a:endParaRPr lang="de-DE" baseline="0" dirty="0" smtClean="0"/>
          </a:p>
          <a:p>
            <a:r>
              <a:rPr lang="de-DE" baseline="0" dirty="0" smtClean="0"/>
              <a:t>Überlegen Sie, ob Ihnen ähnliche Probleme einfallen, die auch in allen Stufen diskutiert werden könnten.</a:t>
            </a:r>
          </a:p>
          <a:p>
            <a:endParaRPr lang="de-DE" baseline="0" dirty="0" smtClean="0"/>
          </a:p>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Beide Dinge hängen eng zusammen! Eigentlich wollen wir ja die Denkprozesse anregen und die Operatoren sind unser Werkzeug dazu.</a:t>
            </a:r>
            <a:r>
              <a:rPr lang="de-DE" baseline="0" dirty="0" smtClean="0"/>
              <a:t> </a:t>
            </a:r>
          </a:p>
          <a:p>
            <a:endParaRPr lang="de-DE" baseline="0" dirty="0" smtClean="0"/>
          </a:p>
          <a:p>
            <a:r>
              <a:rPr lang="de-DE" baseline="0" dirty="0" smtClean="0"/>
              <a:t>Was verstehen Sie unter dem Begriff „Operator“? Diskutieren Sie!</a:t>
            </a:r>
            <a:endParaRPr lang="de-DE" dirty="0"/>
          </a:p>
        </p:txBody>
      </p:sp>
    </p:spTree>
    <p:extLst>
      <p:ext uri="{BB962C8B-B14F-4D97-AF65-F5344CB8AC3E}">
        <p14:creationId xmlns:p14="http://schemas.microsoft.com/office/powerpoint/2010/main" val="1467858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Shape 176"/>
          <p:cNvSpPr>
            <a:spLocks noGrp="1" noRot="1" noChangeAspect="1"/>
          </p:cNvSpPr>
          <p:nvPr>
            <p:ph type="sldImg"/>
          </p:nvPr>
        </p:nvSpPr>
        <p:spPr>
          <a:prstGeom prst="rect">
            <a:avLst/>
          </a:prstGeom>
        </p:spPr>
        <p:txBody>
          <a:bodyPr/>
          <a:lstStyle/>
          <a:p>
            <a:endParaRPr/>
          </a:p>
        </p:txBody>
      </p:sp>
      <p:sp>
        <p:nvSpPr>
          <p:cNvPr id="177" name="Shape 177"/>
          <p:cNvSpPr>
            <a:spLocks noGrp="1"/>
          </p:cNvSpPr>
          <p:nvPr>
            <p:ph type="body" sz="quarter" idx="1"/>
          </p:nvPr>
        </p:nvSpPr>
        <p:spPr>
          <a:prstGeom prst="rect">
            <a:avLst/>
          </a:prstGeom>
        </p:spPr>
        <p:txBody>
          <a:bodyPr/>
          <a:lstStyle/>
          <a:p>
            <a:r>
              <a:rPr dirty="0" err="1" smtClean="0"/>
              <a:t>Entscheidend</a:t>
            </a:r>
            <a:r>
              <a:rPr dirty="0" smtClean="0"/>
              <a:t> </a:t>
            </a:r>
            <a:r>
              <a:rPr dirty="0" err="1" smtClean="0"/>
              <a:t>ist</a:t>
            </a:r>
            <a:r>
              <a:rPr dirty="0" smtClean="0"/>
              <a:t>: </a:t>
            </a:r>
            <a:endParaRPr dirty="0"/>
          </a:p>
          <a:p>
            <a:r>
              <a:rPr lang="de-DE" dirty="0" smtClean="0"/>
              <a:t>Mit den Verben, die z.B.</a:t>
            </a:r>
            <a:r>
              <a:rPr lang="de-DE" baseline="0" dirty="0" smtClean="0"/>
              <a:t> </a:t>
            </a:r>
            <a:r>
              <a:rPr lang="de-DE" dirty="0" smtClean="0"/>
              <a:t>hier (https://www.isb.bayern.de/gymnasium/faecher/religion-ethik/katholische-religionslehre/weitere-informationen/epa-abiturpruefung-kath-religionslehre/) verwendet</a:t>
            </a:r>
            <a:r>
              <a:rPr lang="de-DE" baseline="0" dirty="0" smtClean="0"/>
              <a:t> werden, liegt eine Liste von in Aufgaben möglichen Tätigkeiten des Schülers vor. Im Schulalltag müssen diese regelmäßig im Unterricht verwendet werden (in mündlichen und schriftlichen Arbeitsaufträgen), damit sich bei den Schülerinnen und Schülern ein möglichst eindeutiges und einheitliches Verständnis davon ausbildet, was als Umsetzung eines solchen Operators erwartet wird. Dass es dabei Unterschiede in Bezug auf die Bedeutung von gleichlautenden Operatoren in unterschiedlichen Schulfächern gibt, ist nicht zu ändern. Dies liegt nicht an mangelnden Absprachen, sondern an der unterschiedlichen </a:t>
            </a:r>
            <a:r>
              <a:rPr lang="de-DE" baseline="0" dirty="0" err="1" smtClean="0"/>
              <a:t>Methodiken</a:t>
            </a:r>
            <a:r>
              <a:rPr lang="de-DE" baseline="0" dirty="0" smtClean="0"/>
              <a:t>, Gepflogenheiten und Erfordernissen in den Bezugswissenschaften. Schülerinnen und Schüler müssen diese Unterschiede in ähnlicher Weise lernen, wie sie auch andere fachsprachliche Begriffe lernen müssen – man denke nur an die Bedeutung des Begriffs „Arbeit“: Physik, Wirtschaft und Recht, Geschichte… überall ist dieses Wort fachspezifisch gefüllt.</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Shape 182"/>
          <p:cNvSpPr>
            <a:spLocks noGrp="1" noRot="1" noChangeAspect="1"/>
          </p:cNvSpPr>
          <p:nvPr>
            <p:ph type="sldImg"/>
          </p:nvPr>
        </p:nvSpPr>
        <p:spPr>
          <a:prstGeom prst="rect">
            <a:avLst/>
          </a:prstGeom>
        </p:spPr>
        <p:txBody>
          <a:bodyPr/>
          <a:lstStyle/>
          <a:p>
            <a:endParaRPr/>
          </a:p>
        </p:txBody>
      </p:sp>
      <p:sp>
        <p:nvSpPr>
          <p:cNvPr id="183" name="Shape 183"/>
          <p:cNvSpPr>
            <a:spLocks noGrp="1"/>
          </p:cNvSpPr>
          <p:nvPr>
            <p:ph type="body" sz="quarter" idx="1"/>
          </p:nvPr>
        </p:nvSpPr>
        <p:spPr>
          <a:prstGeom prst="rect">
            <a:avLst/>
          </a:prstGeom>
        </p:spPr>
        <p:txBody>
          <a:bodyPr/>
          <a:lstStyle/>
          <a:p>
            <a:pPr marL="0" marR="0" indent="0" defTabSz="914400" eaLnBrk="1" fontAlgn="auto" latinLnBrk="0" hangingPunct="1">
              <a:lnSpc>
                <a:spcPct val="100000"/>
              </a:lnSpc>
              <a:spcBef>
                <a:spcPts val="0"/>
              </a:spcBef>
              <a:spcAft>
                <a:spcPts val="0"/>
              </a:spcAft>
              <a:buClrTx/>
              <a:buSzTx/>
              <a:buFontTx/>
              <a:buNone/>
              <a:tabLst/>
              <a:defRPr/>
            </a:pPr>
            <a:r>
              <a:rPr lang="de-DE" dirty="0" smtClean="0"/>
              <a:t>Dieses Schaubild zeigt:</a:t>
            </a:r>
          </a:p>
          <a:p>
            <a:pPr marL="0" marR="0" indent="0" defTabSz="914400" eaLnBrk="1" fontAlgn="auto" latinLnBrk="0" hangingPunct="1">
              <a:lnSpc>
                <a:spcPct val="100000"/>
              </a:lnSpc>
              <a:spcBef>
                <a:spcPts val="0"/>
              </a:spcBef>
              <a:spcAft>
                <a:spcPts val="0"/>
              </a:spcAft>
              <a:buClrTx/>
              <a:buSzTx/>
              <a:buFontTx/>
              <a:buNone/>
              <a:tabLst/>
              <a:defRPr/>
            </a:pPr>
            <a:endParaRPr lang="de-DE" dirty="0" smtClean="0"/>
          </a:p>
          <a:p>
            <a:pPr marL="0" marR="0" indent="0" defTabSz="914400" eaLnBrk="1" fontAlgn="auto" latinLnBrk="0" hangingPunct="1">
              <a:lnSpc>
                <a:spcPct val="100000"/>
              </a:lnSpc>
              <a:spcBef>
                <a:spcPts val="0"/>
              </a:spcBef>
              <a:spcAft>
                <a:spcPts val="0"/>
              </a:spcAft>
              <a:buClrTx/>
              <a:buSzTx/>
              <a:buFontTx/>
              <a:buNone/>
              <a:tabLst/>
              <a:defRPr/>
            </a:pPr>
            <a:r>
              <a:rPr lang="de-DE" dirty="0" smtClean="0"/>
              <a:t>Die</a:t>
            </a:r>
            <a:r>
              <a:rPr lang="de-DE" baseline="0" dirty="0" smtClean="0"/>
              <a:t> Seite des Rechtecks unten: dies ist der Moment der Einschulung</a:t>
            </a:r>
          </a:p>
          <a:p>
            <a:pPr marL="0" marR="0" indent="0" defTabSz="914400" eaLnBrk="1" fontAlgn="auto" latinLnBrk="0" hangingPunct="1">
              <a:lnSpc>
                <a:spcPct val="100000"/>
              </a:lnSpc>
              <a:spcBef>
                <a:spcPts val="0"/>
              </a:spcBef>
              <a:spcAft>
                <a:spcPts val="0"/>
              </a:spcAft>
              <a:buClrTx/>
              <a:buSzTx/>
              <a:buFontTx/>
              <a:buNone/>
              <a:tabLst/>
              <a:defRPr/>
            </a:pPr>
            <a:r>
              <a:rPr lang="de-DE" baseline="0" dirty="0" smtClean="0"/>
              <a:t>Die Seite des Rechtecks oben: dies ist der Moment der Entlassung aus der Schule mit dem Abschluss (z.B. Mittlerer Bildungsabschluss, Abitur)</a:t>
            </a:r>
          </a:p>
          <a:p>
            <a:pPr marL="0" marR="0" indent="0" defTabSz="914400" eaLnBrk="1" fontAlgn="auto" latinLnBrk="0" hangingPunct="1">
              <a:lnSpc>
                <a:spcPct val="100000"/>
              </a:lnSpc>
              <a:spcBef>
                <a:spcPts val="0"/>
              </a:spcBef>
              <a:spcAft>
                <a:spcPts val="0"/>
              </a:spcAft>
              <a:buClrTx/>
              <a:buSzTx/>
              <a:buFontTx/>
              <a:buNone/>
              <a:tabLst/>
              <a:defRPr/>
            </a:pPr>
            <a:r>
              <a:rPr lang="de-DE" baseline="0" dirty="0" smtClean="0"/>
              <a:t>Das violette Dreieck: dies ist der Bereich des Arbeitsauftrags des Lehrers. Er wird immer kleiner.</a:t>
            </a:r>
          </a:p>
          <a:p>
            <a:pPr marL="0" marR="0" indent="0" defTabSz="914400" eaLnBrk="1" fontAlgn="auto" latinLnBrk="0" hangingPunct="1">
              <a:lnSpc>
                <a:spcPct val="100000"/>
              </a:lnSpc>
              <a:spcBef>
                <a:spcPts val="0"/>
              </a:spcBef>
              <a:spcAft>
                <a:spcPts val="0"/>
              </a:spcAft>
              <a:buClrTx/>
              <a:buSzTx/>
              <a:buFontTx/>
              <a:buNone/>
              <a:tabLst/>
              <a:defRPr/>
            </a:pPr>
            <a:r>
              <a:rPr lang="de-DE" baseline="0" dirty="0" smtClean="0"/>
              <a:t>Das beige Dreieck: dies ist der Bereich der selbstständigen Strukturierung des Lösungsverfahrens durch den Schüler. Er wird immer größer.</a:t>
            </a:r>
          </a:p>
          <a:p>
            <a:pPr marL="0" marR="0" indent="0" defTabSz="914400" eaLnBrk="1" fontAlgn="auto" latinLnBrk="0" hangingPunct="1">
              <a:lnSpc>
                <a:spcPct val="100000"/>
              </a:lnSpc>
              <a:spcBef>
                <a:spcPts val="0"/>
              </a:spcBef>
              <a:spcAft>
                <a:spcPts val="0"/>
              </a:spcAft>
              <a:buClrTx/>
              <a:buSzTx/>
              <a:buFontTx/>
              <a:buNone/>
              <a:tabLst/>
              <a:defRPr/>
            </a:pPr>
            <a:endParaRPr lang="de-DE" baseline="0" dirty="0" smtClean="0"/>
          </a:p>
          <a:p>
            <a:pPr marL="0" marR="0" indent="0" defTabSz="914400" eaLnBrk="1" fontAlgn="auto" latinLnBrk="0" hangingPunct="1">
              <a:lnSpc>
                <a:spcPct val="100000"/>
              </a:lnSpc>
              <a:spcBef>
                <a:spcPts val="0"/>
              </a:spcBef>
              <a:spcAft>
                <a:spcPts val="0"/>
              </a:spcAft>
              <a:buClrTx/>
              <a:buSzTx/>
              <a:buFontTx/>
              <a:buNone/>
              <a:tabLst/>
              <a:defRPr/>
            </a:pPr>
            <a:r>
              <a:rPr lang="de-DE" baseline="0" dirty="0" smtClean="0">
                <a:sym typeface="Wingdings" panose="05000000000000000000" pitchFamily="2" charset="2"/>
              </a:rPr>
              <a:t> Der Schüler wird nach und nach zum zunehmend selbstständigen Gestalter des Lösungsverfahrens.</a:t>
            </a:r>
            <a:endParaRPr lang="de-DE" baseline="0" dirty="0" smtClean="0"/>
          </a:p>
          <a:p>
            <a:pPr marL="0" marR="0" indent="0" defTabSz="914400" eaLnBrk="1" fontAlgn="auto" latinLnBrk="0" hangingPunct="1">
              <a:lnSpc>
                <a:spcPct val="100000"/>
              </a:lnSpc>
              <a:spcBef>
                <a:spcPts val="0"/>
              </a:spcBef>
              <a:spcAft>
                <a:spcPts val="0"/>
              </a:spcAft>
              <a:buClrTx/>
              <a:buSzTx/>
              <a:buFontTx/>
              <a:buNone/>
              <a:tabLst/>
              <a:defRPr/>
            </a:pPr>
            <a:endParaRPr lang="de-DE" baseline="0" dirty="0" smtClean="0"/>
          </a:p>
          <a:p>
            <a:pPr marL="0" marR="0" indent="0" defTabSz="914400" eaLnBrk="1" fontAlgn="auto" latinLnBrk="0" hangingPunct="1">
              <a:lnSpc>
                <a:spcPct val="100000"/>
              </a:lnSpc>
              <a:spcBef>
                <a:spcPts val="0"/>
              </a:spcBef>
              <a:spcAft>
                <a:spcPts val="0"/>
              </a:spcAft>
              <a:buClrTx/>
              <a:buSzTx/>
              <a:buFontTx/>
              <a:buNone/>
              <a:tabLst/>
              <a:defRPr/>
            </a:pPr>
            <a:r>
              <a:rPr lang="de-DE" baseline="0" dirty="0" smtClean="0"/>
              <a:t>Je weniger weit entwickelt die Kompetenz des Schülers ist, desto stärker muss die Lehrkraft das Lösungsverfahren für den Schüler vorstrukturieren, also die einzelnen Teilleistungen und Zwischenschritte im Arbeitsauftrag nennen, damit der Schüler die Aufgabe erfüllen kann.</a:t>
            </a:r>
          </a:p>
          <a:p>
            <a:pPr marL="0" marR="0" indent="0" defTabSz="914400" eaLnBrk="1" fontAlgn="auto" latinLnBrk="0" hangingPunct="1">
              <a:lnSpc>
                <a:spcPct val="100000"/>
              </a:lnSpc>
              <a:spcBef>
                <a:spcPts val="0"/>
              </a:spcBef>
              <a:spcAft>
                <a:spcPts val="0"/>
              </a:spcAft>
              <a:buClrTx/>
              <a:buSzTx/>
              <a:buFontTx/>
              <a:buNone/>
              <a:tabLst/>
              <a:defRPr/>
            </a:pPr>
            <a:endParaRPr lang="de-DE" baseline="0" dirty="0" smtClean="0"/>
          </a:p>
          <a:p>
            <a:pPr marL="0" marR="0" indent="0" defTabSz="914400" eaLnBrk="1" fontAlgn="auto" latinLnBrk="0" hangingPunct="1">
              <a:lnSpc>
                <a:spcPct val="100000"/>
              </a:lnSpc>
              <a:spcBef>
                <a:spcPts val="0"/>
              </a:spcBef>
              <a:spcAft>
                <a:spcPts val="0"/>
              </a:spcAft>
              <a:buClrTx/>
              <a:buSzTx/>
              <a:buFontTx/>
              <a:buNone/>
              <a:tabLst/>
              <a:defRPr/>
            </a:pPr>
            <a:r>
              <a:rPr lang="de-DE" baseline="0" dirty="0" smtClean="0"/>
              <a:t>Je weiter entwickelt die Kompetenz des Schülers ist, desto mehr gehört zur Aufgabenbewältigung das selbstständige Erkennen, welche einzelnen Teilleistungen und Zwischenschritte erforderlich sind, um die Aufgabe erkennen zu können.</a:t>
            </a:r>
          </a:p>
          <a:p>
            <a:pPr marL="0" marR="0" indent="0" defTabSz="914400" eaLnBrk="1" fontAlgn="auto" latinLnBrk="0" hangingPunct="1">
              <a:lnSpc>
                <a:spcPct val="100000"/>
              </a:lnSpc>
              <a:spcBef>
                <a:spcPts val="0"/>
              </a:spcBef>
              <a:spcAft>
                <a:spcPts val="0"/>
              </a:spcAft>
              <a:buClrTx/>
              <a:buSzTx/>
              <a:buFontTx/>
              <a:buNone/>
              <a:tabLst/>
              <a:defRPr/>
            </a:pPr>
            <a:endParaRPr lang="de-DE" baseline="0" dirty="0" smtClean="0"/>
          </a:p>
          <a:p>
            <a:pPr marL="0" marR="0" indent="0" defTabSz="914400" eaLnBrk="1" fontAlgn="auto" latinLnBrk="0" hangingPunct="1">
              <a:lnSpc>
                <a:spcPct val="100000"/>
              </a:lnSpc>
              <a:spcBef>
                <a:spcPts val="0"/>
              </a:spcBef>
              <a:spcAft>
                <a:spcPts val="0"/>
              </a:spcAft>
              <a:buClrTx/>
              <a:buSzTx/>
              <a:buFontTx/>
              <a:buNone/>
              <a:tabLst/>
              <a:defRPr/>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Shape 187"/>
          <p:cNvSpPr>
            <a:spLocks noGrp="1" noRot="1" noChangeAspect="1"/>
          </p:cNvSpPr>
          <p:nvPr>
            <p:ph type="sldImg"/>
          </p:nvPr>
        </p:nvSpPr>
        <p:spPr>
          <a:prstGeom prst="rect">
            <a:avLst/>
          </a:prstGeom>
        </p:spPr>
        <p:txBody>
          <a:bodyPr/>
          <a:lstStyle/>
          <a:p>
            <a:endParaRPr/>
          </a:p>
        </p:txBody>
      </p:sp>
      <p:sp>
        <p:nvSpPr>
          <p:cNvPr id="188" name="Shape 188"/>
          <p:cNvSpPr>
            <a:spLocks noGrp="1"/>
          </p:cNvSpPr>
          <p:nvPr>
            <p:ph type="body" sz="quarter" idx="1"/>
          </p:nvPr>
        </p:nvSpPr>
        <p:spPr>
          <a:prstGeom prst="rect">
            <a:avLst/>
          </a:prstGeom>
        </p:spPr>
        <p:txBody>
          <a:bodyPr/>
          <a:lstStyle/>
          <a:p>
            <a:r>
              <a:rPr lang="de-DE" dirty="0" smtClean="0"/>
              <a:t>Moderator:</a:t>
            </a:r>
            <a:r>
              <a:rPr lang="de-DE" baseline="0" dirty="0" smtClean="0"/>
              <a:t> Zeigen Sie zunächst nur die Aufgabe. Der Lösungsvorschlag soll erst nach einer Arbeitsphase erscheinen.</a:t>
            </a:r>
          </a:p>
          <a:p>
            <a:endParaRPr lang="de-DE" baseline="0" dirty="0" smtClean="0"/>
          </a:p>
          <a:p>
            <a:r>
              <a:rPr lang="de-DE" dirty="0" smtClean="0"/>
              <a:t>Für diese Aufgabe</a:t>
            </a:r>
            <a:r>
              <a:rPr lang="de-DE" baseline="0" dirty="0" smtClean="0"/>
              <a:t> gibt es noch keinen Arbeitsauftrag.</a:t>
            </a:r>
          </a:p>
          <a:p>
            <a:r>
              <a:rPr lang="de-DE" baseline="0" dirty="0" smtClean="0"/>
              <a:t>Die Lehrkraft analysiert präzise, was der Schüler alles leisten muss, um die fiktive Entscheidung des Chorleiters zu fällen. Dabei werden alle Schritte aufgelistet.</a:t>
            </a:r>
          </a:p>
          <a:p>
            <a:endParaRPr lang="de-DE" baseline="0" dirty="0" smtClean="0"/>
          </a:p>
          <a:p>
            <a:r>
              <a:rPr lang="de-DE" baseline="0" dirty="0" smtClean="0"/>
              <a:t>Aufgabe: Formulieren Sie einen Arbeitsauftrag, der diese Schritte alle anspricht.</a:t>
            </a:r>
          </a:p>
          <a:p>
            <a:endParaRPr lang="de-DE" baseline="0" dirty="0" smtClean="0"/>
          </a:p>
          <a:p>
            <a:r>
              <a:rPr lang="de-DE" baseline="0" dirty="0" smtClean="0"/>
              <a:t>Vergleichen Sie jetzt Ihre Ergebnisse mit der Präsentation.</a:t>
            </a:r>
          </a:p>
          <a:p>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Shape 187"/>
          <p:cNvSpPr>
            <a:spLocks noGrp="1" noRot="1" noChangeAspect="1"/>
          </p:cNvSpPr>
          <p:nvPr>
            <p:ph type="sldImg"/>
          </p:nvPr>
        </p:nvSpPr>
        <p:spPr>
          <a:prstGeom prst="rect">
            <a:avLst/>
          </a:prstGeom>
        </p:spPr>
        <p:txBody>
          <a:bodyPr/>
          <a:lstStyle/>
          <a:p>
            <a:endParaRPr/>
          </a:p>
        </p:txBody>
      </p:sp>
      <p:sp>
        <p:nvSpPr>
          <p:cNvPr id="188" name="Shape 188"/>
          <p:cNvSpPr>
            <a:spLocks noGrp="1"/>
          </p:cNvSpPr>
          <p:nvPr>
            <p:ph type="body" sz="quarter" idx="1"/>
          </p:nvPr>
        </p:nvSpPr>
        <p:spPr>
          <a:prstGeom prst="rect">
            <a:avLst/>
          </a:prstGeom>
        </p:spPr>
        <p:txBody>
          <a:bodyPr/>
          <a:lstStyle/>
          <a:p>
            <a:r>
              <a:rPr lang="de-DE" dirty="0" smtClean="0"/>
              <a:t>Dieser Arbeitsauftrag bildet die</a:t>
            </a:r>
            <a:r>
              <a:rPr lang="de-DE" baseline="0" dirty="0" smtClean="0"/>
              <a:t> Teilleistungen recht vollständig ab. In der Praxis würden die Einzelaufträge wohl in Gruppen zu Teilaufgaben a / b / c… zusammengefasst, um die Übersichtlichkeit für den Schüler sicherzustellen.</a:t>
            </a:r>
          </a:p>
          <a:p>
            <a:endParaRPr lang="de-DE" baseline="0" dirty="0" smtClean="0"/>
          </a:p>
          <a:p>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Shape 187"/>
          <p:cNvSpPr>
            <a:spLocks noGrp="1" noRot="1" noChangeAspect="1"/>
          </p:cNvSpPr>
          <p:nvPr>
            <p:ph type="sldImg"/>
          </p:nvPr>
        </p:nvSpPr>
        <p:spPr>
          <a:prstGeom prst="rect">
            <a:avLst/>
          </a:prstGeom>
        </p:spPr>
        <p:txBody>
          <a:bodyPr/>
          <a:lstStyle/>
          <a:p>
            <a:endParaRPr/>
          </a:p>
        </p:txBody>
      </p:sp>
      <p:sp>
        <p:nvSpPr>
          <p:cNvPr id="188" name="Shape 188"/>
          <p:cNvSpPr>
            <a:spLocks noGrp="1"/>
          </p:cNvSpPr>
          <p:nvPr>
            <p:ph type="body" sz="quarter" idx="1"/>
          </p:nvPr>
        </p:nvSpPr>
        <p:spPr>
          <a:prstGeom prst="rect">
            <a:avLst/>
          </a:prstGeom>
        </p:spPr>
        <p:txBody>
          <a:bodyPr/>
          <a:lstStyle/>
          <a:p>
            <a:r>
              <a:rPr lang="de-DE" dirty="0" smtClean="0"/>
              <a:t>Die gleiche Aufgabe könnte</a:t>
            </a:r>
            <a:r>
              <a:rPr lang="de-DE" baseline="0" dirty="0" smtClean="0"/>
              <a:t> auch in der Unterstufe gestellt werden. Die Altersangemessenheit entsteht durch die Veränderung des Arbeitsauftrags.</a:t>
            </a:r>
          </a:p>
          <a:p>
            <a:r>
              <a:rPr lang="de-DE" baseline="0" dirty="0" smtClean="0"/>
              <a:t>Vergleichen Sie die beiden Arbeitsaufträge!</a:t>
            </a:r>
          </a:p>
          <a:p>
            <a:endParaRPr lang="de-DE" baseline="0" dirty="0" smtClean="0"/>
          </a:p>
          <a:p>
            <a:endParaRPr lang="de-DE" baseline="0" dirty="0" smtClean="0"/>
          </a:p>
          <a:p>
            <a:r>
              <a:rPr lang="de-DE" baseline="0" dirty="0" smtClean="0"/>
              <a:t>Man kann feststellen:</a:t>
            </a:r>
          </a:p>
          <a:p>
            <a:r>
              <a:rPr lang="de-DE" dirty="0" smtClean="0"/>
              <a:t>An den weiterführenden Schulen werden die grundlegenden Arbeitstechniken (Lies…) vorausgesetzt.</a:t>
            </a:r>
          </a:p>
          <a:p>
            <a:r>
              <a:rPr lang="de-DE" baseline="0" dirty="0" smtClean="0"/>
              <a:t>Der Hinweis auf das Thema Tod und Auferstehung Jesu entfällt, das muss den Schülern durch die Nennung des Bezugssystems Ostern klar sein.</a:t>
            </a:r>
          </a:p>
          <a:p>
            <a:endParaRPr lang="de-DE" baseline="0" dirty="0" smtClean="0"/>
          </a:p>
          <a:p>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Shape 187"/>
          <p:cNvSpPr>
            <a:spLocks noGrp="1" noRot="1" noChangeAspect="1"/>
          </p:cNvSpPr>
          <p:nvPr>
            <p:ph type="sldImg"/>
          </p:nvPr>
        </p:nvSpPr>
        <p:spPr>
          <a:prstGeom prst="rect">
            <a:avLst/>
          </a:prstGeom>
        </p:spPr>
        <p:txBody>
          <a:bodyPr/>
          <a:lstStyle/>
          <a:p>
            <a:endParaRPr/>
          </a:p>
        </p:txBody>
      </p:sp>
      <p:sp>
        <p:nvSpPr>
          <p:cNvPr id="188" name="Shape 188"/>
          <p:cNvSpPr>
            <a:spLocks noGrp="1"/>
          </p:cNvSpPr>
          <p:nvPr>
            <p:ph type="body" sz="quarter" idx="1"/>
          </p:nvPr>
        </p:nvSpPr>
        <p:spPr>
          <a:prstGeom prst="rect">
            <a:avLst/>
          </a:prstGeom>
        </p:spPr>
        <p:txBody>
          <a:bodyPr/>
          <a:lstStyle/>
          <a:p>
            <a:r>
              <a:rPr lang="de-DE" dirty="0" smtClean="0"/>
              <a:t>Die gleiche Aufgabe könnte</a:t>
            </a:r>
            <a:r>
              <a:rPr lang="de-DE" baseline="0" dirty="0" smtClean="0"/>
              <a:t> auch in der Mittelstufe gestellt werden. Die Altersangemessenheit entsteht durch die Veränderung des Arbeitsauftrags.</a:t>
            </a:r>
          </a:p>
          <a:p>
            <a:r>
              <a:rPr lang="de-DE" baseline="0" dirty="0" smtClean="0"/>
              <a:t>Vergleichen Sie nun die Arbeitsaufträge erneut!</a:t>
            </a:r>
          </a:p>
          <a:p>
            <a:endParaRPr lang="de-DE" baseline="0" dirty="0" smtClean="0"/>
          </a:p>
          <a:p>
            <a:endParaRPr lang="de-DE" baseline="0" dirty="0" smtClean="0"/>
          </a:p>
          <a:p>
            <a:r>
              <a:rPr lang="de-DE" baseline="0" dirty="0" smtClean="0"/>
              <a:t>Man kann feststellen:</a:t>
            </a:r>
          </a:p>
          <a:p>
            <a:r>
              <a:rPr lang="de-DE" dirty="0" smtClean="0"/>
              <a:t>Das Nennen der Begriffe wird vorausgesetzt.</a:t>
            </a:r>
          </a:p>
          <a:p>
            <a:r>
              <a:rPr lang="de-DE" dirty="0" smtClean="0"/>
              <a:t>Auch</a:t>
            </a:r>
            <a:r>
              <a:rPr lang="de-DE" baseline="0" dirty="0" smtClean="0"/>
              <a:t> in der Mittel- bzw. der Realschule entfällt die leitende Vorformulierung des ersten Satzes der Schülerlösung.</a:t>
            </a:r>
            <a:endParaRPr lang="de-DE" dirty="0" smtClean="0"/>
          </a:p>
          <a:p>
            <a:endParaRPr lang="de-DE" baseline="0" dirty="0" smtClean="0"/>
          </a:p>
          <a:p>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Shape 187"/>
          <p:cNvSpPr>
            <a:spLocks noGrp="1" noRot="1" noChangeAspect="1"/>
          </p:cNvSpPr>
          <p:nvPr>
            <p:ph type="sldImg"/>
          </p:nvPr>
        </p:nvSpPr>
        <p:spPr>
          <a:prstGeom prst="rect">
            <a:avLst/>
          </a:prstGeom>
        </p:spPr>
        <p:txBody>
          <a:bodyPr/>
          <a:lstStyle/>
          <a:p>
            <a:endParaRPr/>
          </a:p>
        </p:txBody>
      </p:sp>
      <p:sp>
        <p:nvSpPr>
          <p:cNvPr id="188" name="Shape 188"/>
          <p:cNvSpPr>
            <a:spLocks noGrp="1"/>
          </p:cNvSpPr>
          <p:nvPr>
            <p:ph type="body" sz="quarter" idx="1"/>
          </p:nvPr>
        </p:nvSpPr>
        <p:spPr>
          <a:prstGeom prst="rect">
            <a:avLst/>
          </a:prstGeom>
        </p:spPr>
        <p:txBody>
          <a:bodyPr/>
          <a:lstStyle/>
          <a:p>
            <a:r>
              <a:rPr lang="de-DE" dirty="0" smtClean="0"/>
              <a:t>Die gleiche Aufgabe könnte</a:t>
            </a:r>
            <a:r>
              <a:rPr lang="de-DE" baseline="0" dirty="0" smtClean="0"/>
              <a:t> auch in der Oberstufe gestellt werden. Die Altersangemessenheit entsteht durch die Veränderung des Arbeitsauftrags.</a:t>
            </a:r>
          </a:p>
          <a:p>
            <a:r>
              <a:rPr lang="de-DE" baseline="0" dirty="0" smtClean="0"/>
              <a:t>Vergleichen Sie nun die Arbeitsaufträge erneut!</a:t>
            </a:r>
          </a:p>
          <a:p>
            <a:endParaRPr lang="de-DE" baseline="0" dirty="0" smtClean="0"/>
          </a:p>
          <a:p>
            <a:endParaRPr lang="de-DE" baseline="0" dirty="0" smtClean="0"/>
          </a:p>
          <a:p>
            <a:r>
              <a:rPr lang="de-DE" baseline="0" dirty="0" smtClean="0"/>
              <a:t>Man kann feststellen:</a:t>
            </a:r>
          </a:p>
          <a:p>
            <a:r>
              <a:rPr lang="de-DE" dirty="0" smtClean="0"/>
              <a:t>Der</a:t>
            </a:r>
            <a:r>
              <a:rPr lang="de-DE" baseline="0" dirty="0" smtClean="0"/>
              <a:t> Schüler muss erkennen, dass er den Grundgedanken des Ostergottesdienstes zum Ausgangspunkt seiner Überlegungen machen muss.</a:t>
            </a:r>
            <a:endParaRPr lang="de-DE" dirty="0" smtClean="0"/>
          </a:p>
          <a:p>
            <a:endParaRPr lang="de-DE" baseline="0" dirty="0" smtClean="0"/>
          </a:p>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11" name="Shape 11"/>
          <p:cNvSpPr>
            <a:spLocks noGrp="1"/>
          </p:cNvSpPr>
          <p:nvPr>
            <p:ph type="title"/>
          </p:nvPr>
        </p:nvSpPr>
        <p:spPr>
          <a:xfrm>
            <a:off x="685800" y="2130425"/>
            <a:ext cx="7772400" cy="1470025"/>
          </a:xfrm>
          <a:prstGeom prst="rect">
            <a:avLst/>
          </a:prstGeom>
        </p:spPr>
        <p:txBody>
          <a:bodyPr/>
          <a:lstStyle/>
          <a:p>
            <a:r>
              <a:t>Titelmasterformat durch Klicken bearbeiten</a:t>
            </a:r>
          </a:p>
        </p:txBody>
      </p:sp>
      <p:sp>
        <p:nvSpPr>
          <p:cNvPr id="12" name="Shape 12"/>
          <p:cNvSpPr>
            <a:spLocks noGrp="1"/>
          </p:cNvSpPr>
          <p:nvPr>
            <p:ph type="body" sz="quarter" idx="1"/>
          </p:nvPr>
        </p:nvSpPr>
        <p:spPr>
          <a:xfrm>
            <a:off x="1371600" y="3886200"/>
            <a:ext cx="6400800" cy="1752600"/>
          </a:xfrm>
          <a:prstGeom prst="rect">
            <a:avLst/>
          </a:prstGeom>
        </p:spPr>
        <p:txBody>
          <a:bodyPr/>
          <a:lstStyle>
            <a:lvl1pPr marL="0" indent="0" algn="ctr">
              <a:buSzTx/>
              <a:buFontTx/>
              <a:buNone/>
              <a:defRPr>
                <a:solidFill>
                  <a:srgbClr val="888888"/>
                </a:solidFill>
              </a:defRPr>
            </a:lvl1pPr>
          </a:lstStyle>
          <a:p>
            <a:r>
              <a:t>Formatvorlage des Untertitelmasters durch Klicken bearbeiten</a:t>
            </a:r>
          </a:p>
        </p:txBody>
      </p:sp>
      <p:sp>
        <p:nvSpPr>
          <p:cNvPr id="13" name="Shape 13"/>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el und vertikaler Text">
    <p:spTree>
      <p:nvGrpSpPr>
        <p:cNvPr id="1" name=""/>
        <p:cNvGrpSpPr/>
        <p:nvPr/>
      </p:nvGrpSpPr>
      <p:grpSpPr>
        <a:xfrm>
          <a:off x="0" y="0"/>
          <a:ext cx="0" cy="0"/>
          <a:chOff x="0" y="0"/>
          <a:chExt cx="0" cy="0"/>
        </a:xfrm>
      </p:grpSpPr>
      <p:sp>
        <p:nvSpPr>
          <p:cNvPr id="92" name="Shape 92"/>
          <p:cNvSpPr>
            <a:spLocks noGrp="1"/>
          </p:cNvSpPr>
          <p:nvPr>
            <p:ph type="title"/>
          </p:nvPr>
        </p:nvSpPr>
        <p:spPr>
          <a:prstGeom prst="rect">
            <a:avLst/>
          </a:prstGeom>
        </p:spPr>
        <p:txBody>
          <a:bodyPr/>
          <a:lstStyle/>
          <a:p>
            <a:r>
              <a:t>Titelmasterformat durch Klicken bearbeiten</a:t>
            </a:r>
          </a:p>
        </p:txBody>
      </p:sp>
      <p:sp>
        <p:nvSpPr>
          <p:cNvPr id="93" name="Shape 93"/>
          <p:cNvSpPr>
            <a:spLocks noGrp="1"/>
          </p:cNvSpPr>
          <p:nvPr>
            <p:ph type="body" idx="1"/>
          </p:nvPr>
        </p:nvSpPr>
        <p:spPr>
          <a:prstGeom prst="rect">
            <a:avLst/>
          </a:prstGeom>
        </p:spPr>
        <p:txBody>
          <a:bodyPr/>
          <a:lstStyle/>
          <a:p>
            <a:r>
              <a:t>Textmasterformat bearbeiten</a:t>
            </a:r>
          </a:p>
          <a:p>
            <a:pPr lvl="1"/>
            <a:r>
              <a:t>Zweite Ebene</a:t>
            </a:r>
          </a:p>
          <a:p>
            <a:pPr lvl="2"/>
            <a:r>
              <a:t>Dritte Ebene</a:t>
            </a:r>
          </a:p>
          <a:p>
            <a:pPr lvl="3"/>
            <a:r>
              <a:t>Vierte Ebene</a:t>
            </a:r>
          </a:p>
          <a:p>
            <a:pPr lvl="4"/>
            <a:r>
              <a:t>Fünfte Ebene</a:t>
            </a:r>
          </a:p>
        </p:txBody>
      </p:sp>
      <p:sp>
        <p:nvSpPr>
          <p:cNvPr id="94" name="Shape 94"/>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kaler Titel und Text">
    <p:spTree>
      <p:nvGrpSpPr>
        <p:cNvPr id="1" name=""/>
        <p:cNvGrpSpPr/>
        <p:nvPr/>
      </p:nvGrpSpPr>
      <p:grpSpPr>
        <a:xfrm>
          <a:off x="0" y="0"/>
          <a:ext cx="0" cy="0"/>
          <a:chOff x="0" y="0"/>
          <a:chExt cx="0" cy="0"/>
        </a:xfrm>
      </p:grpSpPr>
      <p:sp>
        <p:nvSpPr>
          <p:cNvPr id="101" name="Shape 101"/>
          <p:cNvSpPr>
            <a:spLocks noGrp="1"/>
          </p:cNvSpPr>
          <p:nvPr>
            <p:ph type="title"/>
          </p:nvPr>
        </p:nvSpPr>
        <p:spPr>
          <a:xfrm>
            <a:off x="6629400" y="274638"/>
            <a:ext cx="2057400" cy="5851526"/>
          </a:xfrm>
          <a:prstGeom prst="rect">
            <a:avLst/>
          </a:prstGeom>
        </p:spPr>
        <p:txBody>
          <a:bodyPr/>
          <a:lstStyle/>
          <a:p>
            <a:r>
              <a:t>Titelmasterformat durch Klicken bearbeiten</a:t>
            </a:r>
          </a:p>
        </p:txBody>
      </p:sp>
      <p:sp>
        <p:nvSpPr>
          <p:cNvPr id="102" name="Shape 102"/>
          <p:cNvSpPr>
            <a:spLocks noGrp="1"/>
          </p:cNvSpPr>
          <p:nvPr>
            <p:ph type="body" idx="1"/>
          </p:nvPr>
        </p:nvSpPr>
        <p:spPr>
          <a:xfrm>
            <a:off x="457200" y="274638"/>
            <a:ext cx="6019800" cy="5851526"/>
          </a:xfrm>
          <a:prstGeom prst="rect">
            <a:avLst/>
          </a:prstGeom>
        </p:spPr>
        <p:txBody>
          <a:bodyPr/>
          <a:lstStyle/>
          <a:p>
            <a:r>
              <a:t>Textmasterformat bearbeiten</a:t>
            </a:r>
          </a:p>
          <a:p>
            <a:pPr lvl="1"/>
            <a:r>
              <a:t>Zweite Ebene</a:t>
            </a:r>
          </a:p>
          <a:p>
            <a:pPr lvl="2"/>
            <a:r>
              <a:t>Dritte Ebene</a:t>
            </a:r>
          </a:p>
          <a:p>
            <a:pPr lvl="3"/>
            <a:r>
              <a:t>Vierte Ebene</a:t>
            </a:r>
          </a:p>
          <a:p>
            <a:pPr lvl="4"/>
            <a:r>
              <a:t>Fünfte Ebene</a:t>
            </a:r>
          </a:p>
        </p:txBody>
      </p:sp>
      <p:sp>
        <p:nvSpPr>
          <p:cNvPr id="103" name="Shape 103"/>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2_Titel und Inhalt">
    <p:spTree>
      <p:nvGrpSpPr>
        <p:cNvPr id="1" name=""/>
        <p:cNvGrpSpPr/>
        <p:nvPr/>
      </p:nvGrpSpPr>
      <p:grpSpPr>
        <a:xfrm>
          <a:off x="0" y="0"/>
          <a:ext cx="0" cy="0"/>
          <a:chOff x="0" y="0"/>
          <a:chExt cx="0" cy="0"/>
        </a:xfrm>
      </p:grpSpPr>
      <p:sp>
        <p:nvSpPr>
          <p:cNvPr id="110" name="Shape 110"/>
          <p:cNvSpPr/>
          <p:nvPr/>
        </p:nvSpPr>
        <p:spPr>
          <a:xfrm>
            <a:off x="1691680" y="426764"/>
            <a:ext cx="6336705" cy="310371"/>
          </a:xfrm>
          <a:prstGeom prst="rect">
            <a:avLst/>
          </a:prstGeom>
          <a:gradFill>
            <a:gsLst>
              <a:gs pos="14000">
                <a:srgbClr val="808080"/>
              </a:gs>
              <a:gs pos="94000">
                <a:srgbClr val="F2F2F2"/>
              </a:gs>
            </a:gsLst>
            <a:lin ang="10800000"/>
          </a:gradFill>
          <a:ln w="12700">
            <a:miter lim="400000"/>
          </a:ln>
        </p:spPr>
        <p:txBody>
          <a:bodyPr lIns="45719" rIns="45719" anchor="ctr"/>
          <a:lstStyle/>
          <a:p>
            <a:pPr algn="ctr">
              <a:defRPr>
                <a:solidFill>
                  <a:srgbClr val="FFFFFF"/>
                </a:solidFill>
              </a:defRPr>
            </a:pPr>
            <a:endParaRPr/>
          </a:p>
        </p:txBody>
      </p:sp>
      <p:grpSp>
        <p:nvGrpSpPr>
          <p:cNvPr id="113" name="Group 113" descr="rpz_logo"/>
          <p:cNvGrpSpPr/>
          <p:nvPr/>
        </p:nvGrpSpPr>
        <p:grpSpPr>
          <a:xfrm>
            <a:off x="0" y="194262"/>
            <a:ext cx="1656184" cy="542874"/>
            <a:chOff x="0" y="0"/>
            <a:chExt cx="1656183" cy="542873"/>
          </a:xfrm>
        </p:grpSpPr>
        <p:sp>
          <p:nvSpPr>
            <p:cNvPr id="111" name="Shape 111"/>
            <p:cNvSpPr/>
            <p:nvPr/>
          </p:nvSpPr>
          <p:spPr>
            <a:xfrm>
              <a:off x="0" y="0"/>
              <a:ext cx="1656184" cy="542874"/>
            </a:xfrm>
            <a:prstGeom prst="rect">
              <a:avLst/>
            </a:prstGeom>
            <a:solidFill>
              <a:srgbClr val="000000"/>
            </a:solidFill>
            <a:ln w="12700" cap="flat">
              <a:noFill/>
              <a:miter lim="400000"/>
            </a:ln>
            <a:effectLst/>
          </p:spPr>
          <p:txBody>
            <a:bodyPr wrap="square" lIns="45719" tIns="45719" rIns="45719" bIns="45719" numCol="1" anchor="ctr">
              <a:noAutofit/>
            </a:bodyPr>
            <a:lstStyle/>
            <a:p>
              <a:endParaRPr/>
            </a:p>
          </p:txBody>
        </p:sp>
        <p:pic>
          <p:nvPicPr>
            <p:cNvPr id="112" name="image1.png"/>
            <p:cNvPicPr>
              <a:picLocks noChangeAspect="1"/>
            </p:cNvPicPr>
            <p:nvPr/>
          </p:nvPicPr>
          <p:blipFill>
            <a:blip r:embed="rId2">
              <a:extLst/>
            </a:blip>
            <a:stretch>
              <a:fillRect/>
            </a:stretch>
          </p:blipFill>
          <p:spPr>
            <a:xfrm>
              <a:off x="0" y="0"/>
              <a:ext cx="1656184" cy="542874"/>
            </a:xfrm>
            <a:prstGeom prst="rect">
              <a:avLst/>
            </a:prstGeom>
            <a:ln w="12700" cap="flat">
              <a:noFill/>
              <a:miter lim="400000"/>
            </a:ln>
            <a:effectLst/>
          </p:spPr>
        </p:pic>
      </p:grpSp>
      <p:grpSp>
        <p:nvGrpSpPr>
          <p:cNvPr id="116" name="Group 116" descr="rpz_logo"/>
          <p:cNvGrpSpPr/>
          <p:nvPr/>
        </p:nvGrpSpPr>
        <p:grpSpPr>
          <a:xfrm>
            <a:off x="8044467" y="426764"/>
            <a:ext cx="359537" cy="310371"/>
            <a:chOff x="0" y="0"/>
            <a:chExt cx="359536" cy="310370"/>
          </a:xfrm>
        </p:grpSpPr>
        <p:sp>
          <p:nvSpPr>
            <p:cNvPr id="114" name="Shape 114"/>
            <p:cNvSpPr/>
            <p:nvPr/>
          </p:nvSpPr>
          <p:spPr>
            <a:xfrm>
              <a:off x="0" y="0"/>
              <a:ext cx="359537" cy="310371"/>
            </a:xfrm>
            <a:prstGeom prst="rect">
              <a:avLst/>
            </a:prstGeom>
            <a:solidFill>
              <a:srgbClr val="000000"/>
            </a:solidFill>
            <a:ln w="12700" cap="flat">
              <a:noFill/>
              <a:miter lim="400000"/>
            </a:ln>
            <a:effectLst/>
          </p:spPr>
          <p:txBody>
            <a:bodyPr wrap="square" lIns="45719" tIns="45719" rIns="45719" bIns="45719" numCol="1" anchor="ctr">
              <a:noAutofit/>
            </a:bodyPr>
            <a:lstStyle/>
            <a:p>
              <a:endParaRPr/>
            </a:p>
          </p:txBody>
        </p:sp>
        <p:pic>
          <p:nvPicPr>
            <p:cNvPr id="115" name="image2.png"/>
            <p:cNvPicPr>
              <a:picLocks noChangeAspect="1"/>
            </p:cNvPicPr>
            <p:nvPr/>
          </p:nvPicPr>
          <p:blipFill>
            <a:blip r:embed="rId3">
              <a:extLst/>
            </a:blip>
            <a:srcRect l="78291" t="42828"/>
            <a:stretch>
              <a:fillRect/>
            </a:stretch>
          </p:blipFill>
          <p:spPr>
            <a:xfrm>
              <a:off x="0" y="0"/>
              <a:ext cx="359536" cy="310371"/>
            </a:xfrm>
            <a:prstGeom prst="rect">
              <a:avLst/>
            </a:prstGeom>
            <a:ln w="12700" cap="flat">
              <a:noFill/>
              <a:miter lim="400000"/>
            </a:ln>
            <a:effectLst/>
          </p:spPr>
        </p:pic>
      </p:grpSp>
      <p:grpSp>
        <p:nvGrpSpPr>
          <p:cNvPr id="119" name="Group 119" descr="rpz_logo"/>
          <p:cNvGrpSpPr/>
          <p:nvPr/>
        </p:nvGrpSpPr>
        <p:grpSpPr>
          <a:xfrm>
            <a:off x="8799866" y="426764"/>
            <a:ext cx="360565" cy="310371"/>
            <a:chOff x="0" y="0"/>
            <a:chExt cx="360564" cy="310370"/>
          </a:xfrm>
        </p:grpSpPr>
        <p:sp>
          <p:nvSpPr>
            <p:cNvPr id="117" name="Shape 117"/>
            <p:cNvSpPr/>
            <p:nvPr/>
          </p:nvSpPr>
          <p:spPr>
            <a:xfrm>
              <a:off x="0" y="0"/>
              <a:ext cx="360564" cy="310371"/>
            </a:xfrm>
            <a:prstGeom prst="rect">
              <a:avLst/>
            </a:prstGeom>
            <a:solidFill>
              <a:srgbClr val="000000"/>
            </a:solidFill>
            <a:ln w="12700" cap="flat">
              <a:noFill/>
              <a:miter lim="400000"/>
            </a:ln>
            <a:effectLst/>
          </p:spPr>
          <p:txBody>
            <a:bodyPr wrap="square" lIns="45719" tIns="45719" rIns="45719" bIns="45719" numCol="1" anchor="ctr">
              <a:noAutofit/>
            </a:bodyPr>
            <a:lstStyle/>
            <a:p>
              <a:endParaRPr/>
            </a:p>
          </p:txBody>
        </p:sp>
        <p:pic>
          <p:nvPicPr>
            <p:cNvPr id="118" name="image1.png"/>
            <p:cNvPicPr>
              <a:picLocks noChangeAspect="1"/>
            </p:cNvPicPr>
            <p:nvPr/>
          </p:nvPicPr>
          <p:blipFill>
            <a:blip r:embed="rId2">
              <a:extLst/>
            </a:blip>
            <a:srcRect l="78229" t="43803"/>
            <a:stretch>
              <a:fillRect/>
            </a:stretch>
          </p:blipFill>
          <p:spPr>
            <a:xfrm>
              <a:off x="-1" y="-1"/>
              <a:ext cx="360565" cy="310372"/>
            </a:xfrm>
            <a:prstGeom prst="rect">
              <a:avLst/>
            </a:prstGeom>
            <a:ln w="12700" cap="flat">
              <a:noFill/>
              <a:miter lim="400000"/>
            </a:ln>
            <a:effectLst/>
          </p:spPr>
        </p:pic>
      </p:grpSp>
      <p:grpSp>
        <p:nvGrpSpPr>
          <p:cNvPr id="122" name="Group 122" descr="rpz_logo"/>
          <p:cNvGrpSpPr/>
          <p:nvPr/>
        </p:nvGrpSpPr>
        <p:grpSpPr>
          <a:xfrm>
            <a:off x="8412581" y="426764"/>
            <a:ext cx="360060" cy="310371"/>
            <a:chOff x="0" y="0"/>
            <a:chExt cx="360059" cy="310370"/>
          </a:xfrm>
        </p:grpSpPr>
        <p:sp>
          <p:nvSpPr>
            <p:cNvPr id="120" name="Shape 120"/>
            <p:cNvSpPr/>
            <p:nvPr/>
          </p:nvSpPr>
          <p:spPr>
            <a:xfrm>
              <a:off x="0" y="0"/>
              <a:ext cx="360060" cy="310371"/>
            </a:xfrm>
            <a:prstGeom prst="rect">
              <a:avLst/>
            </a:prstGeom>
            <a:solidFill>
              <a:srgbClr val="000000"/>
            </a:solidFill>
            <a:ln w="12700" cap="flat">
              <a:noFill/>
              <a:miter lim="400000"/>
            </a:ln>
            <a:effectLst/>
          </p:spPr>
          <p:txBody>
            <a:bodyPr wrap="square" lIns="45719" tIns="45719" rIns="45719" bIns="45719" numCol="1" anchor="ctr">
              <a:noAutofit/>
            </a:bodyPr>
            <a:lstStyle/>
            <a:p>
              <a:endParaRPr/>
            </a:p>
          </p:txBody>
        </p:sp>
        <p:pic>
          <p:nvPicPr>
            <p:cNvPr id="121" name="image1.png"/>
            <p:cNvPicPr>
              <a:picLocks noChangeAspect="1"/>
            </p:cNvPicPr>
            <p:nvPr/>
          </p:nvPicPr>
          <p:blipFill>
            <a:blip r:embed="rId2">
              <a:extLst/>
            </a:blip>
            <a:srcRect t="43803" r="78260"/>
            <a:stretch>
              <a:fillRect/>
            </a:stretch>
          </p:blipFill>
          <p:spPr>
            <a:xfrm>
              <a:off x="-1" y="-1"/>
              <a:ext cx="360061" cy="310372"/>
            </a:xfrm>
            <a:prstGeom prst="rect">
              <a:avLst/>
            </a:prstGeom>
            <a:ln w="12700" cap="flat">
              <a:noFill/>
              <a:miter lim="400000"/>
            </a:ln>
            <a:effectLst/>
          </p:spPr>
        </p:pic>
      </p:grpSp>
      <p:sp>
        <p:nvSpPr>
          <p:cNvPr id="123" name="Shape 123"/>
          <p:cNvSpPr>
            <a:spLocks noGrp="1"/>
          </p:cNvSpPr>
          <p:nvPr>
            <p:ph type="title"/>
          </p:nvPr>
        </p:nvSpPr>
        <p:spPr>
          <a:xfrm>
            <a:off x="457200" y="989855"/>
            <a:ext cx="8229600" cy="1143001"/>
          </a:xfrm>
          <a:prstGeom prst="rect">
            <a:avLst/>
          </a:prstGeom>
        </p:spPr>
        <p:txBody>
          <a:bodyPr/>
          <a:lstStyle>
            <a:lvl1pPr>
              <a:defRPr sz="2800">
                <a:solidFill>
                  <a:srgbClr val="E74B8E"/>
                </a:solidFill>
                <a:latin typeface="Arial"/>
                <a:ea typeface="Arial"/>
                <a:cs typeface="Arial"/>
                <a:sym typeface="Arial"/>
              </a:defRPr>
            </a:lvl1pPr>
          </a:lstStyle>
          <a:p>
            <a:r>
              <a:t>Titelmasterformat durch Klicken bearbeiten</a:t>
            </a:r>
          </a:p>
        </p:txBody>
      </p:sp>
      <p:sp>
        <p:nvSpPr>
          <p:cNvPr id="124" name="Shape 124"/>
          <p:cNvSpPr>
            <a:spLocks noGrp="1"/>
          </p:cNvSpPr>
          <p:nvPr>
            <p:ph type="sldNum" sz="quarter" idx="2"/>
          </p:nvPr>
        </p:nvSpPr>
        <p:spPr>
          <a:xfrm>
            <a:off x="4419600" y="6172200"/>
            <a:ext cx="2133600" cy="368301"/>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el &amp; Aufzählung">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54" name="Shape 154"/>
          <p:cNvSpPr/>
          <p:nvPr/>
        </p:nvSpPr>
        <p:spPr>
          <a:xfrm>
            <a:off x="357186" y="1526977"/>
            <a:ext cx="8435597"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12700">
            <a:solidFill>
              <a:srgbClr val="444444">
                <a:alpha val="30000"/>
              </a:srgbClr>
            </a:solidFill>
            <a:miter lim="400000"/>
          </a:ln>
        </p:spPr>
        <p:txBody>
          <a:bodyPr lIns="45719" rIns="45719" anchor="ctr"/>
          <a:lstStyle/>
          <a:p>
            <a:pPr defTabSz="321457">
              <a:defRPr sz="1200">
                <a:latin typeface="+mj-lt"/>
                <a:ea typeface="+mj-ea"/>
                <a:cs typeface="+mj-cs"/>
                <a:sym typeface="Helvetica"/>
              </a:defRPr>
            </a:pPr>
            <a:endParaRPr/>
          </a:p>
        </p:txBody>
      </p:sp>
      <p:sp>
        <p:nvSpPr>
          <p:cNvPr id="155" name="Shape 155"/>
          <p:cNvSpPr/>
          <p:nvPr/>
        </p:nvSpPr>
        <p:spPr>
          <a:xfrm>
            <a:off x="357186" y="446483"/>
            <a:ext cx="8435597"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12700">
            <a:solidFill>
              <a:srgbClr val="444444">
                <a:alpha val="30000"/>
              </a:srgbClr>
            </a:solidFill>
            <a:miter lim="400000"/>
          </a:ln>
        </p:spPr>
        <p:txBody>
          <a:bodyPr lIns="45719" rIns="45719" anchor="ctr"/>
          <a:lstStyle/>
          <a:p>
            <a:pPr defTabSz="321457">
              <a:defRPr sz="1200">
                <a:latin typeface="+mj-lt"/>
                <a:ea typeface="+mj-ea"/>
                <a:cs typeface="+mj-cs"/>
                <a:sym typeface="Helvetica"/>
              </a:defRPr>
            </a:pPr>
            <a:endParaRPr/>
          </a:p>
        </p:txBody>
      </p:sp>
      <p:sp>
        <p:nvSpPr>
          <p:cNvPr id="156" name="Shape 156"/>
          <p:cNvSpPr>
            <a:spLocks noGrp="1"/>
          </p:cNvSpPr>
          <p:nvPr>
            <p:ph type="title"/>
          </p:nvPr>
        </p:nvSpPr>
        <p:spPr>
          <a:xfrm>
            <a:off x="357188" y="562570"/>
            <a:ext cx="8429626" cy="857251"/>
          </a:xfrm>
          <a:prstGeom prst="rect">
            <a:avLst/>
          </a:prstGeom>
        </p:spPr>
        <p:txBody>
          <a:bodyPr lIns="0" tIns="0" rIns="0" bIns="0"/>
          <a:lstStyle>
            <a:lvl1pPr defTabSz="410750">
              <a:lnSpc>
                <a:spcPct val="90000"/>
              </a:lnSpc>
              <a:spcBef>
                <a:spcPts val="1100"/>
              </a:spcBef>
              <a:defRPr sz="4900">
                <a:solidFill>
                  <a:srgbClr val="D93E2B"/>
                </a:solidFill>
              </a:defRPr>
            </a:lvl1pPr>
          </a:lstStyle>
          <a:p>
            <a:r>
              <a:t>Titeltext</a:t>
            </a:r>
          </a:p>
        </p:txBody>
      </p:sp>
      <p:sp>
        <p:nvSpPr>
          <p:cNvPr id="157" name="Shape 157"/>
          <p:cNvSpPr>
            <a:spLocks noGrp="1"/>
          </p:cNvSpPr>
          <p:nvPr>
            <p:ph type="body" idx="1"/>
          </p:nvPr>
        </p:nvSpPr>
        <p:spPr>
          <a:xfrm>
            <a:off x="357188" y="1848444"/>
            <a:ext cx="8429626" cy="4286251"/>
          </a:xfrm>
          <a:prstGeom prst="rect">
            <a:avLst/>
          </a:prstGeom>
        </p:spPr>
        <p:txBody>
          <a:bodyPr lIns="0" tIns="0" rIns="0" bIns="0" anchor="ctr"/>
          <a:lstStyle>
            <a:lvl1pPr marL="330387" indent="-330387" defTabSz="410750">
              <a:spcBef>
                <a:spcPts val="1600"/>
              </a:spcBef>
              <a:buClr>
                <a:srgbClr val="929292"/>
              </a:buClr>
              <a:buSzPct val="60000"/>
              <a:buFont typeface="Zapf Dingbats"/>
              <a:buChar char="❖"/>
              <a:defRPr sz="2500">
                <a:solidFill>
                  <a:srgbClr val="414141"/>
                </a:solidFill>
                <a:latin typeface="Palatino"/>
                <a:ea typeface="Palatino"/>
                <a:cs typeface="Palatino"/>
                <a:sym typeface="Palatino"/>
              </a:defRPr>
            </a:lvl1pPr>
            <a:lvl2pPr marL="660772" indent="-330387" defTabSz="410750">
              <a:spcBef>
                <a:spcPts val="1600"/>
              </a:spcBef>
              <a:buClr>
                <a:srgbClr val="929292"/>
              </a:buClr>
              <a:buSzPct val="60000"/>
              <a:buFont typeface="Zapf Dingbats"/>
              <a:buChar char="❖"/>
              <a:defRPr sz="2500">
                <a:solidFill>
                  <a:srgbClr val="414141"/>
                </a:solidFill>
                <a:latin typeface="Palatino"/>
                <a:ea typeface="Palatino"/>
                <a:cs typeface="Palatino"/>
                <a:sym typeface="Palatino"/>
              </a:defRPr>
            </a:lvl2pPr>
            <a:lvl3pPr marL="991160" indent="-330387" defTabSz="410750">
              <a:spcBef>
                <a:spcPts val="1600"/>
              </a:spcBef>
              <a:buClr>
                <a:srgbClr val="929292"/>
              </a:buClr>
              <a:buSzPct val="60000"/>
              <a:buFont typeface="Zapf Dingbats"/>
              <a:buChar char="❖"/>
              <a:defRPr sz="2500">
                <a:solidFill>
                  <a:srgbClr val="414141"/>
                </a:solidFill>
                <a:latin typeface="Palatino"/>
                <a:ea typeface="Palatino"/>
                <a:cs typeface="Palatino"/>
                <a:sym typeface="Palatino"/>
              </a:defRPr>
            </a:lvl3pPr>
            <a:lvl4pPr marL="1321547" indent="-330387" defTabSz="410750">
              <a:spcBef>
                <a:spcPts val="1600"/>
              </a:spcBef>
              <a:buClr>
                <a:srgbClr val="929292"/>
              </a:buClr>
              <a:buSzPct val="60000"/>
              <a:buFont typeface="Zapf Dingbats"/>
              <a:buChar char="❖"/>
              <a:defRPr sz="2500">
                <a:solidFill>
                  <a:srgbClr val="414141"/>
                </a:solidFill>
                <a:latin typeface="Palatino"/>
                <a:ea typeface="Palatino"/>
                <a:cs typeface="Palatino"/>
                <a:sym typeface="Palatino"/>
              </a:defRPr>
            </a:lvl4pPr>
            <a:lvl5pPr marL="1651933" indent="-330387" defTabSz="410750">
              <a:spcBef>
                <a:spcPts val="1600"/>
              </a:spcBef>
              <a:buClr>
                <a:srgbClr val="929292"/>
              </a:buClr>
              <a:buSzPct val="60000"/>
              <a:buFont typeface="Zapf Dingbats"/>
              <a:buChar char="❖"/>
              <a:defRPr sz="2500">
                <a:solidFill>
                  <a:srgbClr val="414141"/>
                </a:solidFill>
                <a:latin typeface="Palatino"/>
                <a:ea typeface="Palatino"/>
                <a:cs typeface="Palatino"/>
                <a:sym typeface="Palatino"/>
              </a:defRPr>
            </a:lvl5pPr>
          </a:lstStyle>
          <a:p>
            <a:r>
              <a:t>Textebene 1</a:t>
            </a:r>
          </a:p>
          <a:p>
            <a:pPr lvl="1"/>
            <a:r>
              <a:t>Textebene 2</a:t>
            </a:r>
          </a:p>
          <a:p>
            <a:pPr lvl="2"/>
            <a:r>
              <a:t>Textebene 3</a:t>
            </a:r>
          </a:p>
          <a:p>
            <a:pPr lvl="3"/>
            <a:r>
              <a:t>Textebene 4</a:t>
            </a:r>
          </a:p>
          <a:p>
            <a:pPr lvl="4"/>
            <a:r>
              <a:t>Textebene 5</a:t>
            </a:r>
          </a:p>
        </p:txBody>
      </p:sp>
      <p:sp>
        <p:nvSpPr>
          <p:cNvPr id="158" name="Shape 158"/>
          <p:cNvSpPr>
            <a:spLocks noGrp="1"/>
          </p:cNvSpPr>
          <p:nvPr>
            <p:ph type="sldNum" sz="quarter" idx="2"/>
          </p:nvPr>
        </p:nvSpPr>
        <p:spPr>
          <a:xfrm>
            <a:off x="4419600" y="6172200"/>
            <a:ext cx="2133600" cy="368301"/>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el und Inhalt">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Titelmasterformat durch Klicken bearbeiten</a:t>
            </a:r>
          </a:p>
        </p:txBody>
      </p:sp>
      <p:sp>
        <p:nvSpPr>
          <p:cNvPr id="21" name="Shape 21"/>
          <p:cNvSpPr>
            <a:spLocks noGrp="1"/>
          </p:cNvSpPr>
          <p:nvPr>
            <p:ph type="body" idx="1"/>
          </p:nvPr>
        </p:nvSpPr>
        <p:spPr>
          <a:prstGeom prst="rect">
            <a:avLst/>
          </a:prstGeom>
        </p:spPr>
        <p:txBody>
          <a:bodyPr/>
          <a:lstStyle/>
          <a:p>
            <a:r>
              <a:t>Textmasterformat bearbeiten</a:t>
            </a:r>
          </a:p>
          <a:p>
            <a:pPr lvl="1"/>
            <a:r>
              <a:t>Zweite Ebene</a:t>
            </a:r>
          </a:p>
          <a:p>
            <a:pPr lvl="2"/>
            <a:r>
              <a:t>Dritte Ebene</a:t>
            </a:r>
          </a:p>
          <a:p>
            <a:pPr lvl="3"/>
            <a:r>
              <a:t>Vierte Ebene</a:t>
            </a:r>
          </a:p>
          <a:p>
            <a:pPr lvl="4"/>
            <a:r>
              <a:t>Fünfte Ebene</a:t>
            </a:r>
          </a:p>
        </p:txBody>
      </p:sp>
      <p:sp>
        <p:nvSpPr>
          <p:cNvPr id="22" name="Shape 22"/>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Abschnitts-&#10;überschrift">
    <p:spTree>
      <p:nvGrpSpPr>
        <p:cNvPr id="1" name=""/>
        <p:cNvGrpSpPr/>
        <p:nvPr/>
      </p:nvGrpSpPr>
      <p:grpSpPr>
        <a:xfrm>
          <a:off x="0" y="0"/>
          <a:ext cx="0" cy="0"/>
          <a:chOff x="0" y="0"/>
          <a:chExt cx="0" cy="0"/>
        </a:xfrm>
      </p:grpSpPr>
      <p:sp>
        <p:nvSpPr>
          <p:cNvPr id="29" name="Shape 29"/>
          <p:cNvSpPr>
            <a:spLocks noGrp="1"/>
          </p:cNvSpPr>
          <p:nvPr>
            <p:ph type="title"/>
          </p:nvPr>
        </p:nvSpPr>
        <p:spPr>
          <a:xfrm>
            <a:off x="722312" y="4406900"/>
            <a:ext cx="7772401" cy="1362075"/>
          </a:xfrm>
          <a:prstGeom prst="rect">
            <a:avLst/>
          </a:prstGeom>
        </p:spPr>
        <p:txBody>
          <a:bodyPr anchor="t"/>
          <a:lstStyle>
            <a:lvl1pPr algn="l">
              <a:defRPr sz="4000" b="1" cap="all"/>
            </a:lvl1pPr>
          </a:lstStyle>
          <a:p>
            <a:r>
              <a:t>Titelmasterformat durch Klicken bearbeiten</a:t>
            </a:r>
          </a:p>
        </p:txBody>
      </p:sp>
      <p:sp>
        <p:nvSpPr>
          <p:cNvPr id="30" name="Shape 30"/>
          <p:cNvSpPr>
            <a:spLocks noGrp="1"/>
          </p:cNvSpPr>
          <p:nvPr>
            <p:ph type="body" sz="quarter" idx="1"/>
          </p:nvPr>
        </p:nvSpPr>
        <p:spPr>
          <a:xfrm>
            <a:off x="722312" y="2906713"/>
            <a:ext cx="7772401" cy="1500188"/>
          </a:xfrm>
          <a:prstGeom prst="rect">
            <a:avLst/>
          </a:prstGeom>
        </p:spPr>
        <p:txBody>
          <a:bodyPr anchor="b"/>
          <a:lstStyle>
            <a:lvl1pPr marL="0" indent="0">
              <a:spcBef>
                <a:spcPts val="400"/>
              </a:spcBef>
              <a:buSzTx/>
              <a:buFontTx/>
              <a:buNone/>
              <a:defRPr sz="2000">
                <a:solidFill>
                  <a:srgbClr val="888888"/>
                </a:solidFill>
              </a:defRPr>
            </a:lvl1pPr>
          </a:lstStyle>
          <a:p>
            <a:r>
              <a:t>Textmasterformat bearbeiten</a:t>
            </a:r>
          </a:p>
        </p:txBody>
      </p:sp>
      <p:sp>
        <p:nvSpPr>
          <p:cNvPr id="31" name="Shape 31"/>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Zwei Inhalte">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lstStyle/>
          <a:p>
            <a:r>
              <a:t>Titelmasterformat durch Klicken bearbeiten</a:t>
            </a:r>
          </a:p>
        </p:txBody>
      </p:sp>
      <p:sp>
        <p:nvSpPr>
          <p:cNvPr id="39" name="Shape 39"/>
          <p:cNvSpPr>
            <a:spLocks noGrp="1"/>
          </p:cNvSpPr>
          <p:nvPr>
            <p:ph type="body" sz="half" idx="1"/>
          </p:nvPr>
        </p:nvSpPr>
        <p:spPr>
          <a:xfrm>
            <a:off x="457200" y="1600200"/>
            <a:ext cx="4038600" cy="4525963"/>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r>
              <a:t>Textmasterformat bearbeiten</a:t>
            </a:r>
          </a:p>
          <a:p>
            <a:pPr lvl="1"/>
            <a:r>
              <a:t>Zweite Ebene</a:t>
            </a:r>
          </a:p>
          <a:p>
            <a:pPr lvl="2"/>
            <a:r>
              <a:t>Dritte Ebene</a:t>
            </a:r>
          </a:p>
          <a:p>
            <a:pPr lvl="3"/>
            <a:r>
              <a:t>Vierte Ebene</a:t>
            </a:r>
          </a:p>
          <a:p>
            <a:pPr lvl="4"/>
            <a:r>
              <a:t>Fünfte Ebene</a:t>
            </a:r>
          </a:p>
        </p:txBody>
      </p:sp>
      <p:sp>
        <p:nvSpPr>
          <p:cNvPr id="40" name="Shape 40"/>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Vergleich">
    <p:spTree>
      <p:nvGrpSpPr>
        <p:cNvPr id="1" name=""/>
        <p:cNvGrpSpPr/>
        <p:nvPr/>
      </p:nvGrpSpPr>
      <p:grpSpPr>
        <a:xfrm>
          <a:off x="0" y="0"/>
          <a:ext cx="0" cy="0"/>
          <a:chOff x="0" y="0"/>
          <a:chExt cx="0" cy="0"/>
        </a:xfrm>
      </p:grpSpPr>
      <p:sp>
        <p:nvSpPr>
          <p:cNvPr id="47" name="Shape 47"/>
          <p:cNvSpPr>
            <a:spLocks noGrp="1"/>
          </p:cNvSpPr>
          <p:nvPr>
            <p:ph type="title"/>
          </p:nvPr>
        </p:nvSpPr>
        <p:spPr>
          <a:prstGeom prst="rect">
            <a:avLst/>
          </a:prstGeom>
        </p:spPr>
        <p:txBody>
          <a:bodyPr/>
          <a:lstStyle/>
          <a:p>
            <a:r>
              <a:t>Titelmasterformat durch Klicken bearbeiten</a:t>
            </a:r>
          </a:p>
        </p:txBody>
      </p:sp>
      <p:sp>
        <p:nvSpPr>
          <p:cNvPr id="48" name="Shape 48"/>
          <p:cNvSpPr>
            <a:spLocks noGrp="1"/>
          </p:cNvSpPr>
          <p:nvPr>
            <p:ph type="body" sz="quarter" idx="1"/>
          </p:nvPr>
        </p:nvSpPr>
        <p:spPr>
          <a:xfrm>
            <a:off x="457200" y="1535112"/>
            <a:ext cx="4040188" cy="639763"/>
          </a:xfrm>
          <a:prstGeom prst="rect">
            <a:avLst/>
          </a:prstGeom>
        </p:spPr>
        <p:txBody>
          <a:bodyPr anchor="b"/>
          <a:lstStyle>
            <a:lvl1pPr marL="0" indent="0">
              <a:spcBef>
                <a:spcPts val="500"/>
              </a:spcBef>
              <a:buSzTx/>
              <a:buFontTx/>
              <a:buNone/>
              <a:defRPr sz="2400" b="1"/>
            </a:lvl1pPr>
          </a:lstStyle>
          <a:p>
            <a:r>
              <a:t>Textmasterformat bearbeiten</a:t>
            </a:r>
          </a:p>
        </p:txBody>
      </p:sp>
      <p:sp>
        <p:nvSpPr>
          <p:cNvPr id="49" name="Shape 49"/>
          <p:cNvSpPr>
            <a:spLocks noGrp="1"/>
          </p:cNvSpPr>
          <p:nvPr>
            <p:ph type="body" sz="quarter" idx="13"/>
          </p:nvPr>
        </p:nvSpPr>
        <p:spPr>
          <a:xfrm>
            <a:off x="4645025" y="1535112"/>
            <a:ext cx="4041775" cy="639763"/>
          </a:xfrm>
          <a:prstGeom prst="rect">
            <a:avLst/>
          </a:prstGeom>
        </p:spPr>
        <p:txBody>
          <a:bodyPr anchor="b"/>
          <a:lstStyle/>
          <a:p>
            <a:pPr marL="0" indent="0">
              <a:spcBef>
                <a:spcPts val="500"/>
              </a:spcBef>
              <a:buSzTx/>
              <a:buFontTx/>
              <a:buNone/>
              <a:defRPr sz="2400" b="1"/>
            </a:pPr>
            <a:endParaRPr/>
          </a:p>
        </p:txBody>
      </p:sp>
      <p:sp>
        <p:nvSpPr>
          <p:cNvPr id="50" name="Shape 50"/>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Nur Titel">
    <p:spTree>
      <p:nvGrpSpPr>
        <p:cNvPr id="1" name=""/>
        <p:cNvGrpSpPr/>
        <p:nvPr/>
      </p:nvGrpSpPr>
      <p:grpSpPr>
        <a:xfrm>
          <a:off x="0" y="0"/>
          <a:ext cx="0" cy="0"/>
          <a:chOff x="0" y="0"/>
          <a:chExt cx="0" cy="0"/>
        </a:xfrm>
      </p:grpSpPr>
      <p:sp>
        <p:nvSpPr>
          <p:cNvPr id="57" name="Shape 57"/>
          <p:cNvSpPr>
            <a:spLocks noGrp="1"/>
          </p:cNvSpPr>
          <p:nvPr>
            <p:ph type="title"/>
          </p:nvPr>
        </p:nvSpPr>
        <p:spPr>
          <a:prstGeom prst="rect">
            <a:avLst/>
          </a:prstGeom>
        </p:spPr>
        <p:txBody>
          <a:bodyPr/>
          <a:lstStyle/>
          <a:p>
            <a:r>
              <a:t>Titelmasterformat durch Klicken bearbeiten</a:t>
            </a:r>
          </a:p>
        </p:txBody>
      </p:sp>
      <p:sp>
        <p:nvSpPr>
          <p:cNvPr id="58" name="Shape 58"/>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Leer">
    <p:spTree>
      <p:nvGrpSpPr>
        <p:cNvPr id="1" name=""/>
        <p:cNvGrpSpPr/>
        <p:nvPr/>
      </p:nvGrpSpPr>
      <p:grpSpPr>
        <a:xfrm>
          <a:off x="0" y="0"/>
          <a:ext cx="0" cy="0"/>
          <a:chOff x="0" y="0"/>
          <a:chExt cx="0" cy="0"/>
        </a:xfrm>
      </p:grpSpPr>
      <p:sp>
        <p:nvSpPr>
          <p:cNvPr id="65" name="Shape 65"/>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Inhalt mit Überschrift">
    <p:spTree>
      <p:nvGrpSpPr>
        <p:cNvPr id="1" name=""/>
        <p:cNvGrpSpPr/>
        <p:nvPr/>
      </p:nvGrpSpPr>
      <p:grpSpPr>
        <a:xfrm>
          <a:off x="0" y="0"/>
          <a:ext cx="0" cy="0"/>
          <a:chOff x="0" y="0"/>
          <a:chExt cx="0" cy="0"/>
        </a:xfrm>
      </p:grpSpPr>
      <p:sp>
        <p:nvSpPr>
          <p:cNvPr id="72" name="Shape 72"/>
          <p:cNvSpPr>
            <a:spLocks noGrp="1"/>
          </p:cNvSpPr>
          <p:nvPr>
            <p:ph type="title"/>
          </p:nvPr>
        </p:nvSpPr>
        <p:spPr>
          <a:xfrm>
            <a:off x="457200" y="273050"/>
            <a:ext cx="3008314" cy="1162050"/>
          </a:xfrm>
          <a:prstGeom prst="rect">
            <a:avLst/>
          </a:prstGeom>
        </p:spPr>
        <p:txBody>
          <a:bodyPr anchor="b"/>
          <a:lstStyle>
            <a:lvl1pPr algn="l">
              <a:defRPr sz="2000" b="1"/>
            </a:lvl1pPr>
          </a:lstStyle>
          <a:p>
            <a:r>
              <a:t>Titelmasterformat durch Klicken bearbeiten</a:t>
            </a:r>
          </a:p>
        </p:txBody>
      </p:sp>
      <p:sp>
        <p:nvSpPr>
          <p:cNvPr id="73" name="Shape 73"/>
          <p:cNvSpPr>
            <a:spLocks noGrp="1"/>
          </p:cNvSpPr>
          <p:nvPr>
            <p:ph type="body" idx="1"/>
          </p:nvPr>
        </p:nvSpPr>
        <p:spPr>
          <a:xfrm>
            <a:off x="3575050" y="273050"/>
            <a:ext cx="5111750" cy="5853113"/>
          </a:xfrm>
          <a:prstGeom prst="rect">
            <a:avLst/>
          </a:prstGeom>
        </p:spPr>
        <p:txBody>
          <a:bodyPr/>
          <a:lstStyle/>
          <a:p>
            <a:r>
              <a:t>Textmasterformat bearbeiten</a:t>
            </a:r>
          </a:p>
          <a:p>
            <a:pPr lvl="1"/>
            <a:r>
              <a:t>Zweite Ebene</a:t>
            </a:r>
          </a:p>
          <a:p>
            <a:pPr lvl="2"/>
            <a:r>
              <a:t>Dritte Ebene</a:t>
            </a:r>
          </a:p>
          <a:p>
            <a:pPr lvl="3"/>
            <a:r>
              <a:t>Vierte Ebene</a:t>
            </a:r>
          </a:p>
          <a:p>
            <a:pPr lvl="4"/>
            <a:r>
              <a:t>Fünfte Ebene</a:t>
            </a:r>
          </a:p>
        </p:txBody>
      </p:sp>
      <p:sp>
        <p:nvSpPr>
          <p:cNvPr id="74" name="Shape 74"/>
          <p:cNvSpPr>
            <a:spLocks noGrp="1"/>
          </p:cNvSpPr>
          <p:nvPr>
            <p:ph type="body" sz="half" idx="13"/>
          </p:nvPr>
        </p:nvSpPr>
        <p:spPr>
          <a:xfrm>
            <a:off x="457199" y="1435100"/>
            <a:ext cx="3008315" cy="4691063"/>
          </a:xfrm>
          <a:prstGeom prst="rect">
            <a:avLst/>
          </a:prstGeom>
        </p:spPr>
        <p:txBody>
          <a:bodyPr/>
          <a:lstStyle/>
          <a:p>
            <a:pPr marL="0" indent="0">
              <a:spcBef>
                <a:spcPts val="300"/>
              </a:spcBef>
              <a:buSzTx/>
              <a:buFontTx/>
              <a:buNone/>
              <a:defRPr sz="1400"/>
            </a:pPr>
            <a:endParaRPr/>
          </a:p>
        </p:txBody>
      </p:sp>
      <p:sp>
        <p:nvSpPr>
          <p:cNvPr id="75" name="Shape 75"/>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Bild mit Überschrift">
    <p:spTree>
      <p:nvGrpSpPr>
        <p:cNvPr id="1" name=""/>
        <p:cNvGrpSpPr/>
        <p:nvPr/>
      </p:nvGrpSpPr>
      <p:grpSpPr>
        <a:xfrm>
          <a:off x="0" y="0"/>
          <a:ext cx="0" cy="0"/>
          <a:chOff x="0" y="0"/>
          <a:chExt cx="0" cy="0"/>
        </a:xfrm>
      </p:grpSpPr>
      <p:sp>
        <p:nvSpPr>
          <p:cNvPr id="82" name="Shape 82"/>
          <p:cNvSpPr>
            <a:spLocks noGrp="1"/>
          </p:cNvSpPr>
          <p:nvPr>
            <p:ph type="title"/>
          </p:nvPr>
        </p:nvSpPr>
        <p:spPr>
          <a:xfrm>
            <a:off x="1792288" y="4800600"/>
            <a:ext cx="5486401" cy="566738"/>
          </a:xfrm>
          <a:prstGeom prst="rect">
            <a:avLst/>
          </a:prstGeom>
        </p:spPr>
        <p:txBody>
          <a:bodyPr anchor="b"/>
          <a:lstStyle>
            <a:lvl1pPr algn="l">
              <a:defRPr sz="2000" b="1"/>
            </a:lvl1pPr>
          </a:lstStyle>
          <a:p>
            <a:r>
              <a:t>Titelmasterformat durch Klicken bearbeiten</a:t>
            </a:r>
          </a:p>
        </p:txBody>
      </p:sp>
      <p:sp>
        <p:nvSpPr>
          <p:cNvPr id="83" name="Shape 83"/>
          <p:cNvSpPr>
            <a:spLocks noGrp="1"/>
          </p:cNvSpPr>
          <p:nvPr>
            <p:ph type="pic" sz="half" idx="13"/>
          </p:nvPr>
        </p:nvSpPr>
        <p:spPr>
          <a:xfrm>
            <a:off x="1792288" y="612775"/>
            <a:ext cx="5486401" cy="4114800"/>
          </a:xfrm>
          <a:prstGeom prst="rect">
            <a:avLst/>
          </a:prstGeom>
        </p:spPr>
        <p:txBody>
          <a:bodyPr lIns="91439" rIns="91439">
            <a:noAutofit/>
          </a:bodyPr>
          <a:lstStyle/>
          <a:p>
            <a:endParaRPr/>
          </a:p>
        </p:txBody>
      </p:sp>
      <p:sp>
        <p:nvSpPr>
          <p:cNvPr id="84" name="Shape 84"/>
          <p:cNvSpPr>
            <a:spLocks noGrp="1"/>
          </p:cNvSpPr>
          <p:nvPr>
            <p:ph type="body" sz="quarter" idx="1"/>
          </p:nvPr>
        </p:nvSpPr>
        <p:spPr>
          <a:xfrm>
            <a:off x="1792288" y="5367337"/>
            <a:ext cx="5486401" cy="804863"/>
          </a:xfrm>
          <a:prstGeom prst="rect">
            <a:avLst/>
          </a:prstGeom>
        </p:spPr>
        <p:txBody>
          <a:bodyPr/>
          <a:lstStyle>
            <a:lvl1pPr marL="0" indent="0">
              <a:spcBef>
                <a:spcPts val="300"/>
              </a:spcBef>
              <a:buSzTx/>
              <a:buFontTx/>
              <a:buNone/>
              <a:defRPr sz="1400"/>
            </a:lvl1pPr>
          </a:lstStyle>
          <a:p>
            <a:r>
              <a:t>Textmasterformat bearbeiten</a:t>
            </a:r>
          </a:p>
        </p:txBody>
      </p:sp>
      <p:sp>
        <p:nvSpPr>
          <p:cNvPr id="85" name="Shape 85"/>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274638"/>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a:bodyPr>
          <a:lstStyle/>
          <a:p>
            <a:r>
              <a:t>Titelmasterformat durch Klicken bearbeiten</a:t>
            </a:r>
          </a:p>
        </p:txBody>
      </p:sp>
      <p:sp>
        <p:nvSpPr>
          <p:cNvPr id="3" name="Shape 3"/>
          <p:cNvSpPr>
            <a:spLocks noGrp="1"/>
          </p:cNvSpPr>
          <p:nvPr>
            <p:ph type="body" idx="1"/>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Textmasterformat bearbeiten</a:t>
            </a:r>
          </a:p>
          <a:p>
            <a:pPr lvl="1"/>
            <a:r>
              <a:t>Zweite Ebene</a:t>
            </a:r>
          </a:p>
          <a:p>
            <a:pPr lvl="2"/>
            <a:r>
              <a:t>Dritte Ebene</a:t>
            </a:r>
          </a:p>
          <a:p>
            <a:pPr lvl="3"/>
            <a:r>
              <a:t>Vierte Ebene</a:t>
            </a:r>
          </a:p>
          <a:p>
            <a:pPr lvl="4"/>
            <a:r>
              <a:t>Fünfte Ebene</a:t>
            </a:r>
          </a:p>
        </p:txBody>
      </p:sp>
      <p:sp>
        <p:nvSpPr>
          <p:cNvPr id="4" name="Shape 4"/>
          <p:cNvSpPr>
            <a:spLocks noGrp="1"/>
          </p:cNvSpPr>
          <p:nvPr>
            <p:ph type="sldNum" sz="quarter" idx="2"/>
          </p:nvPr>
        </p:nvSpPr>
        <p:spPr>
          <a:xfrm>
            <a:off x="8422818" y="6404292"/>
            <a:ext cx="263983"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Lst>
  <p:transition spd="med"/>
  <p:txStyles>
    <p:titleStyle>
      <a:lvl1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5pPr>
      <a:lvl6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6pPr>
      <a:lvl7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7pPr>
      <a:lvl8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8pPr>
      <a:lvl9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9pPr>
    </p:titleStyle>
    <p:bodyStyle>
      <a:lvl1pPr marL="342900" marR="0" indent="-3429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1pPr>
      <a:lvl2pPr marL="783771" marR="0" indent="-326571"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2pPr>
      <a:lvl3pPr marL="1219200" marR="0" indent="-3048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3pPr>
      <a:lvl4pPr marL="17373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4pPr>
      <a:lvl5pPr marL="21945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hape 167"/>
          <p:cNvSpPr>
            <a:spLocks noGrp="1"/>
          </p:cNvSpPr>
          <p:nvPr>
            <p:ph type="title"/>
          </p:nvPr>
        </p:nvSpPr>
        <p:spPr>
          <a:xfrm>
            <a:off x="395536" y="3140967"/>
            <a:ext cx="8229601" cy="1143001"/>
          </a:xfrm>
          <a:prstGeom prst="rect">
            <a:avLst/>
          </a:prstGeom>
        </p:spPr>
        <p:txBody>
          <a:bodyPr>
            <a:noAutofit/>
          </a:bodyPr>
          <a:lstStyle>
            <a:lvl1pPr>
              <a:defRPr b="1">
                <a:latin typeface="+mn-lt"/>
                <a:ea typeface="+mn-ea"/>
                <a:cs typeface="+mn-cs"/>
                <a:sym typeface="Calibri"/>
              </a:defRPr>
            </a:lvl1pPr>
          </a:lstStyle>
          <a:p>
            <a:r>
              <a:rPr lang="de-DE" sz="4000" dirty="0" smtClean="0"/>
              <a:t>Muster-SCHILF</a:t>
            </a:r>
            <a:br>
              <a:rPr lang="de-DE" sz="4000" dirty="0" smtClean="0"/>
            </a:br>
            <a:r>
              <a:rPr lang="de-DE" sz="4000" dirty="0" smtClean="0"/>
              <a:t>Modul 4</a:t>
            </a:r>
            <a:br>
              <a:rPr lang="de-DE" sz="4000" dirty="0" smtClean="0"/>
            </a:br>
            <a:r>
              <a:rPr lang="de-DE" sz="4000" dirty="0" smtClean="0"/>
              <a:t/>
            </a:r>
            <a:br>
              <a:rPr lang="de-DE" sz="4000" dirty="0" smtClean="0"/>
            </a:br>
            <a:r>
              <a:rPr lang="de-DE" sz="4000" dirty="0" smtClean="0"/>
              <a:t>Progression der Operatoren bei </a:t>
            </a:r>
            <a:r>
              <a:rPr sz="4000" dirty="0" err="1" smtClean="0"/>
              <a:t>kompetenzorientierten</a:t>
            </a:r>
            <a:r>
              <a:rPr sz="4000" dirty="0" smtClean="0"/>
              <a:t> </a:t>
            </a:r>
            <a:r>
              <a:rPr lang="de-DE" sz="4000" dirty="0" smtClean="0"/>
              <a:t>Aufgabenstellungen</a:t>
            </a:r>
            <a:endParaRPr sz="4000"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Shape 190"/>
          <p:cNvSpPr>
            <a:spLocks noGrp="1"/>
          </p:cNvSpPr>
          <p:nvPr>
            <p:ph type="title"/>
          </p:nvPr>
        </p:nvSpPr>
        <p:spPr>
          <a:xfrm>
            <a:off x="1115617" y="1061863"/>
            <a:ext cx="7972870" cy="638945"/>
          </a:xfrm>
          <a:prstGeom prst="rect">
            <a:avLst/>
          </a:prstGeom>
        </p:spPr>
        <p:txBody>
          <a:bodyPr/>
          <a:lstStyle>
            <a:lvl1pPr marL="336042" indent="-336042" defTabSz="896111">
              <a:defRPr sz="2744" b="1">
                <a:latin typeface="+mn-lt"/>
                <a:ea typeface="+mn-ea"/>
                <a:cs typeface="+mn-cs"/>
                <a:sym typeface="Calibri"/>
              </a:defRPr>
            </a:lvl1pPr>
          </a:lstStyle>
          <a:p>
            <a:r>
              <a:rPr lang="de-DE" dirty="0" smtClean="0"/>
              <a:t>Fazit</a:t>
            </a:r>
            <a:endParaRPr dirty="0"/>
          </a:p>
        </p:txBody>
      </p:sp>
      <p:sp>
        <p:nvSpPr>
          <p:cNvPr id="192" name="Shape 192"/>
          <p:cNvSpPr/>
          <p:nvPr/>
        </p:nvSpPr>
        <p:spPr>
          <a:xfrm>
            <a:off x="1475656" y="2132856"/>
            <a:ext cx="6264696" cy="193899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1600"/>
            </a:pPr>
            <a:r>
              <a:rPr lang="de-DE" sz="2000" dirty="0" smtClean="0"/>
              <a:t>Das Material für die Aufgabe kann u.U. in allen Stufen gleich sein.</a:t>
            </a:r>
          </a:p>
          <a:p>
            <a:pPr>
              <a:defRPr sz="1600"/>
            </a:pPr>
            <a:endParaRPr lang="de-DE" sz="2000" dirty="0" smtClean="0"/>
          </a:p>
          <a:p>
            <a:pPr>
              <a:defRPr sz="1600"/>
            </a:pPr>
            <a:r>
              <a:rPr lang="de-DE" sz="2000" dirty="0" smtClean="0"/>
              <a:t>In zunehmendem Maße ist die Lösungskompetenz des Schülers wesentlich für den Erfolg: er muss selbst die  Teilleistungen und Zwischenschritte erkennen.</a:t>
            </a:r>
            <a:endParaRPr sz="2000" dirty="0"/>
          </a:p>
        </p:txBody>
      </p:sp>
      <p:grpSp>
        <p:nvGrpSpPr>
          <p:cNvPr id="197" name="Group 197"/>
          <p:cNvGrpSpPr/>
          <p:nvPr/>
        </p:nvGrpSpPr>
        <p:grpSpPr>
          <a:xfrm>
            <a:off x="6803093" y="4872880"/>
            <a:ext cx="1363535" cy="1154368"/>
            <a:chOff x="0" y="0"/>
            <a:chExt cx="1363533" cy="1154367"/>
          </a:xfrm>
        </p:grpSpPr>
        <p:sp>
          <p:nvSpPr>
            <p:cNvPr id="193" name="Shape 193"/>
            <p:cNvSpPr/>
            <p:nvPr/>
          </p:nvSpPr>
          <p:spPr>
            <a:xfrm>
              <a:off x="138215" y="111686"/>
              <a:ext cx="1030387" cy="85640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marL="342900" indent="-342900" algn="ctr">
                <a:defRPr sz="5400" b="1">
                  <a:solidFill>
                    <a:srgbClr val="E74B8E"/>
                  </a:solidFill>
                  <a:latin typeface="Arial"/>
                  <a:ea typeface="Arial"/>
                  <a:cs typeface="Arial"/>
                  <a:sym typeface="Arial"/>
                </a:defRPr>
              </a:lvl1pPr>
            </a:lstStyle>
            <a:p>
              <a:r>
                <a:rPr dirty="0"/>
                <a:t>?</a:t>
              </a:r>
            </a:p>
          </p:txBody>
        </p:sp>
        <p:grpSp>
          <p:nvGrpSpPr>
            <p:cNvPr id="196" name="Group 196"/>
            <p:cNvGrpSpPr/>
            <p:nvPr/>
          </p:nvGrpSpPr>
          <p:grpSpPr>
            <a:xfrm>
              <a:off x="-1" y="-1"/>
              <a:ext cx="1363535" cy="1154369"/>
              <a:chOff x="0" y="0"/>
              <a:chExt cx="1363533" cy="1154367"/>
            </a:xfrm>
          </p:grpSpPr>
          <p:sp>
            <p:nvSpPr>
              <p:cNvPr id="194" name="Shape 194"/>
              <p:cNvSpPr/>
              <p:nvPr/>
            </p:nvSpPr>
            <p:spPr>
              <a:xfrm>
                <a:off x="0" y="0"/>
                <a:ext cx="1363534" cy="1154368"/>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noFill/>
              <a:ln w="25400" cap="flat">
                <a:solidFill>
                  <a:srgbClr val="3A5E8A"/>
                </a:solidFill>
                <a:prstDash val="solid"/>
                <a:round/>
              </a:ln>
              <a:effectLst/>
            </p:spPr>
            <p:txBody>
              <a:bodyPr wrap="square" lIns="45719" tIns="45719" rIns="45719" bIns="45719" numCol="1" anchor="ctr">
                <a:noAutofit/>
              </a:bodyPr>
              <a:lstStyle/>
              <a:p>
                <a:pPr algn="ctr">
                  <a:defRPr>
                    <a:solidFill>
                      <a:srgbClr val="FFFFFF"/>
                    </a:solidFill>
                  </a:defRPr>
                </a:pPr>
                <a:endParaRPr/>
              </a:p>
            </p:txBody>
          </p:sp>
          <p:sp>
            <p:nvSpPr>
              <p:cNvPr id="195" name="Shape 195"/>
              <p:cNvSpPr/>
              <p:nvPr/>
            </p:nvSpPr>
            <p:spPr>
              <a:xfrm>
                <a:off x="69237" y="58698"/>
                <a:ext cx="1249453" cy="980098"/>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05" y="12890"/>
                      <a:pt x="19193" y="14504"/>
                      <a:pt x="19193" y="16273"/>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3A5E8A"/>
                </a:solidFill>
                <a:prstDash val="solid"/>
                <a:round/>
              </a:ln>
              <a:effectLst/>
            </p:spPr>
            <p:txBody>
              <a:bodyPr wrap="square" lIns="45719" tIns="45719" rIns="45719" bIns="45719" numCol="1" anchor="ctr">
                <a:noAutofit/>
              </a:bodyPr>
              <a:lstStyle/>
              <a:p>
                <a:pPr algn="ctr">
                  <a:defRPr>
                    <a:solidFill>
                      <a:srgbClr val="FFFFFF"/>
                    </a:solidFill>
                  </a:defRPr>
                </a:pPr>
                <a:endParaRPr/>
              </a:p>
            </p:txBody>
          </p:sp>
        </p:gr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p:nvPr/>
        </p:nvSpPr>
        <p:spPr>
          <a:xfrm>
            <a:off x="683567" y="2636911"/>
            <a:ext cx="8136906" cy="954107"/>
          </a:xfrm>
          <a:prstGeom prst="rect">
            <a:avLst/>
          </a:prstGeom>
          <a:solidFill>
            <a:srgbClr val="F2DCDB"/>
          </a:solidFill>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800"/>
            </a:pPr>
            <a:endParaRPr dirty="0"/>
          </a:p>
          <a:p>
            <a:pPr algn="ctr">
              <a:defRPr sz="2800" b="1">
                <a:solidFill>
                  <a:srgbClr val="E74B8E"/>
                </a:solidFill>
              </a:defRPr>
            </a:pPr>
            <a:r>
              <a:rPr lang="de-DE" dirty="0" smtClean="0"/>
              <a:t>Operatoren und Denkprozesse beim Schüler</a:t>
            </a:r>
            <a:endParaRPr dirty="0"/>
          </a:p>
        </p:txBody>
      </p:sp>
      <p:sp>
        <p:nvSpPr>
          <p:cNvPr id="172" name="Shape 172"/>
          <p:cNvSpPr>
            <a:spLocks noGrp="1"/>
          </p:cNvSpPr>
          <p:nvPr>
            <p:ph type="title"/>
          </p:nvPr>
        </p:nvSpPr>
        <p:spPr>
          <a:prstGeom prst="rect">
            <a:avLst/>
          </a:prstGeom>
        </p:spPr>
        <p:txBody>
          <a:bodyPr/>
          <a:lstStyle/>
          <a:p>
            <a:pPr>
              <a:defRPr b="1"/>
            </a:pPr>
            <a:endParaRP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p:nvPr/>
        </p:nvSpPr>
        <p:spPr>
          <a:xfrm>
            <a:off x="1619671" y="2920876"/>
            <a:ext cx="6048674" cy="2308324"/>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400"/>
            </a:pPr>
            <a:endParaRPr dirty="0"/>
          </a:p>
          <a:p>
            <a:pPr algn="ctr">
              <a:defRPr sz="2400"/>
            </a:pPr>
            <a:endParaRPr dirty="0"/>
          </a:p>
          <a:p>
            <a:pPr algn="ctr">
              <a:defRPr sz="2400"/>
            </a:pPr>
            <a:r>
              <a:rPr lang="de-DE" dirty="0" smtClean="0"/>
              <a:t>Mit den z.B. in den Einheitlichen Prüfungsanforderungen für das Abitur aufgeführten Operatoren provoziert die Lehrkraft Arbeitsprozesse beim Schüler.</a:t>
            </a:r>
            <a:endParaRPr dirty="0"/>
          </a:p>
        </p:txBody>
      </p:sp>
      <p:sp>
        <p:nvSpPr>
          <p:cNvPr id="175" name="Shape 175"/>
          <p:cNvSpPr>
            <a:spLocks noGrp="1"/>
          </p:cNvSpPr>
          <p:nvPr>
            <p:ph type="title"/>
          </p:nvPr>
        </p:nvSpPr>
        <p:spPr>
          <a:prstGeom prst="rect">
            <a:avLst/>
          </a:prstGeom>
        </p:spPr>
        <p:txBody>
          <a:bodyPr/>
          <a:lstStyle>
            <a:lvl1pPr>
              <a:defRPr b="1">
                <a:latin typeface="+mn-lt"/>
                <a:ea typeface="+mn-ea"/>
                <a:cs typeface="+mn-cs"/>
                <a:sym typeface="Calibri"/>
              </a:defRPr>
            </a:lvl1pPr>
          </a:lstStyle>
          <a:p>
            <a:r>
              <a:rPr lang="de-DE" dirty="0" smtClean="0"/>
              <a:t>Operatoren</a:t>
            </a:r>
            <a:endParaRPr dirty="0"/>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hape 179"/>
          <p:cNvSpPr>
            <a:spLocks noGrp="1"/>
          </p:cNvSpPr>
          <p:nvPr>
            <p:ph type="title"/>
          </p:nvPr>
        </p:nvSpPr>
        <p:spPr>
          <a:prstGeom prst="rect">
            <a:avLst/>
          </a:prstGeom>
        </p:spPr>
        <p:txBody>
          <a:bodyPr/>
          <a:lstStyle>
            <a:lvl1pPr>
              <a:defRPr b="1">
                <a:latin typeface="+mn-lt"/>
                <a:ea typeface="+mn-ea"/>
                <a:cs typeface="+mn-cs"/>
                <a:sym typeface="Calibri"/>
              </a:defRPr>
            </a:lvl1pPr>
          </a:lstStyle>
          <a:p>
            <a:pPr algn="r"/>
            <a:r>
              <a:rPr lang="de-DE" dirty="0" smtClean="0"/>
              <a:t>Ein Lernweg der Schüler hin zum </a:t>
            </a:r>
            <a:br>
              <a:rPr lang="de-DE" dirty="0" smtClean="0"/>
            </a:br>
            <a:r>
              <a:rPr lang="de-DE" dirty="0" smtClean="0"/>
              <a:t>Verständnis der Operatoren</a:t>
            </a:r>
            <a:endParaRPr dirty="0"/>
          </a:p>
        </p:txBody>
      </p:sp>
      <p:sp>
        <p:nvSpPr>
          <p:cNvPr id="180" name="Shape 180"/>
          <p:cNvSpPr/>
          <p:nvPr/>
        </p:nvSpPr>
        <p:spPr>
          <a:xfrm>
            <a:off x="611559" y="2413337"/>
            <a:ext cx="7992890" cy="35394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1700" b="1">
                <a:solidFill>
                  <a:srgbClr val="E74B8E"/>
                </a:solidFill>
              </a:defRPr>
            </a:pPr>
            <a:endParaRPr dirty="0"/>
          </a:p>
        </p:txBody>
      </p:sp>
      <p:sp>
        <p:nvSpPr>
          <p:cNvPr id="181" name="Shape 181"/>
          <p:cNvSpPr/>
          <p:nvPr/>
        </p:nvSpPr>
        <p:spPr>
          <a:xfrm>
            <a:off x="3643561" y="4077072"/>
            <a:ext cx="4816871" cy="32778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defTabSz="540047">
              <a:lnSpc>
                <a:spcPct val="90000"/>
              </a:lnSpc>
              <a:spcBef>
                <a:spcPts val="200"/>
              </a:spcBef>
              <a:buSzPct val="100000"/>
              <a:buChar char="-"/>
              <a:defRPr sz="1700">
                <a:latin typeface="Arial"/>
                <a:ea typeface="Arial"/>
                <a:cs typeface="Arial"/>
                <a:sym typeface="Arial"/>
              </a:defRPr>
            </a:pPr>
            <a:endParaRPr dirty="0"/>
          </a:p>
        </p:txBody>
      </p:sp>
      <p:pic>
        <p:nvPicPr>
          <p:cNvPr id="2049" name="Grafik 5" descr="Bildergebnis für rechteck diagona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flipH="1" flipV="1">
            <a:off x="-666501" y="2186783"/>
            <a:ext cx="5372100" cy="3248025"/>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2"/>
          <p:cNvSpPr txBox="1">
            <a:spLocks noChangeArrowheads="1"/>
          </p:cNvSpPr>
          <p:nvPr/>
        </p:nvSpPr>
        <p:spPr bwMode="auto">
          <a:xfrm>
            <a:off x="1924299" y="2810502"/>
            <a:ext cx="1719263" cy="60016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de-DE" altLang="de-DE"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Diagonale: zeigt Kompetenzentwicklung des Schülers an</a:t>
            </a:r>
            <a:endParaRPr kumimoji="0" lang="de-DE" altLang="de-D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Text Box 2"/>
          <p:cNvSpPr txBox="1">
            <a:spLocks noChangeArrowheads="1"/>
          </p:cNvSpPr>
          <p:nvPr/>
        </p:nvSpPr>
        <p:spPr bwMode="auto">
          <a:xfrm>
            <a:off x="490538" y="4391025"/>
            <a:ext cx="1235075" cy="5778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100" b="0" i="0" u="none" strike="noStrike" cap="none" normalizeH="0" baseline="0" smtClean="0">
              <a:ln>
                <a:noFill/>
              </a:ln>
              <a:solidFill>
                <a:srgbClr val="FF3399"/>
              </a:solidFill>
              <a:effectLst/>
              <a:latin typeface="Calibri" pitchFamily="34"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FF3399"/>
                </a:solidFill>
                <a:effectLst/>
                <a:latin typeface="Calibri" pitchFamily="34" charset="0"/>
                <a:ea typeface="Calibri" pitchFamily="34" charset="0"/>
                <a:cs typeface="Times New Roman" pitchFamily="18" charset="0"/>
              </a:rPr>
              <a:t>Lehrer</a:t>
            </a:r>
            <a:r>
              <a:rPr kumimoji="0" lang="de-DE" altLang="de-DE"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Arbeitsauftrag</a:t>
            </a: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Text Box 3"/>
          <p:cNvSpPr txBox="1">
            <a:spLocks noChangeArrowheads="1"/>
          </p:cNvSpPr>
          <p:nvPr/>
        </p:nvSpPr>
        <p:spPr bwMode="auto">
          <a:xfrm>
            <a:off x="1284287" y="1510348"/>
            <a:ext cx="1747838" cy="825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100" b="0" i="0" u="none" strike="noStrike" cap="none" normalizeH="0" baseline="0" dirty="0" smtClean="0">
              <a:ln>
                <a:noFill/>
              </a:ln>
              <a:solidFill>
                <a:srgbClr val="E36C0A"/>
              </a:solidFill>
              <a:effectLst/>
              <a:latin typeface="Calibri" pitchFamily="34"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dirty="0" smtClean="0">
                <a:ln>
                  <a:noFill/>
                </a:ln>
                <a:solidFill>
                  <a:srgbClr val="E36C0A"/>
                </a:solidFill>
                <a:effectLst/>
                <a:latin typeface="Calibri" pitchFamily="34" charset="0"/>
                <a:ea typeface="Calibri" pitchFamily="34" charset="0"/>
                <a:cs typeface="Times New Roman" pitchFamily="18" charset="0"/>
              </a:rPr>
              <a:t>Schüler</a:t>
            </a:r>
            <a:r>
              <a:rPr kumimoji="0" lang="de-DE" altLang="de-DE"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selbstständige Strukturierung des Lösungsverfahrens</a:t>
            </a:r>
            <a:endParaRPr kumimoji="0" lang="de-DE" altLang="de-D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Text Box 4"/>
          <p:cNvSpPr txBox="1">
            <a:spLocks noChangeArrowheads="1"/>
          </p:cNvSpPr>
          <p:nvPr/>
        </p:nvSpPr>
        <p:spPr bwMode="auto">
          <a:xfrm>
            <a:off x="176461" y="897078"/>
            <a:ext cx="1747838" cy="43088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Abschluss</a:t>
            </a:r>
            <a:endParaRPr kumimoji="0" lang="de-DE" altLang="de-D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 Box 5"/>
          <p:cNvSpPr txBox="1">
            <a:spLocks noChangeArrowheads="1"/>
          </p:cNvSpPr>
          <p:nvPr/>
        </p:nvSpPr>
        <p:spPr bwMode="auto">
          <a:xfrm>
            <a:off x="3171032" y="5753551"/>
            <a:ext cx="1747837" cy="4254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Einschulung</a:t>
            </a: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7"/>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8" name="Rectangle 8"/>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9" name="Rectangle 9"/>
          <p:cNvSpPr>
            <a:spLocks noChangeArrowheads="1"/>
          </p:cNvSpPr>
          <p:nvPr/>
        </p:nvSpPr>
        <p:spPr bwMode="auto">
          <a:xfrm>
            <a:off x="0" y="58293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Pfeil nach unten 9"/>
          <p:cNvSpPr/>
          <p:nvPr/>
        </p:nvSpPr>
        <p:spPr>
          <a:xfrm rot="10800000">
            <a:off x="5292080" y="2924943"/>
            <a:ext cx="936104" cy="2880320"/>
          </a:xfrm>
          <a:prstGeom prst="downArrow">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de-DE" sz="1800" b="0" i="0" u="none" strike="noStrike" cap="none" spc="0" normalizeH="0" baseline="0">
              <a:ln>
                <a:noFill/>
              </a:ln>
              <a:solidFill>
                <a:srgbClr val="000000"/>
              </a:solidFill>
              <a:effectLst/>
              <a:uFillTx/>
              <a:latin typeface="+mn-lt"/>
              <a:ea typeface="+mn-ea"/>
              <a:cs typeface="+mn-cs"/>
              <a:sym typeface="Calibri"/>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Shape 185"/>
          <p:cNvSpPr/>
          <p:nvPr/>
        </p:nvSpPr>
        <p:spPr>
          <a:xfrm>
            <a:off x="457200" y="3212975"/>
            <a:ext cx="8229600"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endParaRPr dirty="0"/>
          </a:p>
        </p:txBody>
      </p:sp>
      <p:sp>
        <p:nvSpPr>
          <p:cNvPr id="186" name="Shape 186"/>
          <p:cNvSpPr>
            <a:spLocks noGrp="1"/>
          </p:cNvSpPr>
          <p:nvPr>
            <p:ph type="title"/>
          </p:nvPr>
        </p:nvSpPr>
        <p:spPr>
          <a:prstGeom prst="rect">
            <a:avLst/>
          </a:prstGeom>
        </p:spPr>
        <p:txBody>
          <a:bodyPr/>
          <a:lstStyle>
            <a:lvl1pPr>
              <a:defRPr b="1">
                <a:latin typeface="+mn-lt"/>
                <a:ea typeface="+mn-ea"/>
                <a:cs typeface="+mn-cs"/>
                <a:sym typeface="Calibri"/>
              </a:defRPr>
            </a:lvl1pPr>
          </a:lstStyle>
          <a:p>
            <a:r>
              <a:rPr lang="de-DE" dirty="0" smtClean="0"/>
              <a:t>Teilleistungen und Zwischenschritte 1</a:t>
            </a:r>
            <a:endParaRPr dirty="0"/>
          </a:p>
        </p:txBody>
      </p:sp>
      <p:sp>
        <p:nvSpPr>
          <p:cNvPr id="2" name="Textfeld 1"/>
          <p:cNvSpPr txBox="1"/>
          <p:nvPr/>
        </p:nvSpPr>
        <p:spPr>
          <a:xfrm>
            <a:off x="437322" y="3962846"/>
            <a:ext cx="8570130" cy="31393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de-DE" b="1" dirty="0">
                <a:solidFill>
                  <a:srgbClr val="E74B8E"/>
                </a:solidFill>
              </a:rPr>
              <a:t>Zur Lösung nötige Denkoperationen beim Schüler (</a:t>
            </a:r>
            <a:r>
              <a:rPr lang="de-DE" b="1" dirty="0">
                <a:solidFill>
                  <a:srgbClr val="E74B8E"/>
                </a:solidFill>
              </a:rPr>
              <a:t>Teilleistungen und Zwischenschritte):</a:t>
            </a:r>
            <a:endParaRPr lang="de-DE" b="1" dirty="0">
              <a:solidFill>
                <a:srgbClr val="E74B8E"/>
              </a:solidFill>
            </a:endParaRPr>
          </a:p>
          <a:p>
            <a:pPr lvl="0"/>
            <a:r>
              <a:rPr lang="de-DE" dirty="0"/>
              <a:t>Lesen der Liedzeile</a:t>
            </a:r>
          </a:p>
          <a:p>
            <a:pPr lvl="0"/>
            <a:r>
              <a:rPr lang="de-DE" dirty="0"/>
              <a:t>Nennen der zentralen Begriffe Zeichen – Kreuz – Leben </a:t>
            </a:r>
          </a:p>
          <a:p>
            <a:pPr lvl="0"/>
            <a:r>
              <a:rPr lang="de-DE" dirty="0"/>
              <a:t>Dem Bezugssystem Passion und Ostern zuordnen</a:t>
            </a:r>
          </a:p>
          <a:p>
            <a:pPr lvl="0"/>
            <a:r>
              <a:rPr lang="de-DE" dirty="0"/>
              <a:t>Bedeutung der Begriffe erläutern</a:t>
            </a:r>
          </a:p>
          <a:p>
            <a:pPr lvl="0"/>
            <a:r>
              <a:rPr lang="de-DE" dirty="0"/>
              <a:t>Bedeutung des Grundgedankens des Ostergottesdienstes erläutern (Auferstehung, Erlösung, neues Leben)</a:t>
            </a:r>
          </a:p>
          <a:p>
            <a:pPr lvl="0"/>
            <a:r>
              <a:rPr lang="de-DE" dirty="0"/>
              <a:t>Vergleich der erläuterten Begriffe und des Grundgedankens des Ostergottesdienstes</a:t>
            </a:r>
          </a:p>
          <a:p>
            <a:pPr lvl="0"/>
            <a:r>
              <a:rPr lang="de-DE" dirty="0"/>
              <a:t>Nennen der Vergleichspunkte (Erlösungsgeschehen)</a:t>
            </a:r>
          </a:p>
          <a:p>
            <a:pPr lvl="0"/>
            <a:r>
              <a:rPr lang="de-DE" dirty="0"/>
              <a:t>Beurteilung der Übereinstimmung und damit Beantwortung der Frage nach der Eignung</a:t>
            </a:r>
          </a:p>
          <a:p>
            <a:r>
              <a:rPr lang="de-DE" dirty="0"/>
              <a:t> </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Shape 185"/>
          <p:cNvSpPr/>
          <p:nvPr/>
        </p:nvSpPr>
        <p:spPr>
          <a:xfrm>
            <a:off x="457200" y="3212975"/>
            <a:ext cx="8229600"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endParaRPr dirty="0"/>
          </a:p>
        </p:txBody>
      </p:sp>
      <p:sp>
        <p:nvSpPr>
          <p:cNvPr id="186" name="Shape 186"/>
          <p:cNvSpPr>
            <a:spLocks noGrp="1"/>
          </p:cNvSpPr>
          <p:nvPr>
            <p:ph type="title"/>
          </p:nvPr>
        </p:nvSpPr>
        <p:spPr>
          <a:prstGeom prst="rect">
            <a:avLst/>
          </a:prstGeom>
        </p:spPr>
        <p:txBody>
          <a:bodyPr/>
          <a:lstStyle>
            <a:lvl1pPr>
              <a:defRPr b="1">
                <a:latin typeface="+mn-lt"/>
                <a:ea typeface="+mn-ea"/>
                <a:cs typeface="+mn-cs"/>
                <a:sym typeface="Calibri"/>
              </a:defRPr>
            </a:lvl1pPr>
          </a:lstStyle>
          <a:p>
            <a:r>
              <a:rPr lang="de-DE" dirty="0" smtClean="0"/>
              <a:t>Teilleistungen und Zwischenschritte 2</a:t>
            </a:r>
            <a:endParaRPr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622" y="1988840"/>
            <a:ext cx="8570131" cy="1974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feld 1"/>
          <p:cNvSpPr txBox="1"/>
          <p:nvPr/>
        </p:nvSpPr>
        <p:spPr>
          <a:xfrm>
            <a:off x="437322" y="3962846"/>
            <a:ext cx="8570130" cy="31393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de-DE" b="1" dirty="0" smtClean="0">
                <a:solidFill>
                  <a:srgbClr val="E74B8E"/>
                </a:solidFill>
              </a:rPr>
              <a:t>Arbeitsauftrag: </a:t>
            </a:r>
            <a:endParaRPr lang="de-DE" b="1" dirty="0">
              <a:solidFill>
                <a:srgbClr val="E74B8E"/>
              </a:solidFill>
            </a:endParaRPr>
          </a:p>
          <a:p>
            <a:pPr lvl="0"/>
            <a:r>
              <a:rPr lang="de-DE" dirty="0" smtClean="0"/>
              <a:t>In </a:t>
            </a:r>
            <a:r>
              <a:rPr lang="de-DE" dirty="0"/>
              <a:t>diesem Lied geht es um Tod und Auferstehung Jesu.</a:t>
            </a:r>
          </a:p>
          <a:p>
            <a:pPr lvl="0"/>
            <a:r>
              <a:rPr lang="de-DE" dirty="0"/>
              <a:t>Lies die Strophe und unterstreiche die wichtigen Wörter!</a:t>
            </a:r>
          </a:p>
          <a:p>
            <a:pPr lvl="0"/>
            <a:r>
              <a:rPr lang="de-DE" dirty="0"/>
              <a:t>Erläutere sie! </a:t>
            </a:r>
          </a:p>
          <a:p>
            <a:pPr lvl="0"/>
            <a:r>
              <a:rPr lang="de-DE" dirty="0"/>
              <a:t>Erläutere den Grundgedanken des Ostergottesdienstes und bringe die Begriffe aus dem Lied damit in Verbindung! </a:t>
            </a:r>
          </a:p>
          <a:p>
            <a:pPr lvl="0"/>
            <a:r>
              <a:rPr lang="de-DE" dirty="0"/>
              <a:t>Beurteile im Anschluss, ob dieses Lied für einen Ostergottesdienst geeignet ist!</a:t>
            </a:r>
          </a:p>
          <a:p>
            <a:pPr lvl="0"/>
            <a:r>
              <a:rPr lang="de-DE" dirty="0"/>
              <a:t>Wähle einen Satzanfang aus und schreibe in zwei Sätzen eine Erklärung dazu. </a:t>
            </a:r>
          </a:p>
          <a:p>
            <a:r>
              <a:rPr lang="de-DE" dirty="0"/>
              <a:t>Das Lied passt in den Ostergottesdienst…</a:t>
            </a:r>
          </a:p>
          <a:p>
            <a:r>
              <a:rPr lang="de-DE" dirty="0"/>
              <a:t>Das Lied passt nicht in den Ostergottesdienst…</a:t>
            </a:r>
          </a:p>
          <a:p>
            <a:endParaRPr lang="de-DE" dirty="0"/>
          </a:p>
        </p:txBody>
      </p:sp>
    </p:spTree>
    <p:extLst>
      <p:ext uri="{BB962C8B-B14F-4D97-AF65-F5344CB8AC3E}">
        <p14:creationId xmlns:p14="http://schemas.microsoft.com/office/powerpoint/2010/main" val="298962334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Shape 185"/>
          <p:cNvSpPr/>
          <p:nvPr/>
        </p:nvSpPr>
        <p:spPr>
          <a:xfrm>
            <a:off x="457200" y="3212975"/>
            <a:ext cx="8229600"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endParaRPr dirty="0"/>
          </a:p>
        </p:txBody>
      </p:sp>
      <p:sp>
        <p:nvSpPr>
          <p:cNvPr id="186" name="Shape 186"/>
          <p:cNvSpPr>
            <a:spLocks noGrp="1"/>
          </p:cNvSpPr>
          <p:nvPr>
            <p:ph type="title"/>
          </p:nvPr>
        </p:nvSpPr>
        <p:spPr>
          <a:prstGeom prst="rect">
            <a:avLst/>
          </a:prstGeom>
        </p:spPr>
        <p:txBody>
          <a:bodyPr/>
          <a:lstStyle>
            <a:lvl1pPr>
              <a:defRPr b="1">
                <a:latin typeface="+mn-lt"/>
                <a:ea typeface="+mn-ea"/>
                <a:cs typeface="+mn-cs"/>
                <a:sym typeface="Calibri"/>
              </a:defRPr>
            </a:lvl1pPr>
          </a:lstStyle>
          <a:p>
            <a:r>
              <a:rPr lang="de-DE" dirty="0" smtClean="0"/>
              <a:t>Teilleistungen und Zwischenschritte 3</a:t>
            </a:r>
            <a:endParaRPr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622" y="1988840"/>
            <a:ext cx="8570131" cy="1974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feld 1"/>
          <p:cNvSpPr txBox="1"/>
          <p:nvPr/>
        </p:nvSpPr>
        <p:spPr>
          <a:xfrm>
            <a:off x="437322" y="3962846"/>
            <a:ext cx="8570130" cy="28623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de-DE" b="1" dirty="0" smtClean="0">
                <a:solidFill>
                  <a:srgbClr val="E74B8E"/>
                </a:solidFill>
              </a:rPr>
              <a:t>Arbeitsauftrag für die Unterstufe (</a:t>
            </a:r>
            <a:r>
              <a:rPr lang="de-DE" b="1" dirty="0" err="1" smtClean="0">
                <a:solidFill>
                  <a:srgbClr val="E74B8E"/>
                </a:solidFill>
              </a:rPr>
              <a:t>Jgst</a:t>
            </a:r>
            <a:r>
              <a:rPr lang="de-DE" b="1" dirty="0" smtClean="0">
                <a:solidFill>
                  <a:srgbClr val="E74B8E"/>
                </a:solidFill>
              </a:rPr>
              <a:t>. 5-7): </a:t>
            </a:r>
            <a:endParaRPr lang="de-DE" b="1" dirty="0">
              <a:solidFill>
                <a:srgbClr val="E74B8E"/>
              </a:solidFill>
            </a:endParaRPr>
          </a:p>
          <a:p>
            <a:pPr lvl="0"/>
            <a:r>
              <a:rPr lang="de-DE" dirty="0"/>
              <a:t>Nenne die zentralen Begriffe in diesem Lied und erläutere sie! </a:t>
            </a:r>
          </a:p>
          <a:p>
            <a:pPr lvl="0"/>
            <a:r>
              <a:rPr lang="de-DE" dirty="0"/>
              <a:t>Erläutere den Grundgedanken des Ostergottesdienstes und bringe die Begriffe aus dem Lied damit in Verbindung! </a:t>
            </a:r>
          </a:p>
          <a:p>
            <a:pPr lvl="0"/>
            <a:r>
              <a:rPr lang="de-DE" dirty="0"/>
              <a:t>Beurteile im Anschluss, ob dieses Lied für einen Ostergottesdienst geeignet ist!</a:t>
            </a:r>
          </a:p>
          <a:p>
            <a:pPr lvl="0"/>
            <a:r>
              <a:rPr lang="de-DE" dirty="0"/>
              <a:t>Ggf. in MS / RS: Wähle einen Satzanfang aus und schreibe in zwei Sätzen eine Erklärung dazu. </a:t>
            </a:r>
          </a:p>
          <a:p>
            <a:r>
              <a:rPr lang="de-DE" dirty="0"/>
              <a:t>Das Lied passt in den Ostergottesdienst…</a:t>
            </a:r>
          </a:p>
          <a:p>
            <a:r>
              <a:rPr lang="de-DE" dirty="0"/>
              <a:t>Das Lied passt nicht in den Ostergottesdienst…</a:t>
            </a:r>
          </a:p>
          <a:p>
            <a:endParaRPr lang="de-DE" dirty="0"/>
          </a:p>
        </p:txBody>
      </p:sp>
    </p:spTree>
    <p:extLst>
      <p:ext uri="{BB962C8B-B14F-4D97-AF65-F5344CB8AC3E}">
        <p14:creationId xmlns:p14="http://schemas.microsoft.com/office/powerpoint/2010/main" val="101718280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Shape 185"/>
          <p:cNvSpPr/>
          <p:nvPr/>
        </p:nvSpPr>
        <p:spPr>
          <a:xfrm>
            <a:off x="457200" y="3212975"/>
            <a:ext cx="8229600"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endParaRPr dirty="0"/>
          </a:p>
        </p:txBody>
      </p:sp>
      <p:sp>
        <p:nvSpPr>
          <p:cNvPr id="186" name="Shape 186"/>
          <p:cNvSpPr>
            <a:spLocks noGrp="1"/>
          </p:cNvSpPr>
          <p:nvPr>
            <p:ph type="title"/>
          </p:nvPr>
        </p:nvSpPr>
        <p:spPr>
          <a:prstGeom prst="rect">
            <a:avLst/>
          </a:prstGeom>
        </p:spPr>
        <p:txBody>
          <a:bodyPr/>
          <a:lstStyle>
            <a:lvl1pPr>
              <a:defRPr b="1">
                <a:latin typeface="+mn-lt"/>
                <a:ea typeface="+mn-ea"/>
                <a:cs typeface="+mn-cs"/>
                <a:sym typeface="Calibri"/>
              </a:defRPr>
            </a:lvl1pPr>
          </a:lstStyle>
          <a:p>
            <a:r>
              <a:rPr lang="de-DE" dirty="0" smtClean="0"/>
              <a:t>Teilleistungen und Zwischenschritte 4</a:t>
            </a:r>
            <a:endParaRPr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622" y="1988840"/>
            <a:ext cx="8570131" cy="1974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feld 1"/>
          <p:cNvSpPr txBox="1"/>
          <p:nvPr/>
        </p:nvSpPr>
        <p:spPr>
          <a:xfrm>
            <a:off x="437322" y="3962846"/>
            <a:ext cx="8570130" cy="14773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de-DE" b="1" dirty="0" smtClean="0">
                <a:solidFill>
                  <a:srgbClr val="E74B8E"/>
                </a:solidFill>
              </a:rPr>
              <a:t>Arbeitsauftrag für die Mittelstufe (</a:t>
            </a:r>
            <a:r>
              <a:rPr lang="de-DE" b="1" dirty="0" err="1" smtClean="0">
                <a:solidFill>
                  <a:srgbClr val="E74B8E"/>
                </a:solidFill>
              </a:rPr>
              <a:t>Jgst</a:t>
            </a:r>
            <a:r>
              <a:rPr lang="de-DE" b="1" dirty="0" smtClean="0">
                <a:solidFill>
                  <a:srgbClr val="E74B8E"/>
                </a:solidFill>
              </a:rPr>
              <a:t>. 8-10): </a:t>
            </a:r>
            <a:endParaRPr lang="de-DE" b="1" dirty="0">
              <a:solidFill>
                <a:srgbClr val="E74B8E"/>
              </a:solidFill>
            </a:endParaRPr>
          </a:p>
          <a:p>
            <a:pPr lvl="0"/>
            <a:r>
              <a:rPr lang="de-DE" dirty="0"/>
              <a:t>Erläutere den Grundgedanken des Ostergottesdienstes und bringe die Begriffe aus dem Lied damit in Verbindung! </a:t>
            </a:r>
          </a:p>
          <a:p>
            <a:pPr lvl="0"/>
            <a:r>
              <a:rPr lang="de-DE" dirty="0"/>
              <a:t>Beurteile im Anschluss, ob dieses Lied für einen Ostergottesdienst geeignet ist!</a:t>
            </a:r>
          </a:p>
          <a:p>
            <a:endParaRPr lang="de-DE" dirty="0"/>
          </a:p>
        </p:txBody>
      </p:sp>
    </p:spTree>
    <p:extLst>
      <p:ext uri="{BB962C8B-B14F-4D97-AF65-F5344CB8AC3E}">
        <p14:creationId xmlns:p14="http://schemas.microsoft.com/office/powerpoint/2010/main" val="109742882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Shape 185"/>
          <p:cNvSpPr/>
          <p:nvPr/>
        </p:nvSpPr>
        <p:spPr>
          <a:xfrm>
            <a:off x="457200" y="3212975"/>
            <a:ext cx="8229600"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endParaRPr dirty="0"/>
          </a:p>
        </p:txBody>
      </p:sp>
      <p:sp>
        <p:nvSpPr>
          <p:cNvPr id="186" name="Shape 186"/>
          <p:cNvSpPr>
            <a:spLocks noGrp="1"/>
          </p:cNvSpPr>
          <p:nvPr>
            <p:ph type="title"/>
          </p:nvPr>
        </p:nvSpPr>
        <p:spPr>
          <a:prstGeom prst="rect">
            <a:avLst/>
          </a:prstGeom>
        </p:spPr>
        <p:txBody>
          <a:bodyPr/>
          <a:lstStyle>
            <a:lvl1pPr>
              <a:defRPr b="1">
                <a:latin typeface="+mn-lt"/>
                <a:ea typeface="+mn-ea"/>
                <a:cs typeface="+mn-cs"/>
                <a:sym typeface="Calibri"/>
              </a:defRPr>
            </a:lvl1pPr>
          </a:lstStyle>
          <a:p>
            <a:r>
              <a:rPr lang="de-DE" dirty="0" smtClean="0"/>
              <a:t>Teilleistungen und Zwischenschritte 5</a:t>
            </a:r>
            <a:endParaRPr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622" y="1988840"/>
            <a:ext cx="8570131" cy="1974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feld 1"/>
          <p:cNvSpPr txBox="1"/>
          <p:nvPr/>
        </p:nvSpPr>
        <p:spPr>
          <a:xfrm>
            <a:off x="437322" y="3962846"/>
            <a:ext cx="8570130" cy="9233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de-DE" b="1" dirty="0" smtClean="0">
                <a:solidFill>
                  <a:srgbClr val="E74B8E"/>
                </a:solidFill>
              </a:rPr>
              <a:t>Arbeitsauftrag für die Oberstufe (</a:t>
            </a:r>
            <a:r>
              <a:rPr lang="de-DE" b="1" dirty="0" err="1" smtClean="0">
                <a:solidFill>
                  <a:srgbClr val="E74B8E"/>
                </a:solidFill>
              </a:rPr>
              <a:t>Jgst</a:t>
            </a:r>
            <a:r>
              <a:rPr lang="de-DE" b="1" dirty="0" smtClean="0">
                <a:solidFill>
                  <a:srgbClr val="E74B8E"/>
                </a:solidFill>
              </a:rPr>
              <a:t>. 11-13): </a:t>
            </a:r>
            <a:endParaRPr lang="de-DE" b="1" dirty="0">
              <a:solidFill>
                <a:srgbClr val="E74B8E"/>
              </a:solidFill>
            </a:endParaRPr>
          </a:p>
          <a:p>
            <a:r>
              <a:rPr lang="de-DE" dirty="0">
                <a:cs typeface="Times New Roman"/>
              </a:rPr>
              <a:t>Beurteilen Sie, ob dieses Lied aus theologischer Sicht für einen Ostergottesdienst geeignet ist!</a:t>
            </a:r>
            <a:endParaRPr lang="de-DE" dirty="0"/>
          </a:p>
        </p:txBody>
      </p:sp>
    </p:spTree>
    <p:extLst>
      <p:ext uri="{BB962C8B-B14F-4D97-AF65-F5344CB8AC3E}">
        <p14:creationId xmlns:p14="http://schemas.microsoft.com/office/powerpoint/2010/main" val="2263867987"/>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Larissa">
  <a:themeElements>
    <a:clrScheme name="Larissa">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Larissa">
      <a:majorFont>
        <a:latin typeface="Helvetica"/>
        <a:ea typeface="Helvetica"/>
        <a:cs typeface="Helvetica"/>
      </a:majorFont>
      <a:minorFont>
        <a:latin typeface="Calibri"/>
        <a:ea typeface="Calibri"/>
        <a:cs typeface="Calibri"/>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Larissa">
  <a:themeElements>
    <a:clrScheme name="Larissa">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Larissa">
      <a:majorFont>
        <a:latin typeface="Helvetica"/>
        <a:ea typeface="Helvetica"/>
        <a:cs typeface="Helvetica"/>
      </a:majorFont>
      <a:minorFont>
        <a:latin typeface="Calibri"/>
        <a:ea typeface="Calibri"/>
        <a:cs typeface="Calibri"/>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1192</Words>
  <Application>Microsoft Office PowerPoint</Application>
  <PresentationFormat>Bildschirmpräsentation (4:3)</PresentationFormat>
  <Paragraphs>108</Paragraphs>
  <Slides>10</Slides>
  <Notes>10</Notes>
  <HiddenSlides>0</HiddenSlides>
  <MMClips>0</MMClips>
  <ScaleCrop>false</ScaleCrop>
  <HeadingPairs>
    <vt:vector size="4" baseType="variant">
      <vt:variant>
        <vt:lpstr>Design</vt:lpstr>
      </vt:variant>
      <vt:variant>
        <vt:i4>1</vt:i4>
      </vt:variant>
      <vt:variant>
        <vt:lpstr>Folientitel</vt:lpstr>
      </vt:variant>
      <vt:variant>
        <vt:i4>10</vt:i4>
      </vt:variant>
    </vt:vector>
  </HeadingPairs>
  <TitlesOfParts>
    <vt:vector size="11" baseType="lpstr">
      <vt:lpstr>Larissa</vt:lpstr>
      <vt:lpstr>Muster-SCHILF Modul 4  Progression der Operatoren bei kompetenzorientierten Aufgabenstellungen</vt:lpstr>
      <vt:lpstr>PowerPoint-Präsentation</vt:lpstr>
      <vt:lpstr>Operatoren</vt:lpstr>
      <vt:lpstr>Ein Lernweg der Schüler hin zum  Verständnis der Operatoren</vt:lpstr>
      <vt:lpstr>Teilleistungen und Zwischenschritte 1</vt:lpstr>
      <vt:lpstr>Teilleistungen und Zwischenschritte 2</vt:lpstr>
      <vt:lpstr>Teilleistungen und Zwischenschritte 3</vt:lpstr>
      <vt:lpstr>Teilleistungen und Zwischenschritte 4</vt:lpstr>
      <vt:lpstr>Teilleistungen und Zwischenschritte 5</vt:lpstr>
      <vt:lpstr>Fazit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Schriftliche Leistungserhebung im kompetenzorientierten Religionsunterricht</dc:title>
  <dc:creator>Zaufal Sophie</dc:creator>
  <cp:lastModifiedBy>Bär, Dr. Matthias</cp:lastModifiedBy>
  <cp:revision>15</cp:revision>
  <dcterms:modified xsi:type="dcterms:W3CDTF">2018-05-09T10:25:42Z</dcterms:modified>
</cp:coreProperties>
</file>