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73" r:id="rId4"/>
    <p:sldId id="270" r:id="rId5"/>
    <p:sldId id="259" r:id="rId6"/>
    <p:sldId id="264" r:id="rId7"/>
    <p:sldId id="261" r:id="rId8"/>
    <p:sldId id="263" r:id="rId9"/>
    <p:sldId id="272" r:id="rId10"/>
    <p:sldId id="271" r:id="rId11"/>
    <p:sldId id="260" r:id="rId12"/>
    <p:sldId id="262" r:id="rId13"/>
    <p:sldId id="274" r:id="rId14"/>
    <p:sldId id="275" r:id="rId15"/>
    <p:sldId id="265" r:id="rId16"/>
    <p:sldId id="267" r:id="rId17"/>
    <p:sldId id="268"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4874" autoAdjust="0"/>
  </p:normalViewPr>
  <p:slideViewPr>
    <p:cSldViewPr>
      <p:cViewPr varScale="1">
        <p:scale>
          <a:sx n="33" d="100"/>
          <a:sy n="33" d="100"/>
        </p:scale>
        <p:origin x="-220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0F8E93-22E5-4976-8699-55F077CBCA1B}" type="datetimeFigureOut">
              <a:rPr lang="de-DE" smtClean="0"/>
              <a:t>03.06.2016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41FBB9-B7FC-4ADD-944C-B079C238195E}" type="slidenum">
              <a:rPr lang="de-DE" smtClean="0"/>
              <a:t>‹Nr.›</a:t>
            </a:fld>
            <a:endParaRPr lang="de-DE"/>
          </a:p>
        </p:txBody>
      </p:sp>
    </p:spTree>
    <p:extLst>
      <p:ext uri="{BB962C8B-B14F-4D97-AF65-F5344CB8AC3E}">
        <p14:creationId xmlns:p14="http://schemas.microsoft.com/office/powerpoint/2010/main" val="2398425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 jedem Lernbereich formuliert</a:t>
            </a:r>
            <a:r>
              <a:rPr lang="de-DE" baseline="0" dirty="0" smtClean="0"/>
              <a:t> der </a:t>
            </a:r>
            <a:r>
              <a:rPr lang="de-DE" baseline="0" dirty="0" err="1" smtClean="0"/>
              <a:t>LehrplanPLUS</a:t>
            </a:r>
            <a:r>
              <a:rPr lang="de-DE" baseline="0" dirty="0" smtClean="0"/>
              <a:t> eine grundlegende Kompetenz. In der gedruckten Lehrplanversion des </a:t>
            </a:r>
            <a:r>
              <a:rPr lang="de-DE" baseline="0" dirty="0" err="1" smtClean="0"/>
              <a:t>Schulkommissariates</a:t>
            </a:r>
            <a:r>
              <a:rPr lang="de-DE" baseline="0" dirty="0" smtClean="0"/>
              <a:t> ist er auf derselben Seite zu finden wie der dazugehörige Lernbereich.</a:t>
            </a:r>
          </a:p>
          <a:p>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1</a:t>
            </a:fld>
            <a:endParaRPr lang="de-DE"/>
          </a:p>
        </p:txBody>
      </p:sp>
    </p:spTree>
    <p:extLst>
      <p:ext uri="{BB962C8B-B14F-4D97-AF65-F5344CB8AC3E}">
        <p14:creationId xmlns:p14="http://schemas.microsoft.com/office/powerpoint/2010/main" val="4093999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Unterrichtsplanung geht </a:t>
            </a:r>
            <a:r>
              <a:rPr lang="de-DE" baseline="0" dirty="0" smtClean="0"/>
              <a:t>von  </a:t>
            </a:r>
            <a:r>
              <a:rPr lang="de-DE" baseline="0" dirty="0" smtClean="0"/>
              <a:t>den </a:t>
            </a:r>
            <a:r>
              <a:rPr lang="de-DE" baseline="0" dirty="0" smtClean="0"/>
              <a:t>Operatoren aus: </a:t>
            </a:r>
            <a:r>
              <a:rPr lang="de-DE" baseline="0" dirty="0" smtClean="0"/>
              <a:t>sie beschreiben die Schülertätigkeiten, die die Lehrer nach dem Lernerfolg beobachten können</a:t>
            </a:r>
            <a:r>
              <a:rPr lang="de-DE" baseline="0" dirty="0" smtClean="0"/>
              <a:t>. Genaueres finden Sie in der Präsentation zur Unterrichtsvorbereitung.</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11</a:t>
            </a:fld>
            <a:endParaRPr lang="de-DE"/>
          </a:p>
        </p:txBody>
      </p:sp>
    </p:spTree>
    <p:extLst>
      <p:ext uri="{BB962C8B-B14F-4D97-AF65-F5344CB8AC3E}">
        <p14:creationId xmlns:p14="http://schemas.microsoft.com/office/powerpoint/2010/main" val="1018417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Fachlehrplan entfaltet dann die Kompetenzen näher. Die</a:t>
            </a:r>
            <a:r>
              <a:rPr lang="de-DE" baseline="0" dirty="0" smtClean="0"/>
              <a:t> Kompetenzerwartungen in den einzelnen Lernbereichen geben präzise Auskunft </a:t>
            </a:r>
            <a:r>
              <a:rPr lang="de-DE" baseline="0" dirty="0" smtClean="0"/>
              <a:t>über die </a:t>
            </a:r>
            <a:r>
              <a:rPr lang="de-DE" baseline="0" dirty="0" smtClean="0"/>
              <a:t>Anforderungstiefe an die Schülerinnen und Schüler.</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12</a:t>
            </a:fld>
            <a:endParaRPr lang="de-DE"/>
          </a:p>
        </p:txBody>
      </p:sp>
    </p:spTree>
    <p:extLst>
      <p:ext uri="{BB962C8B-B14F-4D97-AF65-F5344CB8AC3E}">
        <p14:creationId xmlns:p14="http://schemas.microsoft.com/office/powerpoint/2010/main" val="4188998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geht es jetzt um die Person. Die Kompetenz realisiert</a:t>
            </a:r>
            <a:r>
              <a:rPr lang="de-DE" baseline="0" dirty="0" smtClean="0"/>
              <a:t> sich immer durch einen Menschen. Dieses Subjekt steht im Mittelpunkt des Unterrichts.</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solidFill>
                  <a:prstClr val="black"/>
                </a:solidFill>
              </a:rPr>
              <a:pPr/>
              <a:t>14</a:t>
            </a:fld>
            <a:endParaRPr lang="de-DE">
              <a:solidFill>
                <a:prstClr val="black"/>
              </a:solidFill>
            </a:endParaRPr>
          </a:p>
        </p:txBody>
      </p:sp>
    </p:spTree>
    <p:extLst>
      <p:ext uri="{BB962C8B-B14F-4D97-AF65-F5344CB8AC3E}">
        <p14:creationId xmlns:p14="http://schemas.microsoft.com/office/powerpoint/2010/main" val="2212413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Unterschied zwischen den Grundlegenden</a:t>
            </a:r>
            <a:r>
              <a:rPr lang="de-DE" baseline="0" dirty="0" smtClean="0"/>
              <a:t> Kompetenzen und dem Grundwissen liegt in der Blickrichtung: der Schüler und seine Befähigung stehen im Mittelpunkt, nicht der Stoff.</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15</a:t>
            </a:fld>
            <a:endParaRPr lang="de-DE"/>
          </a:p>
        </p:txBody>
      </p:sp>
    </p:spTree>
    <p:extLst>
      <p:ext uri="{BB962C8B-B14F-4D97-AF65-F5344CB8AC3E}">
        <p14:creationId xmlns:p14="http://schemas.microsoft.com/office/powerpoint/2010/main" val="1218863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Allerdings</a:t>
            </a:r>
            <a:r>
              <a:rPr lang="de-DE" baseline="0" dirty="0" smtClean="0"/>
              <a:t> sind Grundwissen und Grundlegende Kompetenzen jeweils Versuche der Antwort auf dieselbe Frage.</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16</a:t>
            </a:fld>
            <a:endParaRPr lang="de-DE"/>
          </a:p>
        </p:txBody>
      </p:sp>
    </p:spTree>
    <p:extLst>
      <p:ext uri="{BB962C8B-B14F-4D97-AF65-F5344CB8AC3E}">
        <p14:creationId xmlns:p14="http://schemas.microsoft.com/office/powerpoint/2010/main" val="265431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Lehre</a:t>
            </a:r>
            <a:r>
              <a:rPr lang="de-DE" baseline="0" dirty="0" smtClean="0"/>
              <a:t>r muss sich Rechenschaft abgeben können, warum Schüler Inhalte brauchen um Kompetenzen zeigen zu können. </a:t>
            </a:r>
            <a:r>
              <a:rPr lang="de-DE" dirty="0" smtClean="0"/>
              <a:t>Schöner</a:t>
            </a:r>
            <a:r>
              <a:rPr lang="de-DE" baseline="0" dirty="0" smtClean="0"/>
              <a:t> als Norbert Zips kann man es nicht sagen.</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17</a:t>
            </a:fld>
            <a:endParaRPr lang="de-DE"/>
          </a:p>
        </p:txBody>
      </p:sp>
    </p:spTree>
    <p:extLst>
      <p:ext uri="{BB962C8B-B14F-4D97-AF65-F5344CB8AC3E}">
        <p14:creationId xmlns:p14="http://schemas.microsoft.com/office/powerpoint/2010/main" val="1572116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Grundlegenden Kompetenzen sind das verbindliche Ziel des</a:t>
            </a:r>
            <a:r>
              <a:rPr lang="de-DE" baseline="0" dirty="0" smtClean="0"/>
              <a:t> </a:t>
            </a:r>
            <a:r>
              <a:rPr lang="de-DE" baseline="0" dirty="0" smtClean="0"/>
              <a:t>Unterrichts. Deren </a:t>
            </a:r>
            <a:r>
              <a:rPr lang="de-DE" baseline="0" dirty="0" smtClean="0"/>
              <a:t>Ermöglichung ist die Verpflichtung des Lehrers. </a:t>
            </a:r>
            <a:r>
              <a:rPr lang="de-DE" baseline="0" dirty="0" smtClean="0"/>
              <a:t>Diese zu </a:t>
            </a:r>
            <a:r>
              <a:rPr lang="de-DE" baseline="0" dirty="0" smtClean="0"/>
              <a:t>erreichen ist die Verpflichtung des Schülers oder der Schülerin. Die Grundlegenden Kompetenzen </a:t>
            </a:r>
            <a:r>
              <a:rPr lang="de-DE" baseline="0" dirty="0" smtClean="0"/>
              <a:t>aus früheren Lernbereichen dürfen vom Lehrer </a:t>
            </a:r>
            <a:r>
              <a:rPr lang="de-DE" baseline="0" dirty="0" err="1" smtClean="0"/>
              <a:t>legitimerweise</a:t>
            </a:r>
            <a:r>
              <a:rPr lang="de-DE" baseline="0" dirty="0" smtClean="0"/>
              <a:t> als Basis für den Unterricht vorausgesetzt werden.</a:t>
            </a:r>
            <a:endParaRPr lang="de-DE" baseline="0" dirty="0" smtClean="0"/>
          </a:p>
          <a:p>
            <a:r>
              <a:rPr lang="de-DE" baseline="0" dirty="0" smtClean="0"/>
              <a:t>Achten Sie in den folgenden Folien auf das Beispiel. Die angestrebte grundlegende Kompetenz lautet hier: „Ein Bild aufhängen können.“</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2</a:t>
            </a:fld>
            <a:endParaRPr lang="de-DE"/>
          </a:p>
        </p:txBody>
      </p:sp>
    </p:spTree>
    <p:extLst>
      <p:ext uri="{BB962C8B-B14F-4D97-AF65-F5344CB8AC3E}">
        <p14:creationId xmlns:p14="http://schemas.microsoft.com/office/powerpoint/2010/main" val="1739350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Ohne Inhalte können</a:t>
            </a:r>
            <a:r>
              <a:rPr lang="de-DE" baseline="0" dirty="0" smtClean="0"/>
              <a:t> Kompetenzen nicht realisiert werden. Die Inhalte sind entweder verpflichtend, in Auswahl oder beispielhaft angegeben.</a:t>
            </a:r>
          </a:p>
          <a:p>
            <a:r>
              <a:rPr lang="de-DE" baseline="0" dirty="0" smtClean="0"/>
              <a:t>Das Beispiel verdeutlicht, was gekonnt werden muss um die Grundlegende Kompetenz verwirklichen zu können.</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4</a:t>
            </a:fld>
            <a:endParaRPr lang="de-DE"/>
          </a:p>
        </p:txBody>
      </p:sp>
    </p:spTree>
    <p:extLst>
      <p:ext uri="{BB962C8B-B14F-4D97-AF65-F5344CB8AC3E}">
        <p14:creationId xmlns:p14="http://schemas.microsoft.com/office/powerpoint/2010/main" val="2212413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Bekanntes</a:t>
            </a:r>
            <a:r>
              <a:rPr lang="de-DE" baseline="0" dirty="0" smtClean="0"/>
              <a:t> Thema, in vielen Schularten präsent</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5</a:t>
            </a:fld>
            <a:endParaRPr lang="de-DE"/>
          </a:p>
        </p:txBody>
      </p:sp>
    </p:spTree>
    <p:extLst>
      <p:ext uri="{BB962C8B-B14F-4D97-AF65-F5344CB8AC3E}">
        <p14:creationId xmlns:p14="http://schemas.microsoft.com/office/powerpoint/2010/main" val="3209891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Wenn</a:t>
            </a:r>
            <a:r>
              <a:rPr lang="de-DE" baseline="0" dirty="0" smtClean="0"/>
              <a:t> sich in der Diskussion Fragen zu den Gegenstandsbereichen ergeben, können Sie die entsprechende Präsentation in diesem Paket bearbeiten.</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6</a:t>
            </a:fld>
            <a:endParaRPr lang="de-DE"/>
          </a:p>
        </p:txBody>
      </p:sp>
    </p:spTree>
    <p:extLst>
      <p:ext uri="{BB962C8B-B14F-4D97-AF65-F5344CB8AC3E}">
        <p14:creationId xmlns:p14="http://schemas.microsoft.com/office/powerpoint/2010/main" val="4086036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nun die Inhalte</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7</a:t>
            </a:fld>
            <a:endParaRPr lang="de-DE"/>
          </a:p>
        </p:txBody>
      </p:sp>
    </p:spTree>
    <p:extLst>
      <p:ext uri="{BB962C8B-B14F-4D97-AF65-F5344CB8AC3E}">
        <p14:creationId xmlns:p14="http://schemas.microsoft.com/office/powerpoint/2010/main" val="487302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Inhalte zeigen, dass niemand befürchten</a:t>
            </a:r>
            <a:r>
              <a:rPr lang="de-DE" baseline="0" dirty="0" smtClean="0"/>
              <a:t> muss, der </a:t>
            </a:r>
            <a:r>
              <a:rPr lang="de-DE" baseline="0" dirty="0" err="1" smtClean="0"/>
              <a:t>LehrplanPLUS</a:t>
            </a:r>
            <a:r>
              <a:rPr lang="de-DE" baseline="0" dirty="0" smtClean="0"/>
              <a:t> in Katholischer Religionslehre habe im Verhältnis zu seinem Vorgänger an Substanz verloren.</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8</a:t>
            </a:fld>
            <a:endParaRPr lang="de-DE"/>
          </a:p>
        </p:txBody>
      </p:sp>
    </p:spTree>
    <p:extLst>
      <p:ext uri="{BB962C8B-B14F-4D97-AF65-F5344CB8AC3E}">
        <p14:creationId xmlns:p14="http://schemas.microsoft.com/office/powerpoint/2010/main" val="23605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t>9</a:t>
            </a:fld>
            <a:endParaRPr lang="de-DE"/>
          </a:p>
        </p:txBody>
      </p:sp>
    </p:spTree>
    <p:extLst>
      <p:ext uri="{BB962C8B-B14F-4D97-AF65-F5344CB8AC3E}">
        <p14:creationId xmlns:p14="http://schemas.microsoft.com/office/powerpoint/2010/main" val="2921968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Kompetenzen werden immer mit Verben ausgedrückt. Es wird</a:t>
            </a:r>
            <a:r>
              <a:rPr lang="de-DE" baseline="0" dirty="0" smtClean="0"/>
              <a:t> etwas getan.</a:t>
            </a:r>
            <a:endParaRPr lang="de-DE" dirty="0"/>
          </a:p>
        </p:txBody>
      </p:sp>
      <p:sp>
        <p:nvSpPr>
          <p:cNvPr id="4" name="Foliennummernplatzhalter 3"/>
          <p:cNvSpPr>
            <a:spLocks noGrp="1"/>
          </p:cNvSpPr>
          <p:nvPr>
            <p:ph type="sldNum" sz="quarter" idx="10"/>
          </p:nvPr>
        </p:nvSpPr>
        <p:spPr/>
        <p:txBody>
          <a:bodyPr/>
          <a:lstStyle/>
          <a:p>
            <a:fld id="{D741FBB9-B7FC-4ADD-944C-B079C238195E}" type="slidenum">
              <a:rPr lang="de-DE" smtClean="0">
                <a:solidFill>
                  <a:prstClr val="black"/>
                </a:solidFill>
              </a:rPr>
              <a:pPr/>
              <a:t>10</a:t>
            </a:fld>
            <a:endParaRPr lang="de-DE">
              <a:solidFill>
                <a:prstClr val="black"/>
              </a:solidFill>
            </a:endParaRPr>
          </a:p>
        </p:txBody>
      </p:sp>
    </p:spTree>
    <p:extLst>
      <p:ext uri="{BB962C8B-B14F-4D97-AF65-F5344CB8AC3E}">
        <p14:creationId xmlns:p14="http://schemas.microsoft.com/office/powerpoint/2010/main" val="22124134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9"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476B737-4D00-4558-B137-295CA51C7B29}" type="datetimeFigureOut">
              <a:rPr lang="de-DE" smtClean="0"/>
              <a:t>03.06.2016</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71659772-BCD6-4DAD-9426-B90ED45FB4C0}" type="slidenum">
              <a:rPr lang="de-DE" smtClean="0"/>
              <a:t>‹Nr.›</a:t>
            </a:fld>
            <a:endParaRPr lang="de-DE"/>
          </a:p>
        </p:txBody>
      </p:sp>
    </p:spTree>
    <p:extLst>
      <p:ext uri="{BB962C8B-B14F-4D97-AF65-F5344CB8AC3E}">
        <p14:creationId xmlns:p14="http://schemas.microsoft.com/office/powerpoint/2010/main" val="464895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476B737-4D00-4558-B137-295CA51C7B29}" type="datetimeFigureOut">
              <a:rPr lang="de-DE" smtClean="0"/>
              <a:t>03.06.2016</a:t>
            </a:fld>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71659772-BCD6-4DAD-9426-B90ED45FB4C0}" type="slidenum">
              <a:rPr lang="de-DE" smtClean="0"/>
              <a:t>‹Nr.›</a:t>
            </a:fld>
            <a:endParaRPr lang="de-DE"/>
          </a:p>
        </p:txBody>
      </p:sp>
    </p:spTree>
    <p:extLst>
      <p:ext uri="{BB962C8B-B14F-4D97-AF65-F5344CB8AC3E}">
        <p14:creationId xmlns:p14="http://schemas.microsoft.com/office/powerpoint/2010/main" val="4161759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7476B737-4D00-4558-B137-295CA51C7B29}" type="datetimeFigureOut">
              <a:rPr lang="de-DE" smtClean="0"/>
              <a:t>03.06.2016</a:t>
            </a:fld>
            <a:endParaRPr lang="de-DE"/>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de-DE"/>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71659772-BCD6-4DAD-9426-B90ED45FB4C0}" type="slidenum">
              <a:rPr lang="de-DE" smtClean="0"/>
              <a:t>‹Nr.›</a:t>
            </a:fld>
            <a:endParaRPr lang="de-DE"/>
          </a:p>
        </p:txBody>
      </p:sp>
    </p:spTree>
    <p:extLst>
      <p:ext uri="{BB962C8B-B14F-4D97-AF65-F5344CB8AC3E}">
        <p14:creationId xmlns:p14="http://schemas.microsoft.com/office/powerpoint/2010/main" val="4291550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p:nvPicPr>
        <p:blipFill rotWithShape="1">
          <a:blip r:embed="rId15" cstate="print">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Grundlegende Kompetenzen	- das neue Grundwissen?</a:t>
            </a:r>
            <a:endParaRPr lang="de-DE" dirty="0"/>
          </a:p>
        </p:txBody>
      </p:sp>
      <p:sp>
        <p:nvSpPr>
          <p:cNvPr id="3" name="Untertitel 2"/>
          <p:cNvSpPr>
            <a:spLocks noGrp="1"/>
          </p:cNvSpPr>
          <p:nvPr>
            <p:ph type="subTitle" idx="1"/>
          </p:nvPr>
        </p:nvSpPr>
        <p:spPr/>
        <p:txBody>
          <a:bodyPr/>
          <a:lstStyle/>
          <a:p>
            <a:endParaRPr lang="de-DE"/>
          </a:p>
        </p:txBody>
      </p:sp>
    </p:spTree>
    <p:extLst>
      <p:ext uri="{BB962C8B-B14F-4D97-AF65-F5344CB8AC3E}">
        <p14:creationId xmlns:p14="http://schemas.microsoft.com/office/powerpoint/2010/main" val="284844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Grundlegende Kompetenzen</a:t>
            </a:r>
            <a:endParaRPr lang="de-DE" dirty="0"/>
          </a:p>
        </p:txBody>
      </p:sp>
      <p:sp>
        <p:nvSpPr>
          <p:cNvPr id="3" name="Inhaltsplatzhalter 2"/>
          <p:cNvSpPr>
            <a:spLocks noGrp="1"/>
          </p:cNvSpPr>
          <p:nvPr>
            <p:ph idx="1"/>
          </p:nvPr>
        </p:nvSpPr>
        <p:spPr>
          <a:xfrm>
            <a:off x="457200" y="1600201"/>
            <a:ext cx="8229600" cy="1684784"/>
          </a:xfrm>
        </p:spPr>
        <p:txBody>
          <a:bodyPr>
            <a:normAutofit fontScale="92500" lnSpcReduction="20000"/>
          </a:bodyPr>
          <a:lstStyle/>
          <a:p>
            <a:r>
              <a:rPr lang="de-DE" dirty="0" smtClean="0"/>
              <a:t>Brauchen einen Inhalt um sich zeigen zu können</a:t>
            </a:r>
          </a:p>
          <a:p>
            <a:r>
              <a:rPr lang="de-DE" dirty="0" smtClean="0"/>
              <a:t>Zeigen, welche Kompetenzen im Mittelpunkt stehen</a:t>
            </a:r>
          </a:p>
        </p:txBody>
      </p:sp>
      <p:sp>
        <p:nvSpPr>
          <p:cNvPr id="4" name="Textfeld 3"/>
          <p:cNvSpPr txBox="1"/>
          <p:nvPr/>
        </p:nvSpPr>
        <p:spPr>
          <a:xfrm>
            <a:off x="251520" y="3936369"/>
            <a:ext cx="8812028" cy="1581972"/>
          </a:xfrm>
          <a:prstGeom prst="rect">
            <a:avLst/>
          </a:prstGeom>
          <a:noFill/>
        </p:spPr>
        <p:txBody>
          <a:bodyPr wrap="none" rtlCol="0">
            <a:spAutoFit/>
          </a:bodyPr>
          <a:lstStyle/>
          <a:p>
            <a:pPr>
              <a:spcBef>
                <a:spcPct val="20000"/>
              </a:spcBef>
            </a:pPr>
            <a:r>
              <a:rPr lang="de-DE" sz="4400" dirty="0" smtClean="0">
                <a:solidFill>
                  <a:prstClr val="black"/>
                </a:solidFill>
                <a:latin typeface="Brush Script MT" panose="03060802040406070304" pitchFamily="66" charset="0"/>
              </a:rPr>
              <a:t>„Jemand kann mit </a:t>
            </a:r>
            <a:r>
              <a:rPr lang="de-DE" sz="4400" dirty="0" smtClean="0">
                <a:latin typeface="Brush Script MT" panose="03060802040406070304" pitchFamily="66" charset="0"/>
              </a:rPr>
              <a:t>einem Hammer einen Nagel </a:t>
            </a:r>
          </a:p>
          <a:p>
            <a:pPr>
              <a:spcBef>
                <a:spcPct val="20000"/>
              </a:spcBef>
            </a:pPr>
            <a:r>
              <a:rPr lang="de-DE" sz="4400" dirty="0" smtClean="0">
                <a:latin typeface="Brush Script MT" panose="03060802040406070304" pitchFamily="66" charset="0"/>
              </a:rPr>
              <a:t>gerade in die Wand </a:t>
            </a:r>
            <a:r>
              <a:rPr lang="de-DE" sz="4400" dirty="0" smtClean="0">
                <a:solidFill>
                  <a:srgbClr val="FF0000"/>
                </a:solidFill>
                <a:latin typeface="Brush Script MT" panose="03060802040406070304" pitchFamily="66" charset="0"/>
              </a:rPr>
              <a:t>hämmern</a:t>
            </a:r>
            <a:r>
              <a:rPr lang="de-DE" sz="4400" dirty="0" smtClean="0">
                <a:latin typeface="Brush Script MT" panose="03060802040406070304" pitchFamily="66" charset="0"/>
              </a:rPr>
              <a:t>.“ </a:t>
            </a:r>
            <a:r>
              <a:rPr lang="de-DE" sz="4400" dirty="0" smtClean="0">
                <a:solidFill>
                  <a:srgbClr val="FF0000"/>
                </a:solidFill>
                <a:latin typeface="Brush Script MT" panose="03060802040406070304" pitchFamily="66" charset="0"/>
                <a:sym typeface="Wingdings" panose="05000000000000000000" pitchFamily="2" charset="2"/>
              </a:rPr>
              <a:t> Kompetenz</a:t>
            </a:r>
            <a:endParaRPr lang="de-DE" sz="4400" dirty="0">
              <a:solidFill>
                <a:srgbClr val="FF0000"/>
              </a:solidFill>
              <a:latin typeface="Brush Script MT" panose="03060802040406070304" pitchFamily="66" charset="0"/>
            </a:endParaRPr>
          </a:p>
        </p:txBody>
      </p:sp>
    </p:spTree>
    <p:extLst>
      <p:ext uri="{BB962C8B-B14F-4D97-AF65-F5344CB8AC3E}">
        <p14:creationId xmlns:p14="http://schemas.microsoft.com/office/powerpoint/2010/main" val="1532458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7.3 (</a:t>
            </a:r>
            <a:r>
              <a:rPr lang="de-DE" dirty="0" err="1" smtClean="0"/>
              <a:t>Gym</a:t>
            </a:r>
            <a:r>
              <a:rPr lang="de-DE" dirty="0" smtClean="0"/>
              <a:t>)</a:t>
            </a:r>
            <a:endParaRPr lang="de-DE" dirty="0"/>
          </a:p>
        </p:txBody>
      </p:sp>
      <p:sp>
        <p:nvSpPr>
          <p:cNvPr id="3" name="Inhaltsplatzhalter 2"/>
          <p:cNvSpPr>
            <a:spLocks noGrp="1"/>
          </p:cNvSpPr>
          <p:nvPr>
            <p:ph idx="1"/>
          </p:nvPr>
        </p:nvSpPr>
        <p:spPr/>
        <p:txBody>
          <a:bodyPr/>
          <a:lstStyle/>
          <a:p>
            <a:pPr marL="0" indent="0">
              <a:buNone/>
            </a:pPr>
            <a:r>
              <a:rPr lang="de-DE" dirty="0" smtClean="0"/>
              <a:t>Die Schülerinnen und Schüler </a:t>
            </a:r>
            <a:r>
              <a:rPr lang="de-DE" u="sng" dirty="0" smtClean="0"/>
              <a:t>erschließen</a:t>
            </a:r>
            <a:r>
              <a:rPr lang="de-DE" dirty="0" smtClean="0"/>
              <a:t> Hauptanliegen in den Texten des Evangelisten Markus und </a:t>
            </a:r>
            <a:r>
              <a:rPr lang="de-DE" u="sng" dirty="0" smtClean="0"/>
              <a:t>übertragen</a:t>
            </a:r>
            <a:r>
              <a:rPr lang="de-DE" dirty="0" smtClean="0"/>
              <a:t> diese auf ihr eigenes Leben. Sie </a:t>
            </a:r>
            <a:r>
              <a:rPr lang="de-DE" u="sng" dirty="0" smtClean="0"/>
              <a:t>erläutern</a:t>
            </a:r>
            <a:r>
              <a:rPr lang="de-DE" dirty="0" smtClean="0"/>
              <a:t> die Entstehungsgeschichte der Evangelien, um Abhängigkeiten zwischen den Texten der Evangelisten zu </a:t>
            </a:r>
            <a:r>
              <a:rPr lang="de-DE" u="sng" dirty="0" smtClean="0"/>
              <a:t>erkennen</a:t>
            </a:r>
            <a:r>
              <a:rPr lang="de-DE" dirty="0" smtClean="0"/>
              <a:t> und zu </a:t>
            </a:r>
            <a:r>
              <a:rPr lang="de-DE" u="sng" dirty="0" smtClean="0"/>
              <a:t>erklären</a:t>
            </a:r>
            <a:r>
              <a:rPr lang="de-DE" dirty="0" smtClean="0"/>
              <a:t>. </a:t>
            </a:r>
            <a:endParaRPr lang="de-DE" dirty="0"/>
          </a:p>
        </p:txBody>
      </p:sp>
    </p:spTree>
    <p:extLst>
      <p:ext uri="{BB962C8B-B14F-4D97-AF65-F5344CB8AC3E}">
        <p14:creationId xmlns:p14="http://schemas.microsoft.com/office/powerpoint/2010/main" val="1041289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Ausführung im Fachlehrplan </a:t>
            </a:r>
            <a:br>
              <a:rPr lang="de-DE" dirty="0" smtClean="0"/>
            </a:br>
            <a:r>
              <a:rPr lang="de-DE" sz="3600" dirty="0" smtClean="0"/>
              <a:t>(in den Kompetenzerwartungen)</a:t>
            </a:r>
            <a:endParaRPr lang="de-DE" dirty="0"/>
          </a:p>
        </p:txBody>
      </p:sp>
      <p:sp>
        <p:nvSpPr>
          <p:cNvPr id="3" name="Inhaltsplatzhalter 2"/>
          <p:cNvSpPr>
            <a:spLocks noGrp="1"/>
          </p:cNvSpPr>
          <p:nvPr>
            <p:ph sz="half" idx="1"/>
          </p:nvPr>
        </p:nvSpPr>
        <p:spPr/>
        <p:txBody>
          <a:bodyPr>
            <a:normAutofit/>
          </a:bodyPr>
          <a:lstStyle/>
          <a:p>
            <a:pPr marL="0" indent="0">
              <a:buNone/>
            </a:pPr>
            <a:r>
              <a:rPr lang="de-DE" u="sng" dirty="0" smtClean="0"/>
              <a:t>Hauptanliegen…</a:t>
            </a:r>
          </a:p>
          <a:p>
            <a:pPr marL="0" indent="0">
              <a:buNone/>
            </a:pPr>
            <a:endParaRPr lang="de-DE" sz="2400" dirty="0" smtClean="0"/>
          </a:p>
          <a:p>
            <a:pPr marL="0" indent="0">
              <a:buNone/>
            </a:pPr>
            <a:r>
              <a:rPr lang="de-DE" sz="2400" dirty="0" smtClean="0"/>
              <a:t>„</a:t>
            </a:r>
            <a:r>
              <a:rPr lang="de-DE" sz="2400" dirty="0" smtClean="0"/>
              <a:t>erschließen und formulieren vor dem Hintergrund zeitgeschichtlicher Aspekte Grundaussagen des Markusevangeliums, </a:t>
            </a:r>
            <a:endParaRPr lang="de-DE" sz="2400" dirty="0" smtClean="0"/>
          </a:p>
          <a:p>
            <a:pPr marL="0" indent="0">
              <a:buNone/>
            </a:pPr>
            <a:r>
              <a:rPr lang="de-DE" sz="2400" dirty="0" smtClean="0"/>
              <a:t>v</a:t>
            </a:r>
            <a:r>
              <a:rPr lang="de-DE" sz="2400" dirty="0" smtClean="0"/>
              <a:t>. a. hinsichtlich seiner Reich-Gottes-Botschaft.“ </a:t>
            </a:r>
            <a:endParaRPr lang="de-DE" sz="2400" dirty="0"/>
          </a:p>
        </p:txBody>
      </p:sp>
      <p:sp>
        <p:nvSpPr>
          <p:cNvPr id="4" name="Inhaltsplatzhalter 3"/>
          <p:cNvSpPr>
            <a:spLocks noGrp="1"/>
          </p:cNvSpPr>
          <p:nvPr>
            <p:ph sz="half" idx="2"/>
          </p:nvPr>
        </p:nvSpPr>
        <p:spPr>
          <a:xfrm>
            <a:off x="4648200" y="1600200"/>
            <a:ext cx="4244280" cy="4525963"/>
          </a:xfrm>
        </p:spPr>
        <p:txBody>
          <a:bodyPr>
            <a:normAutofit/>
          </a:bodyPr>
          <a:lstStyle/>
          <a:p>
            <a:pPr marL="0" indent="0">
              <a:buNone/>
            </a:pPr>
            <a:r>
              <a:rPr lang="de-DE" u="sng" dirty="0" smtClean="0"/>
              <a:t>Entstehungsgeschichte…</a:t>
            </a:r>
          </a:p>
          <a:p>
            <a:pPr marL="0" indent="0">
              <a:buNone/>
            </a:pPr>
            <a:endParaRPr lang="de-DE" sz="2400" dirty="0" smtClean="0"/>
          </a:p>
          <a:p>
            <a:pPr marL="0" indent="0">
              <a:buNone/>
            </a:pPr>
            <a:r>
              <a:rPr lang="de-DE" sz="2400" dirty="0" smtClean="0"/>
              <a:t>„</a:t>
            </a:r>
            <a:r>
              <a:rPr lang="de-DE" sz="2400" dirty="0" smtClean="0"/>
              <a:t>skizzieren die entscheidenden Stufen der Entstehung der Evangelien, um Gemeinsamkeiten und Unterschiede zwischen den Texten der Synoptiker zu entdecken und diese zu erklären.“ </a:t>
            </a:r>
            <a:endParaRPr lang="de-DE" sz="2400" dirty="0"/>
          </a:p>
        </p:txBody>
      </p:sp>
    </p:spTree>
    <p:extLst>
      <p:ext uri="{BB962C8B-B14F-4D97-AF65-F5344CB8AC3E}">
        <p14:creationId xmlns:p14="http://schemas.microsoft.com/office/powerpoint/2010/main" val="40605050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ctrTitle"/>
          </p:nvPr>
        </p:nvSpPr>
        <p:spPr/>
        <p:txBody>
          <a:bodyPr/>
          <a:lstStyle/>
          <a:p>
            <a:r>
              <a:rPr lang="de-DE" dirty="0" smtClean="0"/>
              <a:t>Schüler</a:t>
            </a:r>
            <a:endParaRPr lang="de-DE" dirty="0"/>
          </a:p>
        </p:txBody>
      </p:sp>
      <p:sp>
        <p:nvSpPr>
          <p:cNvPr id="8" name="Untertitel 7"/>
          <p:cNvSpPr>
            <a:spLocks noGrp="1"/>
          </p:cNvSpPr>
          <p:nvPr>
            <p:ph type="subTitle" idx="1"/>
          </p:nvPr>
        </p:nvSpPr>
        <p:spPr/>
        <p:txBody>
          <a:bodyPr/>
          <a:lstStyle/>
          <a:p>
            <a:endParaRPr lang="de-DE"/>
          </a:p>
        </p:txBody>
      </p:sp>
    </p:spTree>
    <p:extLst>
      <p:ext uri="{BB962C8B-B14F-4D97-AF65-F5344CB8AC3E}">
        <p14:creationId xmlns:p14="http://schemas.microsoft.com/office/powerpoint/2010/main" val="3334942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Grundlegende Kompetenzen</a:t>
            </a:r>
            <a:endParaRPr lang="de-DE" dirty="0"/>
          </a:p>
        </p:txBody>
      </p:sp>
      <p:sp>
        <p:nvSpPr>
          <p:cNvPr id="3" name="Inhaltsplatzhalter 2"/>
          <p:cNvSpPr>
            <a:spLocks noGrp="1"/>
          </p:cNvSpPr>
          <p:nvPr>
            <p:ph idx="1"/>
          </p:nvPr>
        </p:nvSpPr>
        <p:spPr>
          <a:xfrm>
            <a:off x="457200" y="1600201"/>
            <a:ext cx="8229600" cy="1684784"/>
          </a:xfrm>
        </p:spPr>
        <p:txBody>
          <a:bodyPr>
            <a:normAutofit fontScale="92500" lnSpcReduction="20000"/>
          </a:bodyPr>
          <a:lstStyle/>
          <a:p>
            <a:r>
              <a:rPr lang="de-DE" dirty="0" smtClean="0"/>
              <a:t>Brauchen einen Inhalt um sich zeigen zu können</a:t>
            </a:r>
          </a:p>
          <a:p>
            <a:r>
              <a:rPr lang="de-DE" dirty="0" smtClean="0"/>
              <a:t>Zeigen, welche Kompetenzen im Mittelpunkt stehen</a:t>
            </a:r>
          </a:p>
        </p:txBody>
      </p:sp>
      <p:sp>
        <p:nvSpPr>
          <p:cNvPr id="4" name="Textfeld 3"/>
          <p:cNvSpPr txBox="1"/>
          <p:nvPr/>
        </p:nvSpPr>
        <p:spPr>
          <a:xfrm>
            <a:off x="179512" y="3936369"/>
            <a:ext cx="8812028" cy="1581972"/>
          </a:xfrm>
          <a:prstGeom prst="rect">
            <a:avLst/>
          </a:prstGeom>
          <a:noFill/>
        </p:spPr>
        <p:txBody>
          <a:bodyPr wrap="none" rtlCol="0">
            <a:spAutoFit/>
          </a:bodyPr>
          <a:lstStyle/>
          <a:p>
            <a:pPr>
              <a:spcBef>
                <a:spcPct val="20000"/>
              </a:spcBef>
            </a:pPr>
            <a:r>
              <a:rPr lang="de-DE" sz="4400" dirty="0" smtClean="0">
                <a:solidFill>
                  <a:prstClr val="black"/>
                </a:solidFill>
                <a:latin typeface="Brush Script MT" panose="03060802040406070304" pitchFamily="66" charset="0"/>
              </a:rPr>
              <a:t>„</a:t>
            </a:r>
            <a:r>
              <a:rPr lang="de-DE" sz="4400" dirty="0" smtClean="0">
                <a:solidFill>
                  <a:srgbClr val="FF0000"/>
                </a:solidFill>
                <a:latin typeface="Brush Script MT" panose="03060802040406070304" pitchFamily="66" charset="0"/>
              </a:rPr>
              <a:t>Jemand</a:t>
            </a:r>
            <a:r>
              <a:rPr lang="de-DE" sz="4400" dirty="0" smtClean="0">
                <a:solidFill>
                  <a:prstClr val="black"/>
                </a:solidFill>
                <a:latin typeface="Brush Script MT" panose="03060802040406070304" pitchFamily="66" charset="0"/>
              </a:rPr>
              <a:t> kann mit </a:t>
            </a:r>
            <a:r>
              <a:rPr lang="de-DE" sz="4400" dirty="0" smtClean="0">
                <a:latin typeface="Brush Script MT" panose="03060802040406070304" pitchFamily="66" charset="0"/>
              </a:rPr>
              <a:t>einem Hammer einen Nagel </a:t>
            </a:r>
          </a:p>
          <a:p>
            <a:pPr>
              <a:spcBef>
                <a:spcPct val="20000"/>
              </a:spcBef>
            </a:pPr>
            <a:r>
              <a:rPr lang="de-DE" sz="4400" dirty="0" smtClean="0">
                <a:latin typeface="Brush Script MT" panose="03060802040406070304" pitchFamily="66" charset="0"/>
              </a:rPr>
              <a:t>gerade in die Wand hämmern.“ </a:t>
            </a:r>
            <a:r>
              <a:rPr lang="de-DE" sz="4400" dirty="0" smtClean="0">
                <a:solidFill>
                  <a:srgbClr val="FF0000"/>
                </a:solidFill>
                <a:latin typeface="Brush Script MT" panose="03060802040406070304" pitchFamily="66" charset="0"/>
                <a:sym typeface="Wingdings" panose="05000000000000000000" pitchFamily="2" charset="2"/>
              </a:rPr>
              <a:t> Schüler</a:t>
            </a:r>
            <a:endParaRPr lang="de-DE" sz="4400" dirty="0">
              <a:solidFill>
                <a:srgbClr val="FF0000"/>
              </a:solidFill>
              <a:latin typeface="Brush Script MT" panose="03060802040406070304" pitchFamily="66" charset="0"/>
            </a:endParaRPr>
          </a:p>
        </p:txBody>
      </p:sp>
    </p:spTree>
    <p:extLst>
      <p:ext uri="{BB962C8B-B14F-4D97-AF65-F5344CB8AC3E}">
        <p14:creationId xmlns:p14="http://schemas.microsoft.com/office/powerpoint/2010/main" val="123346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Unterschied</a:t>
            </a:r>
            <a:endParaRPr lang="de-DE" dirty="0"/>
          </a:p>
        </p:txBody>
      </p:sp>
      <p:sp>
        <p:nvSpPr>
          <p:cNvPr id="3" name="Textplatzhalter 2"/>
          <p:cNvSpPr>
            <a:spLocks noGrp="1"/>
          </p:cNvSpPr>
          <p:nvPr>
            <p:ph type="body" idx="1"/>
          </p:nvPr>
        </p:nvSpPr>
        <p:spPr/>
        <p:txBody>
          <a:bodyPr>
            <a:normAutofit fontScale="92500" lnSpcReduction="20000"/>
          </a:bodyPr>
          <a:lstStyle/>
          <a:p>
            <a:r>
              <a:rPr lang="de-DE" dirty="0" smtClean="0"/>
              <a:t>Grundlegende Kompetenzen	</a:t>
            </a:r>
            <a:endParaRPr lang="de-DE" dirty="0"/>
          </a:p>
        </p:txBody>
      </p:sp>
      <p:sp>
        <p:nvSpPr>
          <p:cNvPr id="4" name="Inhaltsplatzhalter 3"/>
          <p:cNvSpPr>
            <a:spLocks noGrp="1"/>
          </p:cNvSpPr>
          <p:nvPr>
            <p:ph sz="half" idx="2"/>
          </p:nvPr>
        </p:nvSpPr>
        <p:spPr/>
        <p:txBody>
          <a:bodyPr/>
          <a:lstStyle/>
          <a:p>
            <a:r>
              <a:rPr lang="de-DE" dirty="0" smtClean="0"/>
              <a:t>Focus auf Schülertätigkeit</a:t>
            </a:r>
          </a:p>
          <a:p>
            <a:r>
              <a:rPr lang="de-DE" dirty="0" smtClean="0"/>
              <a:t>Frage: Was soll </a:t>
            </a:r>
            <a:r>
              <a:rPr lang="de-DE" dirty="0" smtClean="0"/>
              <a:t>getan werden können?</a:t>
            </a:r>
            <a:endParaRPr lang="de-DE" dirty="0" smtClean="0"/>
          </a:p>
          <a:p>
            <a:r>
              <a:rPr lang="de-DE" dirty="0" smtClean="0"/>
              <a:t>„Ein Bild mittels eines Nagels aufhängen.“</a:t>
            </a:r>
            <a:endParaRPr lang="de-DE" dirty="0"/>
          </a:p>
        </p:txBody>
      </p:sp>
      <p:sp>
        <p:nvSpPr>
          <p:cNvPr id="5" name="Textplatzhalter 4"/>
          <p:cNvSpPr>
            <a:spLocks noGrp="1"/>
          </p:cNvSpPr>
          <p:nvPr>
            <p:ph type="body" sz="quarter" idx="3"/>
          </p:nvPr>
        </p:nvSpPr>
        <p:spPr>
          <a:xfrm>
            <a:off x="4644008" y="1484784"/>
            <a:ext cx="4041775" cy="402059"/>
          </a:xfrm>
        </p:spPr>
        <p:txBody>
          <a:bodyPr>
            <a:normAutofit lnSpcReduction="10000"/>
          </a:bodyPr>
          <a:lstStyle/>
          <a:p>
            <a:r>
              <a:rPr lang="de-DE" sz="2200" dirty="0"/>
              <a:t>Grundwissen</a:t>
            </a:r>
          </a:p>
        </p:txBody>
      </p:sp>
      <p:sp>
        <p:nvSpPr>
          <p:cNvPr id="6" name="Inhaltsplatzhalter 5"/>
          <p:cNvSpPr>
            <a:spLocks noGrp="1"/>
          </p:cNvSpPr>
          <p:nvPr>
            <p:ph sz="quarter" idx="4"/>
          </p:nvPr>
        </p:nvSpPr>
        <p:spPr/>
        <p:txBody>
          <a:bodyPr/>
          <a:lstStyle/>
          <a:p>
            <a:r>
              <a:rPr lang="de-DE" dirty="0" smtClean="0"/>
              <a:t>Focus auf Stoff</a:t>
            </a:r>
          </a:p>
          <a:p>
            <a:r>
              <a:rPr lang="de-DE" dirty="0" smtClean="0"/>
              <a:t>Frage: Was soll gewusst werden?</a:t>
            </a:r>
            <a:endParaRPr lang="de-DE" dirty="0"/>
          </a:p>
          <a:p>
            <a:r>
              <a:rPr lang="de-DE" dirty="0" smtClean="0"/>
              <a:t>„Arten von Nägeln“</a:t>
            </a:r>
            <a:endParaRPr lang="de-DE" dirty="0"/>
          </a:p>
        </p:txBody>
      </p:sp>
    </p:spTree>
    <p:extLst>
      <p:ext uri="{BB962C8B-B14F-4D97-AF65-F5344CB8AC3E}">
        <p14:creationId xmlns:p14="http://schemas.microsoft.com/office/powerpoint/2010/main" val="342159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60648"/>
            <a:ext cx="8229600" cy="1143000"/>
          </a:xfrm>
        </p:spPr>
        <p:txBody>
          <a:bodyPr/>
          <a:lstStyle/>
          <a:p>
            <a:r>
              <a:rPr lang="de-DE" dirty="0" smtClean="0"/>
              <a:t>Was ist neu? Was bleibt?</a:t>
            </a:r>
            <a:endParaRPr lang="de-DE" dirty="0"/>
          </a:p>
        </p:txBody>
      </p:sp>
      <p:sp>
        <p:nvSpPr>
          <p:cNvPr id="3" name="Inhaltsplatzhalter 2"/>
          <p:cNvSpPr>
            <a:spLocks noGrp="1"/>
          </p:cNvSpPr>
          <p:nvPr>
            <p:ph idx="1"/>
          </p:nvPr>
        </p:nvSpPr>
        <p:spPr>
          <a:xfrm>
            <a:off x="457200" y="3140968"/>
            <a:ext cx="8229600" cy="2985195"/>
          </a:xfrm>
        </p:spPr>
        <p:txBody>
          <a:bodyPr>
            <a:normAutofit lnSpcReduction="10000"/>
          </a:bodyPr>
          <a:lstStyle/>
          <a:p>
            <a:r>
              <a:rPr lang="de-DE" dirty="0" smtClean="0"/>
              <a:t>Bisheriges Grundwissen entspricht der Inhaltsebene des Lehrplans</a:t>
            </a:r>
          </a:p>
          <a:p>
            <a:r>
              <a:rPr lang="de-DE" dirty="0" smtClean="0"/>
              <a:t>Die Grundlegenden Kompetenzen beschreiben das Ergebnis des Lernprozesses, nicht nur das erworbene Faktenwissen</a:t>
            </a:r>
          </a:p>
        </p:txBody>
      </p:sp>
      <p:sp>
        <p:nvSpPr>
          <p:cNvPr id="4" name="Textfeld 3"/>
          <p:cNvSpPr txBox="1"/>
          <p:nvPr/>
        </p:nvSpPr>
        <p:spPr>
          <a:xfrm>
            <a:off x="611560" y="1624810"/>
            <a:ext cx="6696744" cy="1384995"/>
          </a:xfrm>
          <a:prstGeom prst="rect">
            <a:avLst/>
          </a:prstGeom>
          <a:noFill/>
        </p:spPr>
        <p:txBody>
          <a:bodyPr wrap="square" rtlCol="0">
            <a:spAutoFit/>
          </a:bodyPr>
          <a:lstStyle/>
          <a:p>
            <a:r>
              <a:rPr lang="de-DE" sz="2800" i="1" dirty="0" smtClean="0"/>
              <a:t>Es geht um die Antwort auf die Frage:</a:t>
            </a:r>
          </a:p>
          <a:p>
            <a:r>
              <a:rPr lang="de-DE" sz="2800" i="1" dirty="0" smtClean="0"/>
              <a:t>Wie lernen Schülerinnen und Schüler nachhaltig?</a:t>
            </a:r>
            <a:endParaRPr lang="de-DE" sz="2800" i="1" dirty="0"/>
          </a:p>
        </p:txBody>
      </p:sp>
    </p:spTree>
    <p:extLst>
      <p:ext uri="{BB962C8B-B14F-4D97-AF65-F5344CB8AC3E}">
        <p14:creationId xmlns:p14="http://schemas.microsoft.com/office/powerpoint/2010/main" val="360851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800" dirty="0" smtClean="0"/>
              <a:t>Wann ist Grundwissen sinnvoll?</a:t>
            </a:r>
            <a:endParaRPr lang="de-DE" sz="2800" dirty="0"/>
          </a:p>
        </p:txBody>
      </p:sp>
      <p:sp>
        <p:nvSpPr>
          <p:cNvPr id="3" name="Inhaltsplatzhalter 2"/>
          <p:cNvSpPr>
            <a:spLocks noGrp="1"/>
          </p:cNvSpPr>
          <p:nvPr>
            <p:ph idx="1"/>
          </p:nvPr>
        </p:nvSpPr>
        <p:spPr/>
        <p:txBody>
          <a:bodyPr/>
          <a:lstStyle/>
          <a:p>
            <a:pPr marL="0" indent="0" algn="ctr">
              <a:buNone/>
            </a:pPr>
            <a:r>
              <a:rPr lang="de-DE" sz="5400" i="1" dirty="0" smtClean="0"/>
              <a:t>Wenn man den Grund dafür weiß!</a:t>
            </a:r>
          </a:p>
          <a:p>
            <a:pPr marL="0" indent="0">
              <a:buNone/>
            </a:pPr>
            <a:endParaRPr lang="de-DE" dirty="0"/>
          </a:p>
          <a:p>
            <a:pPr marL="0" indent="0">
              <a:buNone/>
            </a:pPr>
            <a:r>
              <a:rPr lang="de-DE" dirty="0" smtClean="0"/>
              <a:t>(StD Norbert Zips, Regionaler Fachberater für die Gymnasien in Franken)</a:t>
            </a:r>
            <a:endParaRPr lang="de-DE" dirty="0"/>
          </a:p>
        </p:txBody>
      </p:sp>
    </p:spTree>
    <p:extLst>
      <p:ext uri="{BB962C8B-B14F-4D97-AF65-F5344CB8AC3E}">
        <p14:creationId xmlns:p14="http://schemas.microsoft.com/office/powerpoint/2010/main" val="885428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Grundlegende Kompetenze</a:t>
            </a:r>
            <a:r>
              <a:rPr lang="de-DE" dirty="0"/>
              <a:t>n</a:t>
            </a:r>
          </a:p>
        </p:txBody>
      </p:sp>
      <p:sp>
        <p:nvSpPr>
          <p:cNvPr id="3" name="Inhaltsplatzhalter 2"/>
          <p:cNvSpPr>
            <a:spLocks noGrp="1"/>
          </p:cNvSpPr>
          <p:nvPr>
            <p:ph idx="1"/>
          </p:nvPr>
        </p:nvSpPr>
        <p:spPr>
          <a:xfrm>
            <a:off x="457200" y="1600201"/>
            <a:ext cx="8229600" cy="1756792"/>
          </a:xfrm>
        </p:spPr>
        <p:txBody>
          <a:bodyPr>
            <a:normAutofit fontScale="92500"/>
          </a:bodyPr>
          <a:lstStyle/>
          <a:p>
            <a:r>
              <a:rPr lang="de-DE" dirty="0" smtClean="0"/>
              <a:t>Beschreiben das Ergebnis eines Lernprozesses am Ende eines Lernbereichs</a:t>
            </a:r>
          </a:p>
          <a:p>
            <a:r>
              <a:rPr lang="de-DE" dirty="0" smtClean="0"/>
              <a:t>Setzen den Standard</a:t>
            </a:r>
          </a:p>
          <a:p>
            <a:pPr marL="0" indent="0">
              <a:buNone/>
            </a:pPr>
            <a:endParaRPr lang="de-DE" dirty="0"/>
          </a:p>
        </p:txBody>
      </p:sp>
      <p:sp>
        <p:nvSpPr>
          <p:cNvPr id="4" name="Inhaltsplatzhalter 2"/>
          <p:cNvSpPr txBox="1">
            <a:spLocks/>
          </p:cNvSpPr>
          <p:nvPr/>
        </p:nvSpPr>
        <p:spPr>
          <a:xfrm>
            <a:off x="609600" y="3645024"/>
            <a:ext cx="8229600" cy="175679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6000" dirty="0">
                <a:latin typeface="Brush Script MT" panose="03060802040406070304" pitchFamily="66" charset="0"/>
                <a:cs typeface="Arial" panose="020B0604020202020204" pitchFamily="34" charset="0"/>
              </a:rPr>
              <a:t>„Ein Bild aufhängen können</a:t>
            </a:r>
            <a:r>
              <a:rPr lang="de-DE" sz="6000" dirty="0" smtClean="0">
                <a:latin typeface="Brush Script MT" panose="03060802040406070304" pitchFamily="66" charset="0"/>
              </a:rPr>
              <a:t>.“</a:t>
            </a:r>
          </a:p>
          <a:p>
            <a:pPr marL="0" indent="0">
              <a:buFont typeface="Arial" panose="020B0604020202020204" pitchFamily="34" charset="0"/>
              <a:buNone/>
            </a:pPr>
            <a:endParaRPr lang="de-DE" dirty="0"/>
          </a:p>
        </p:txBody>
      </p:sp>
    </p:spTree>
    <p:extLst>
      <p:ext uri="{BB962C8B-B14F-4D97-AF65-F5344CB8AC3E}">
        <p14:creationId xmlns:p14="http://schemas.microsoft.com/office/powerpoint/2010/main" val="1159198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DE" dirty="0" smtClean="0"/>
              <a:t>Inhalt</a:t>
            </a:r>
            <a:endParaRPr lang="de-DE" dirty="0"/>
          </a:p>
        </p:txBody>
      </p:sp>
      <p:sp>
        <p:nvSpPr>
          <p:cNvPr id="5" name="Untertitel 4"/>
          <p:cNvSpPr>
            <a:spLocks noGrp="1"/>
          </p:cNvSpPr>
          <p:nvPr>
            <p:ph type="subTitle" idx="1"/>
          </p:nvPr>
        </p:nvSpPr>
        <p:spPr/>
        <p:txBody>
          <a:bodyPr/>
          <a:lstStyle/>
          <a:p>
            <a:endParaRPr lang="de-DE"/>
          </a:p>
        </p:txBody>
      </p:sp>
    </p:spTree>
    <p:extLst>
      <p:ext uri="{BB962C8B-B14F-4D97-AF65-F5344CB8AC3E}">
        <p14:creationId xmlns:p14="http://schemas.microsoft.com/office/powerpoint/2010/main" val="2104092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Grundlegende Kompetenzen</a:t>
            </a:r>
            <a:endParaRPr lang="de-DE" dirty="0"/>
          </a:p>
        </p:txBody>
      </p:sp>
      <p:sp>
        <p:nvSpPr>
          <p:cNvPr id="3" name="Inhaltsplatzhalter 2"/>
          <p:cNvSpPr>
            <a:spLocks noGrp="1"/>
          </p:cNvSpPr>
          <p:nvPr>
            <p:ph idx="1"/>
          </p:nvPr>
        </p:nvSpPr>
        <p:spPr>
          <a:xfrm>
            <a:off x="457200" y="1600201"/>
            <a:ext cx="8229600" cy="1684784"/>
          </a:xfrm>
        </p:spPr>
        <p:txBody>
          <a:bodyPr>
            <a:normAutofit fontScale="92500" lnSpcReduction="20000"/>
          </a:bodyPr>
          <a:lstStyle/>
          <a:p>
            <a:r>
              <a:rPr lang="de-DE" dirty="0" smtClean="0"/>
              <a:t>Brauchen einen Inhalt um sich zeigen zu können</a:t>
            </a:r>
          </a:p>
          <a:p>
            <a:r>
              <a:rPr lang="de-DE" dirty="0" smtClean="0"/>
              <a:t>Zeigen, welche Kompetenzen im Mittelpunkt stehen</a:t>
            </a:r>
          </a:p>
        </p:txBody>
      </p:sp>
      <p:sp>
        <p:nvSpPr>
          <p:cNvPr id="4" name="Textfeld 3"/>
          <p:cNvSpPr txBox="1"/>
          <p:nvPr/>
        </p:nvSpPr>
        <p:spPr>
          <a:xfrm>
            <a:off x="477472" y="3936369"/>
            <a:ext cx="8719054" cy="1581972"/>
          </a:xfrm>
          <a:prstGeom prst="rect">
            <a:avLst/>
          </a:prstGeom>
          <a:noFill/>
        </p:spPr>
        <p:txBody>
          <a:bodyPr wrap="none" rtlCol="0">
            <a:spAutoFit/>
          </a:bodyPr>
          <a:lstStyle/>
          <a:p>
            <a:pPr lvl="0">
              <a:spcBef>
                <a:spcPct val="20000"/>
              </a:spcBef>
            </a:pPr>
            <a:r>
              <a:rPr lang="de-DE" sz="3200" dirty="0" smtClean="0">
                <a:solidFill>
                  <a:prstClr val="black"/>
                </a:solidFill>
              </a:rPr>
              <a:t>„</a:t>
            </a:r>
            <a:r>
              <a:rPr lang="de-DE" sz="4400" dirty="0" smtClean="0">
                <a:solidFill>
                  <a:prstClr val="black"/>
                </a:solidFill>
                <a:latin typeface="Brush Script MT" panose="03060802040406070304" pitchFamily="66" charset="0"/>
              </a:rPr>
              <a:t>Jemand kann mit einem </a:t>
            </a:r>
            <a:r>
              <a:rPr lang="de-DE" sz="4400" dirty="0" smtClean="0">
                <a:solidFill>
                  <a:srgbClr val="FF0000"/>
                </a:solidFill>
                <a:latin typeface="Brush Script MT" panose="03060802040406070304" pitchFamily="66" charset="0"/>
              </a:rPr>
              <a:t>Hammer</a:t>
            </a:r>
            <a:r>
              <a:rPr lang="de-DE" sz="4400" dirty="0" smtClean="0">
                <a:solidFill>
                  <a:prstClr val="black"/>
                </a:solidFill>
                <a:latin typeface="Brush Script MT" panose="03060802040406070304" pitchFamily="66" charset="0"/>
              </a:rPr>
              <a:t> einen </a:t>
            </a:r>
            <a:r>
              <a:rPr lang="de-DE" sz="4400" dirty="0" smtClean="0">
                <a:solidFill>
                  <a:srgbClr val="FF0000"/>
                </a:solidFill>
                <a:latin typeface="Brush Script MT" panose="03060802040406070304" pitchFamily="66" charset="0"/>
              </a:rPr>
              <a:t>Nagel</a:t>
            </a:r>
            <a:r>
              <a:rPr lang="de-DE" sz="4400" dirty="0" smtClean="0">
                <a:solidFill>
                  <a:prstClr val="black"/>
                </a:solidFill>
                <a:latin typeface="Brush Script MT" panose="03060802040406070304" pitchFamily="66" charset="0"/>
              </a:rPr>
              <a:t> </a:t>
            </a:r>
          </a:p>
          <a:p>
            <a:pPr lvl="0">
              <a:spcBef>
                <a:spcPct val="20000"/>
              </a:spcBef>
            </a:pPr>
            <a:r>
              <a:rPr lang="de-DE" sz="4400" dirty="0" smtClean="0">
                <a:solidFill>
                  <a:prstClr val="black"/>
                </a:solidFill>
                <a:latin typeface="Brush Script MT" panose="03060802040406070304" pitchFamily="66" charset="0"/>
              </a:rPr>
              <a:t>gerade in die </a:t>
            </a:r>
            <a:r>
              <a:rPr lang="de-DE" sz="4400" dirty="0" smtClean="0">
                <a:solidFill>
                  <a:srgbClr val="FF0000"/>
                </a:solidFill>
                <a:latin typeface="Brush Script MT" panose="03060802040406070304" pitchFamily="66" charset="0"/>
              </a:rPr>
              <a:t>Wand </a:t>
            </a:r>
            <a:r>
              <a:rPr lang="de-DE" sz="4400" dirty="0" smtClean="0">
                <a:solidFill>
                  <a:prstClr val="black"/>
                </a:solidFill>
                <a:latin typeface="Brush Script MT" panose="03060802040406070304" pitchFamily="66" charset="0"/>
              </a:rPr>
              <a:t>hämmern.“</a:t>
            </a:r>
            <a:r>
              <a:rPr lang="de-DE" sz="4400" dirty="0" smtClean="0">
                <a:solidFill>
                  <a:srgbClr val="FF0000"/>
                </a:solidFill>
                <a:latin typeface="Brush Script MT" panose="03060802040406070304" pitchFamily="66" charset="0"/>
              </a:rPr>
              <a:t> </a:t>
            </a:r>
            <a:r>
              <a:rPr lang="de-DE" sz="4400" dirty="0" smtClean="0">
                <a:solidFill>
                  <a:srgbClr val="FF0000"/>
                </a:solidFill>
                <a:latin typeface="Brush Script MT" panose="03060802040406070304" pitchFamily="66" charset="0"/>
                <a:sym typeface="Wingdings" panose="05000000000000000000" pitchFamily="2" charset="2"/>
              </a:rPr>
              <a:t> Inhalte</a:t>
            </a:r>
            <a:endParaRPr lang="de-DE" sz="4400" dirty="0">
              <a:solidFill>
                <a:prstClr val="black"/>
              </a:solidFill>
              <a:latin typeface="Brush Script MT" panose="03060802040406070304" pitchFamily="66" charset="0"/>
            </a:endParaRPr>
          </a:p>
        </p:txBody>
      </p:sp>
    </p:spTree>
    <p:extLst>
      <p:ext uri="{BB962C8B-B14F-4D97-AF65-F5344CB8AC3E}">
        <p14:creationId xmlns:p14="http://schemas.microsoft.com/office/powerpoint/2010/main" val="4221172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7.3 (</a:t>
            </a:r>
            <a:r>
              <a:rPr lang="de-DE" dirty="0" err="1" smtClean="0"/>
              <a:t>Gym</a:t>
            </a:r>
            <a:r>
              <a:rPr lang="de-DE" dirty="0" smtClean="0"/>
              <a:t>)</a:t>
            </a:r>
            <a:endParaRPr lang="de-DE" dirty="0"/>
          </a:p>
        </p:txBody>
      </p:sp>
      <p:sp>
        <p:nvSpPr>
          <p:cNvPr id="3" name="Inhaltsplatzhalter 2"/>
          <p:cNvSpPr>
            <a:spLocks noGrp="1"/>
          </p:cNvSpPr>
          <p:nvPr>
            <p:ph idx="1"/>
          </p:nvPr>
        </p:nvSpPr>
        <p:spPr/>
        <p:txBody>
          <a:bodyPr/>
          <a:lstStyle/>
          <a:p>
            <a:pPr marL="0" indent="0">
              <a:buNone/>
            </a:pPr>
            <a:r>
              <a:rPr lang="de-DE" dirty="0" smtClean="0"/>
              <a:t>Die Schülerinnen und Schüler erschließen Hauptanliegen in den Texten des Evangelisten Markus und übertragen diese auf ihr eigenes Leben. Sie erläutern die Entstehungsgeschichte der Evangelien, um Abhängigkeiten zwischen den Texten der Evangelisten zu erkennen und zu erklären. </a:t>
            </a:r>
            <a:endParaRPr lang="de-DE" dirty="0"/>
          </a:p>
        </p:txBody>
      </p:sp>
    </p:spTree>
    <p:extLst>
      <p:ext uri="{BB962C8B-B14F-4D97-AF65-F5344CB8AC3E}">
        <p14:creationId xmlns:p14="http://schemas.microsoft.com/office/powerpoint/2010/main" val="2334218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4005064"/>
            <a:ext cx="2084387" cy="2109787"/>
          </a:xfrm>
          <a:prstGeom prst="rect">
            <a:avLst/>
          </a:prstGeom>
          <a:noFill/>
          <a:ln>
            <a:noFill/>
          </a:ln>
          <a:effectLst/>
          <a:scene3d>
            <a:camera prst="orthographicFront">
              <a:rot lat="0" lon="1200000"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de-DE" dirty="0" smtClean="0"/>
              <a:t>Einbettung: Bibel und Tradition</a:t>
            </a:r>
            <a:endParaRPr lang="de-DE" dirty="0"/>
          </a:p>
        </p:txBody>
      </p:sp>
      <p:sp>
        <p:nvSpPr>
          <p:cNvPr id="3" name="Inhaltsplatzhalter 2"/>
          <p:cNvSpPr>
            <a:spLocks noGrp="1"/>
          </p:cNvSpPr>
          <p:nvPr>
            <p:ph idx="1"/>
          </p:nvPr>
        </p:nvSpPr>
        <p:spPr/>
        <p:txBody>
          <a:bodyPr/>
          <a:lstStyle/>
          <a:p>
            <a:pPr marL="0" lvl="0" indent="0">
              <a:buNone/>
            </a:pPr>
            <a:r>
              <a:rPr lang="de-DE" sz="2700" b="1" dirty="0">
                <a:solidFill>
                  <a:prstClr val="black"/>
                </a:solidFill>
              </a:rPr>
              <a:t>Der Religionsunterricht eröffnet Zugänge zur lebensbedeutsamen und befreienden Kraft des Wortes Gottes in den biblischen Überlieferungen des Alten und Neuen Testaments sowie der kirchlichen Tradition. Er vermittelt so die Bedeutung des Wortes Gottes für Christen heute.</a:t>
            </a:r>
          </a:p>
          <a:p>
            <a:pPr marL="0" indent="0">
              <a:buNone/>
            </a:pPr>
            <a:endParaRPr lang="de-DE" dirty="0"/>
          </a:p>
        </p:txBody>
      </p:sp>
    </p:spTree>
    <p:extLst>
      <p:ext uri="{BB962C8B-B14F-4D97-AF65-F5344CB8AC3E}">
        <p14:creationId xmlns:p14="http://schemas.microsoft.com/office/powerpoint/2010/main" val="475269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7.3 (</a:t>
            </a:r>
            <a:r>
              <a:rPr lang="de-DE" dirty="0" err="1" smtClean="0"/>
              <a:t>Gym</a:t>
            </a:r>
            <a:r>
              <a:rPr lang="de-DE" dirty="0" smtClean="0"/>
              <a:t>)</a:t>
            </a:r>
            <a:endParaRPr lang="de-DE" dirty="0"/>
          </a:p>
        </p:txBody>
      </p:sp>
      <p:sp>
        <p:nvSpPr>
          <p:cNvPr id="3" name="Inhaltsplatzhalter 2"/>
          <p:cNvSpPr>
            <a:spLocks noGrp="1"/>
          </p:cNvSpPr>
          <p:nvPr>
            <p:ph idx="1"/>
          </p:nvPr>
        </p:nvSpPr>
        <p:spPr/>
        <p:txBody>
          <a:bodyPr/>
          <a:lstStyle/>
          <a:p>
            <a:pPr marL="0" indent="0">
              <a:buNone/>
            </a:pPr>
            <a:r>
              <a:rPr lang="de-DE" dirty="0" smtClean="0"/>
              <a:t>Die Schülerinnen und Schüler erschließen </a:t>
            </a:r>
            <a:r>
              <a:rPr lang="de-DE" u="sng" dirty="0" smtClean="0"/>
              <a:t>Hauptanliegen in den Texten des Evangelisten Markus </a:t>
            </a:r>
            <a:r>
              <a:rPr lang="de-DE" dirty="0" smtClean="0"/>
              <a:t>und übertragen diese auf ihr eigenes Leben. Sie erläutern die </a:t>
            </a:r>
            <a:r>
              <a:rPr lang="de-DE" u="sng" dirty="0" smtClean="0"/>
              <a:t>Entstehungsgeschichte der Evangelien</a:t>
            </a:r>
            <a:r>
              <a:rPr lang="de-DE" dirty="0" smtClean="0"/>
              <a:t>, um Abhängigkeiten zwischen den Texten der Evangelisten zu erkennen und zu erklären. </a:t>
            </a:r>
            <a:endParaRPr lang="de-DE" dirty="0"/>
          </a:p>
        </p:txBody>
      </p:sp>
    </p:spTree>
    <p:extLst>
      <p:ext uri="{BB962C8B-B14F-4D97-AF65-F5344CB8AC3E}">
        <p14:creationId xmlns:p14="http://schemas.microsoft.com/office/powerpoint/2010/main" val="1090791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Ausführung im Fachlehrplan</a:t>
            </a:r>
            <a:br>
              <a:rPr lang="de-DE" dirty="0" smtClean="0"/>
            </a:br>
            <a:r>
              <a:rPr lang="de-DE" sz="3600" dirty="0" smtClean="0"/>
              <a:t>(in den Inhalten)</a:t>
            </a:r>
            <a:endParaRPr lang="de-DE" sz="3600" dirty="0"/>
          </a:p>
        </p:txBody>
      </p:sp>
      <p:sp>
        <p:nvSpPr>
          <p:cNvPr id="3" name="Inhaltsplatzhalter 2"/>
          <p:cNvSpPr>
            <a:spLocks noGrp="1"/>
          </p:cNvSpPr>
          <p:nvPr>
            <p:ph sz="half" idx="1"/>
          </p:nvPr>
        </p:nvSpPr>
        <p:spPr/>
        <p:txBody>
          <a:bodyPr>
            <a:normAutofit fontScale="85000" lnSpcReduction="10000"/>
          </a:bodyPr>
          <a:lstStyle/>
          <a:p>
            <a:pPr marL="0" indent="0">
              <a:buNone/>
            </a:pPr>
            <a:r>
              <a:rPr lang="de-DE" u="sng" dirty="0" smtClean="0"/>
              <a:t>Hauptanliegen…</a:t>
            </a:r>
          </a:p>
          <a:p>
            <a:pPr marL="0" indent="0">
              <a:buNone/>
            </a:pPr>
            <a:endParaRPr lang="de-DE" sz="2600" dirty="0" smtClean="0"/>
          </a:p>
          <a:p>
            <a:pPr marL="0" indent="0">
              <a:buNone/>
            </a:pPr>
            <a:r>
              <a:rPr lang="de-DE" sz="2600" dirty="0" smtClean="0"/>
              <a:t>Theologie </a:t>
            </a:r>
            <a:r>
              <a:rPr lang="de-DE" sz="2600" dirty="0" smtClean="0"/>
              <a:t>des Markusevangeliums: </a:t>
            </a:r>
            <a:endParaRPr lang="de-DE" sz="2600" dirty="0" smtClean="0"/>
          </a:p>
          <a:p>
            <a:pPr marL="0" indent="0">
              <a:buNone/>
            </a:pPr>
            <a:r>
              <a:rPr lang="de-DE" sz="2600" dirty="0" smtClean="0"/>
              <a:t>frohe </a:t>
            </a:r>
            <a:r>
              <a:rPr lang="de-DE" sz="2600" dirty="0" smtClean="0"/>
              <a:t>Botschaft von Jesus Christus, dem Sohn Gottes; Strukturierung anhand des Weges Jesu nach Jerusalem; </a:t>
            </a:r>
            <a:endParaRPr lang="de-DE" sz="2600" dirty="0" smtClean="0"/>
          </a:p>
          <a:p>
            <a:pPr marL="0" indent="0">
              <a:buNone/>
            </a:pPr>
            <a:r>
              <a:rPr lang="de-DE" sz="2600" dirty="0" smtClean="0"/>
              <a:t>das </a:t>
            </a:r>
            <a:r>
              <a:rPr lang="de-DE" sz="2600" dirty="0" smtClean="0"/>
              <a:t>Anbrechen des Reiches Gottes: Verkündigung des endzeitlichen Heils </a:t>
            </a:r>
          </a:p>
          <a:p>
            <a:pPr marL="0" indent="0">
              <a:buNone/>
            </a:pPr>
            <a:r>
              <a:rPr lang="de-DE" sz="2600" dirty="0" smtClean="0"/>
              <a:t>Reich Gottes als Geschenk und Aufgabe</a:t>
            </a:r>
          </a:p>
          <a:p>
            <a:pPr marL="0" indent="0">
              <a:buNone/>
            </a:pPr>
            <a:endParaRPr lang="de-DE" u="sng" dirty="0"/>
          </a:p>
        </p:txBody>
      </p:sp>
      <p:sp>
        <p:nvSpPr>
          <p:cNvPr id="4" name="Inhaltsplatzhalter 3"/>
          <p:cNvSpPr>
            <a:spLocks noGrp="1"/>
          </p:cNvSpPr>
          <p:nvPr>
            <p:ph sz="half" idx="2"/>
          </p:nvPr>
        </p:nvSpPr>
        <p:spPr/>
        <p:txBody>
          <a:bodyPr>
            <a:normAutofit fontScale="85000" lnSpcReduction="10000"/>
          </a:bodyPr>
          <a:lstStyle/>
          <a:p>
            <a:pPr marL="0" indent="0">
              <a:buNone/>
            </a:pPr>
            <a:r>
              <a:rPr lang="de-DE" u="sng" dirty="0" smtClean="0"/>
              <a:t>Entstehungsgeschichte…</a:t>
            </a:r>
          </a:p>
          <a:p>
            <a:pPr marL="0" indent="0">
              <a:buNone/>
            </a:pPr>
            <a:endParaRPr lang="de-DE" sz="2600" dirty="0" smtClean="0"/>
          </a:p>
          <a:p>
            <a:pPr marL="0" indent="0">
              <a:buNone/>
            </a:pPr>
            <a:r>
              <a:rPr lang="de-DE" sz="2600" dirty="0" smtClean="0"/>
              <a:t>Gattung </a:t>
            </a:r>
            <a:r>
              <a:rPr lang="de-DE" sz="2600" dirty="0" smtClean="0"/>
              <a:t>Evangelium, Entstehung der Evangelien und synoptische Frage (Zwei-Quellen-Theorie) </a:t>
            </a:r>
          </a:p>
          <a:p>
            <a:pPr marL="0" indent="0">
              <a:buNone/>
            </a:pPr>
            <a:r>
              <a:rPr lang="de-DE" sz="2600" dirty="0" smtClean="0"/>
              <a:t>zeitgeschichtliche Bezüge des Markusevangeliums, </a:t>
            </a:r>
            <a:r>
              <a:rPr lang="de-DE" sz="2600" dirty="0" smtClean="0"/>
              <a:t>z</a:t>
            </a:r>
            <a:r>
              <a:rPr lang="de-DE" sz="2600" dirty="0" smtClean="0"/>
              <a:t>. B. Absetzung vom römischen Kaiserkult; Hoffnungen und Ängste zur Zeit der Abfassung </a:t>
            </a:r>
          </a:p>
          <a:p>
            <a:pPr marL="0" indent="0">
              <a:buNone/>
            </a:pPr>
            <a:endParaRPr lang="de-DE" u="sng" dirty="0"/>
          </a:p>
        </p:txBody>
      </p:sp>
    </p:spTree>
    <p:extLst>
      <p:ext uri="{BB962C8B-B14F-4D97-AF65-F5344CB8AC3E}">
        <p14:creationId xmlns:p14="http://schemas.microsoft.com/office/powerpoint/2010/main" val="40174081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Kompetenz</a:t>
            </a:r>
            <a:endParaRPr lang="de-DE" dirty="0"/>
          </a:p>
        </p:txBody>
      </p:sp>
      <p:sp>
        <p:nvSpPr>
          <p:cNvPr id="3" name="Untertitel 2"/>
          <p:cNvSpPr>
            <a:spLocks noGrp="1"/>
          </p:cNvSpPr>
          <p:nvPr>
            <p:ph type="subTitle" idx="1"/>
          </p:nvPr>
        </p:nvSpPr>
        <p:spPr/>
        <p:txBody>
          <a:bodyPr/>
          <a:lstStyle/>
          <a:p>
            <a:endParaRPr lang="de-DE"/>
          </a:p>
        </p:txBody>
      </p:sp>
    </p:spTree>
    <p:extLst>
      <p:ext uri="{BB962C8B-B14F-4D97-AF65-F5344CB8AC3E}">
        <p14:creationId xmlns:p14="http://schemas.microsoft.com/office/powerpoint/2010/main" val="4229051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RPZ PPT Vorlage_Schil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RPZ PPT Vorlage_Schilf</Template>
  <TotalTime>0</TotalTime>
  <Words>899</Words>
  <Application>Microsoft Office PowerPoint</Application>
  <PresentationFormat>Bildschirmpräsentation (4:3)</PresentationFormat>
  <Paragraphs>99</Paragraphs>
  <Slides>17</Slides>
  <Notes>15</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RPZ PPT Vorlage_Schilf</vt:lpstr>
      <vt:lpstr>Grundlegende Kompetenzen - das neue Grundwissen?</vt:lpstr>
      <vt:lpstr>Grundlegende Kompetenzen</vt:lpstr>
      <vt:lpstr>Inhalt</vt:lpstr>
      <vt:lpstr>Grundlegende Kompetenzen</vt:lpstr>
      <vt:lpstr>Beispiel: 7.3 (Gym)</vt:lpstr>
      <vt:lpstr>Einbettung: Bibel und Tradition</vt:lpstr>
      <vt:lpstr>Beispiel: 7.3 (Gym)</vt:lpstr>
      <vt:lpstr>Ausführung im Fachlehrplan (in den Inhalten)</vt:lpstr>
      <vt:lpstr>Kompetenz</vt:lpstr>
      <vt:lpstr>Grundlegende Kompetenzen</vt:lpstr>
      <vt:lpstr>Beispiel: 7.3 (Gym)</vt:lpstr>
      <vt:lpstr>Ausführung im Fachlehrplan  (in den Kompetenzerwartungen)</vt:lpstr>
      <vt:lpstr>Schüler</vt:lpstr>
      <vt:lpstr>Grundlegende Kompetenzen</vt:lpstr>
      <vt:lpstr>Unterschied</vt:lpstr>
      <vt:lpstr>Was ist neu? Was bleibt?</vt:lpstr>
      <vt:lpstr>Wann ist Grundwissen sinnvoll?</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Grundlegende Kompetenzen - das neue Grundwissen?</dc:title>
  <dc:creator>Bär, Dr. Matthias</dc:creator>
  <cp:lastModifiedBy>Bär, Dr. Matthias</cp:lastModifiedBy>
  <cp:revision>15</cp:revision>
  <dcterms:created xsi:type="dcterms:W3CDTF">2016-04-27T08:42:39Z</dcterms:created>
  <dcterms:modified xsi:type="dcterms:W3CDTF">2016-06-03T09:20:18Z</dcterms:modified>
</cp:coreProperties>
</file>