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5"/>
  </p:notesMasterIdLst>
  <p:sldIdLst>
    <p:sldId id="256" r:id="rId2"/>
    <p:sldId id="275" r:id="rId3"/>
    <p:sldId id="287" r:id="rId4"/>
    <p:sldId id="257" r:id="rId5"/>
    <p:sldId id="282" r:id="rId6"/>
    <p:sldId id="276" r:id="rId7"/>
    <p:sldId id="269" r:id="rId8"/>
    <p:sldId id="258" r:id="rId9"/>
    <p:sldId id="259" r:id="rId10"/>
    <p:sldId id="284" r:id="rId11"/>
    <p:sldId id="277" r:id="rId12"/>
    <p:sldId id="270" r:id="rId13"/>
    <p:sldId id="260" r:id="rId14"/>
    <p:sldId id="261" r:id="rId15"/>
    <p:sldId id="288" r:id="rId16"/>
    <p:sldId id="278" r:id="rId17"/>
    <p:sldId id="271" r:id="rId18"/>
    <p:sldId id="262" r:id="rId19"/>
    <p:sldId id="263" r:id="rId20"/>
    <p:sldId id="283" r:id="rId21"/>
    <p:sldId id="279" r:id="rId22"/>
    <p:sldId id="272" r:id="rId23"/>
    <p:sldId id="264" r:id="rId24"/>
    <p:sldId id="265" r:id="rId25"/>
    <p:sldId id="286" r:id="rId26"/>
    <p:sldId id="280" r:id="rId27"/>
    <p:sldId id="273" r:id="rId28"/>
    <p:sldId id="266" r:id="rId29"/>
    <p:sldId id="267" r:id="rId30"/>
    <p:sldId id="285" r:id="rId31"/>
    <p:sldId id="281" r:id="rId32"/>
    <p:sldId id="274" r:id="rId33"/>
    <p:sldId id="268" r:id="rId34"/>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38" autoAdjust="0"/>
    <p:restoredTop sz="50376" autoAdjust="0"/>
  </p:normalViewPr>
  <p:slideViewPr>
    <p:cSldViewPr>
      <p:cViewPr varScale="1">
        <p:scale>
          <a:sx n="44" d="100"/>
          <a:sy n="44" d="100"/>
        </p:scale>
        <p:origin x="-2670" y="-108"/>
      </p:cViewPr>
      <p:guideLst>
        <p:guide orient="horz" pos="2160"/>
        <p:guide pos="2880"/>
      </p:guideLst>
    </p:cSldViewPr>
  </p:slideViewPr>
  <p:outlineViewPr>
    <p:cViewPr>
      <p:scale>
        <a:sx n="33" d="100"/>
        <a:sy n="33" d="100"/>
      </p:scale>
      <p:origin x="0" y="129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4D7BB6D-52DA-4CB3-8752-F778C6D8C422}" type="datetimeFigureOut">
              <a:rPr lang="de-DE" smtClean="0"/>
              <a:t>03.06.2016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F802BF-9DE8-4754-95B8-16F3D49A0724}" type="slidenum">
              <a:rPr lang="de-DE" smtClean="0"/>
              <a:t>‹Nr.›</a:t>
            </a:fld>
            <a:endParaRPr lang="de-DE"/>
          </a:p>
        </p:txBody>
      </p:sp>
    </p:spTree>
    <p:extLst>
      <p:ext uri="{BB962C8B-B14F-4D97-AF65-F5344CB8AC3E}">
        <p14:creationId xmlns:p14="http://schemas.microsoft.com/office/powerpoint/2010/main" val="17915334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Das Kompetenzstrukturmodell</a:t>
            </a:r>
            <a:r>
              <a:rPr lang="de-DE" baseline="0" dirty="0" smtClean="0"/>
              <a:t> liegt dem Lehrplan Katholische Religionslehre zu Grunde. In der Mitte sieht man die sechs Gegenstandsbereiche. Um sie herum gruppieren sich sechs prozessbezogene Kompetenzen. Somit sind die hauptsächlichen Schüleraktivitäten und die Inhalte des Unterrichts abgebildet. Die Dynamik im Bild liegt bei den Schüleraktivitäten. Diese werden entwickelt, eingeübt und angewendet anhand der Inhalte.</a:t>
            </a:r>
            <a:endParaRPr lang="de-DE" dirty="0"/>
          </a:p>
        </p:txBody>
      </p:sp>
      <p:sp>
        <p:nvSpPr>
          <p:cNvPr id="4" name="Foliennummernplatzhalter 3"/>
          <p:cNvSpPr>
            <a:spLocks noGrp="1"/>
          </p:cNvSpPr>
          <p:nvPr>
            <p:ph type="sldNum" sz="quarter" idx="10"/>
          </p:nvPr>
        </p:nvSpPr>
        <p:spPr/>
        <p:txBody>
          <a:bodyPr/>
          <a:lstStyle/>
          <a:p>
            <a:fld id="{B0F802BF-9DE8-4754-95B8-16F3D49A0724}" type="slidenum">
              <a:rPr lang="de-DE" smtClean="0"/>
              <a:t>1</a:t>
            </a:fld>
            <a:endParaRPr lang="de-DE"/>
          </a:p>
        </p:txBody>
      </p:sp>
    </p:spTree>
    <p:extLst>
      <p:ext uri="{BB962C8B-B14F-4D97-AF65-F5344CB8AC3E}">
        <p14:creationId xmlns:p14="http://schemas.microsoft.com/office/powerpoint/2010/main" val="40932749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aseline="0" dirty="0" smtClean="0"/>
              <a:t>Der Gegenstandsbereich „Bibel und Tradition“ will die heilige Schrift für Schüler relevant werden lassen. Es geht nicht um das Nacherzählen biblischer Geschichten, sondern um die Frage: Wie ist Bibel entstanden? Was sind religiöse Erfahrungen? Wie wird die Welt gedeutet? Wie deuten gläubige Menschen, was ihnen widerfährt?</a:t>
            </a:r>
            <a:endParaRPr lang="de-DE" dirty="0"/>
          </a:p>
        </p:txBody>
      </p:sp>
      <p:sp>
        <p:nvSpPr>
          <p:cNvPr id="4" name="Foliennummernplatzhalter 3"/>
          <p:cNvSpPr>
            <a:spLocks noGrp="1"/>
          </p:cNvSpPr>
          <p:nvPr>
            <p:ph type="sldNum" sz="quarter" idx="10"/>
          </p:nvPr>
        </p:nvSpPr>
        <p:spPr/>
        <p:txBody>
          <a:bodyPr/>
          <a:lstStyle/>
          <a:p>
            <a:fld id="{B0F802BF-9DE8-4754-95B8-16F3D49A0724}" type="slidenum">
              <a:rPr lang="de-DE" smtClean="0"/>
              <a:t>18</a:t>
            </a:fld>
            <a:endParaRPr lang="de-DE"/>
          </a:p>
        </p:txBody>
      </p:sp>
    </p:spTree>
    <p:extLst>
      <p:ext uri="{BB962C8B-B14F-4D97-AF65-F5344CB8AC3E}">
        <p14:creationId xmlns:p14="http://schemas.microsoft.com/office/powerpoint/2010/main" val="29785692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Menschen</a:t>
            </a:r>
            <a:r>
              <a:rPr lang="de-DE" baseline="0" dirty="0" smtClean="0"/>
              <a:t> sind auf Beziehung hin angelegt. Erfahrungen und wichtige Einsichten können im Kontakt mit anderen Menschen weitergegeben werden. Selber zum Kontakt zu werden ist der Auftrag Gottes an die Menschen, zu dem uns die Kirche ermuntert.</a:t>
            </a:r>
            <a:endParaRPr lang="de-DE" dirty="0"/>
          </a:p>
        </p:txBody>
      </p:sp>
      <p:sp>
        <p:nvSpPr>
          <p:cNvPr id="4" name="Foliennummernplatzhalter 3"/>
          <p:cNvSpPr>
            <a:spLocks noGrp="1"/>
          </p:cNvSpPr>
          <p:nvPr>
            <p:ph type="sldNum" sz="quarter" idx="10"/>
          </p:nvPr>
        </p:nvSpPr>
        <p:spPr/>
        <p:txBody>
          <a:bodyPr/>
          <a:lstStyle/>
          <a:p>
            <a:fld id="{B0F802BF-9DE8-4754-95B8-16F3D49A0724}" type="slidenum">
              <a:rPr lang="de-DE" smtClean="0"/>
              <a:t>21</a:t>
            </a:fld>
            <a:endParaRPr lang="de-DE"/>
          </a:p>
        </p:txBody>
      </p:sp>
    </p:spTree>
    <p:extLst>
      <p:ext uri="{BB962C8B-B14F-4D97-AF65-F5344CB8AC3E}">
        <p14:creationId xmlns:p14="http://schemas.microsoft.com/office/powerpoint/2010/main" val="22516671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Im Gegenstandsbereich „Kirche und Gemeinde“ wird</a:t>
            </a:r>
            <a:r>
              <a:rPr lang="de-DE" baseline="0" dirty="0" smtClean="0"/>
              <a:t> die Bewegung „vom Nahen zum Fernen“ besonders deutlich. Ausgehend von der konkreten Gemeinde am Ort und in der Gegenwart erfolgt der Blick in die Geschichte und in die Welt. </a:t>
            </a:r>
            <a:endParaRPr lang="de-DE" dirty="0"/>
          </a:p>
        </p:txBody>
      </p:sp>
      <p:sp>
        <p:nvSpPr>
          <p:cNvPr id="4" name="Foliennummernplatzhalter 3"/>
          <p:cNvSpPr>
            <a:spLocks noGrp="1"/>
          </p:cNvSpPr>
          <p:nvPr>
            <p:ph type="sldNum" sz="quarter" idx="10"/>
          </p:nvPr>
        </p:nvSpPr>
        <p:spPr/>
        <p:txBody>
          <a:bodyPr/>
          <a:lstStyle/>
          <a:p>
            <a:fld id="{B0F802BF-9DE8-4754-95B8-16F3D49A0724}" type="slidenum">
              <a:rPr lang="de-DE" smtClean="0"/>
              <a:t>23</a:t>
            </a:fld>
            <a:endParaRPr lang="de-DE"/>
          </a:p>
        </p:txBody>
      </p:sp>
    </p:spTree>
    <p:extLst>
      <p:ext uri="{BB962C8B-B14F-4D97-AF65-F5344CB8AC3E}">
        <p14:creationId xmlns:p14="http://schemas.microsoft.com/office/powerpoint/2010/main" val="31225921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Wie zentral</a:t>
            </a:r>
            <a:r>
              <a:rPr lang="de-DE" baseline="0" dirty="0" smtClean="0"/>
              <a:t> dieser Gegenstandsbereich ist, wird schon daran deutlich, dass mit deuten und urteilen zwei prozessbezogene Kompetenzen, also zwei zentrale Schülerhandlungen, den Kern dieses Gegenstandsbereichs bilden.</a:t>
            </a:r>
            <a:endParaRPr lang="de-DE" dirty="0"/>
          </a:p>
        </p:txBody>
      </p:sp>
      <p:sp>
        <p:nvSpPr>
          <p:cNvPr id="4" name="Foliennummernplatzhalter 3"/>
          <p:cNvSpPr>
            <a:spLocks noGrp="1"/>
          </p:cNvSpPr>
          <p:nvPr>
            <p:ph type="sldNum" sz="quarter" idx="10"/>
          </p:nvPr>
        </p:nvSpPr>
        <p:spPr/>
        <p:txBody>
          <a:bodyPr/>
          <a:lstStyle/>
          <a:p>
            <a:fld id="{B0F802BF-9DE8-4754-95B8-16F3D49A0724}" type="slidenum">
              <a:rPr lang="de-DE" smtClean="0"/>
              <a:t>26</a:t>
            </a:fld>
            <a:endParaRPr lang="de-DE"/>
          </a:p>
        </p:txBody>
      </p:sp>
    </p:spTree>
    <p:extLst>
      <p:ext uri="{BB962C8B-B14F-4D97-AF65-F5344CB8AC3E}">
        <p14:creationId xmlns:p14="http://schemas.microsoft.com/office/powerpoint/2010/main" val="16505715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Kompetent handeln</a:t>
            </a:r>
            <a:r>
              <a:rPr lang="de-DE" baseline="0" dirty="0" smtClean="0"/>
              <a:t> bedeutet, </a:t>
            </a:r>
            <a:r>
              <a:rPr lang="de-DE" dirty="0" smtClean="0"/>
              <a:t>die Welt durch diese Handlungen</a:t>
            </a:r>
            <a:r>
              <a:rPr lang="de-DE" baseline="0" dirty="0" smtClean="0"/>
              <a:t> mitzuprägen</a:t>
            </a:r>
            <a:r>
              <a:rPr lang="de-DE" dirty="0" smtClean="0"/>
              <a:t>. In allen Bereichen.</a:t>
            </a:r>
            <a:endParaRPr lang="de-DE" dirty="0"/>
          </a:p>
        </p:txBody>
      </p:sp>
      <p:sp>
        <p:nvSpPr>
          <p:cNvPr id="4" name="Foliennummernplatzhalter 3"/>
          <p:cNvSpPr>
            <a:spLocks noGrp="1"/>
          </p:cNvSpPr>
          <p:nvPr>
            <p:ph type="sldNum" sz="quarter" idx="10"/>
          </p:nvPr>
        </p:nvSpPr>
        <p:spPr/>
        <p:txBody>
          <a:bodyPr/>
          <a:lstStyle/>
          <a:p>
            <a:fld id="{B0F802BF-9DE8-4754-95B8-16F3D49A0724}" type="slidenum">
              <a:rPr lang="de-DE" smtClean="0"/>
              <a:t>27</a:t>
            </a:fld>
            <a:endParaRPr lang="de-DE"/>
          </a:p>
        </p:txBody>
      </p:sp>
    </p:spTree>
    <p:extLst>
      <p:ext uri="{BB962C8B-B14F-4D97-AF65-F5344CB8AC3E}">
        <p14:creationId xmlns:p14="http://schemas.microsoft.com/office/powerpoint/2010/main" val="18932258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Der Gegenstandsbereich „Mensch und Welt“ widmet sich in den Jahrgangsstufen verschiedenen anthropologischen Fragen. Der Religionsunterricht bringt hier die Überlieferung und Position der Kirche zu Herausforderungen der Gegenwart</a:t>
            </a:r>
            <a:r>
              <a:rPr lang="de-DE" baseline="0" dirty="0" smtClean="0"/>
              <a:t> ins Gespräch.</a:t>
            </a:r>
            <a:endParaRPr lang="de-DE" dirty="0"/>
          </a:p>
        </p:txBody>
      </p:sp>
      <p:sp>
        <p:nvSpPr>
          <p:cNvPr id="4" name="Foliennummernplatzhalter 3"/>
          <p:cNvSpPr>
            <a:spLocks noGrp="1"/>
          </p:cNvSpPr>
          <p:nvPr>
            <p:ph type="sldNum" sz="quarter" idx="10"/>
          </p:nvPr>
        </p:nvSpPr>
        <p:spPr/>
        <p:txBody>
          <a:bodyPr/>
          <a:lstStyle/>
          <a:p>
            <a:fld id="{B0F802BF-9DE8-4754-95B8-16F3D49A0724}" type="slidenum">
              <a:rPr lang="de-DE" smtClean="0"/>
              <a:t>28</a:t>
            </a:fld>
            <a:endParaRPr lang="de-DE"/>
          </a:p>
        </p:txBody>
      </p:sp>
    </p:spTree>
    <p:extLst>
      <p:ext uri="{BB962C8B-B14F-4D97-AF65-F5344CB8AC3E}">
        <p14:creationId xmlns:p14="http://schemas.microsoft.com/office/powerpoint/2010/main" val="8260091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Frage nach dem Wesen des menschlichen</a:t>
            </a:r>
            <a:r>
              <a:rPr lang="de-DE" baseline="0" dirty="0" smtClean="0"/>
              <a:t> Glaubens steht im Mittelpunkt – keine kulturelle Besichtigung anderer Religionen, sondern ein Verstehen des Glaubens.</a:t>
            </a:r>
            <a:endParaRPr lang="de-DE" dirty="0"/>
          </a:p>
        </p:txBody>
      </p:sp>
      <p:sp>
        <p:nvSpPr>
          <p:cNvPr id="4" name="Foliennummernplatzhalter 3"/>
          <p:cNvSpPr>
            <a:spLocks noGrp="1"/>
          </p:cNvSpPr>
          <p:nvPr>
            <p:ph type="sldNum" sz="quarter" idx="10"/>
          </p:nvPr>
        </p:nvSpPr>
        <p:spPr/>
        <p:txBody>
          <a:bodyPr/>
          <a:lstStyle/>
          <a:p>
            <a:fld id="{B0F802BF-9DE8-4754-95B8-16F3D49A0724}" type="slidenum">
              <a:rPr lang="de-DE" smtClean="0"/>
              <a:t>31</a:t>
            </a:fld>
            <a:endParaRPr lang="de-DE"/>
          </a:p>
        </p:txBody>
      </p:sp>
    </p:spTree>
    <p:extLst>
      <p:ext uri="{BB962C8B-B14F-4D97-AF65-F5344CB8AC3E}">
        <p14:creationId xmlns:p14="http://schemas.microsoft.com/office/powerpoint/2010/main" val="14070460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Drei</a:t>
            </a:r>
            <a:r>
              <a:rPr lang="de-DE" baseline="0" dirty="0" smtClean="0"/>
              <a:t> Lernbereiche behandeln konkrete Religionen: 6.5, 7.5 und 8.5. </a:t>
            </a:r>
          </a:p>
          <a:p>
            <a:r>
              <a:rPr lang="de-DE" baseline="0" dirty="0" smtClean="0"/>
              <a:t>9.5. greift die menschliche Sehnsucht nach Sinn auf: Welche Weltdeutungen gibt es? Wie kann ich entscheiden, welche </a:t>
            </a:r>
            <a:r>
              <a:rPr lang="de-DE" baseline="0" dirty="0" err="1" smtClean="0"/>
              <a:t>Deutekonzepte</a:t>
            </a:r>
            <a:r>
              <a:rPr lang="de-DE" baseline="0" dirty="0" smtClean="0"/>
              <a:t> „zum Leben“ führen? Wie finde </a:t>
            </a:r>
            <a:r>
              <a:rPr lang="de-DE" baseline="0" smtClean="0"/>
              <a:t>ich Orientierung?</a:t>
            </a:r>
            <a:endParaRPr lang="de-DE" dirty="0"/>
          </a:p>
        </p:txBody>
      </p:sp>
      <p:sp>
        <p:nvSpPr>
          <p:cNvPr id="4" name="Foliennummernplatzhalter 3"/>
          <p:cNvSpPr>
            <a:spLocks noGrp="1"/>
          </p:cNvSpPr>
          <p:nvPr>
            <p:ph type="sldNum" sz="quarter" idx="10"/>
          </p:nvPr>
        </p:nvSpPr>
        <p:spPr/>
        <p:txBody>
          <a:bodyPr/>
          <a:lstStyle/>
          <a:p>
            <a:fld id="{B0F802BF-9DE8-4754-95B8-16F3D49A0724}" type="slidenum">
              <a:rPr lang="de-DE" smtClean="0"/>
              <a:t>33</a:t>
            </a:fld>
            <a:endParaRPr lang="de-DE"/>
          </a:p>
        </p:txBody>
      </p:sp>
    </p:spTree>
    <p:extLst>
      <p:ext uri="{BB962C8B-B14F-4D97-AF65-F5344CB8AC3E}">
        <p14:creationId xmlns:p14="http://schemas.microsoft.com/office/powerpoint/2010/main" val="4903895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Natürlich</a:t>
            </a:r>
            <a:r>
              <a:rPr lang="de-DE" baseline="0" dirty="0" smtClean="0"/>
              <a:t> folgt der Lehrplan den kirchlichen Vorgaben. Hier sind auch die Gegenstandsbereiche verankert. Dies garantiert unter anderem, dass beim Wechsel zwischen Bundesländern die Unterschiede nicht zu groß sind. Gleichzeitig geben sie vor, in welche Richtung bei der Bearbeitung eines Lernbereichs zu denken ist: Worum geht es bei diesem Thema im Hintergrund? Weswegen beschäftigt man Schülerinnen und Schüler mit bestimmten Fragen? Geht es um den vordergründigen Stoff? Nein, es geht um den Erwerb von Kompetenzen, also von souveränem Handhaben von Wissen und Fertigkeiten, um in konkreten Situationen verantwortungsbewusst handeln zu können.</a:t>
            </a:r>
            <a:endParaRPr lang="de-DE" dirty="0"/>
          </a:p>
        </p:txBody>
      </p:sp>
      <p:sp>
        <p:nvSpPr>
          <p:cNvPr id="4" name="Foliennummernplatzhalter 3"/>
          <p:cNvSpPr>
            <a:spLocks noGrp="1"/>
          </p:cNvSpPr>
          <p:nvPr>
            <p:ph type="sldNum" sz="quarter" idx="10"/>
          </p:nvPr>
        </p:nvSpPr>
        <p:spPr/>
        <p:txBody>
          <a:bodyPr/>
          <a:lstStyle/>
          <a:p>
            <a:fld id="{B0F802BF-9DE8-4754-95B8-16F3D49A0724}" type="slidenum">
              <a:rPr lang="de-DE" smtClean="0"/>
              <a:t>2</a:t>
            </a:fld>
            <a:endParaRPr lang="de-DE"/>
          </a:p>
        </p:txBody>
      </p:sp>
    </p:spTree>
    <p:extLst>
      <p:ext uri="{BB962C8B-B14F-4D97-AF65-F5344CB8AC3E}">
        <p14:creationId xmlns:p14="http://schemas.microsoft.com/office/powerpoint/2010/main" val="42926944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Diese</a:t>
            </a:r>
            <a:r>
              <a:rPr lang="de-DE" baseline="0" dirty="0" smtClean="0"/>
              <a:t> drei Bereiche stehen im Mittelpunkt. Sie gehen aus von den Schülerinnen und Schülern und folgen dem klassischen theologischen Ansatz: Wir beginnen beim Menschen und seinen Fragen, stoßen darin zu Gott vor und dann zur Reflexion des Verhältnisses.</a:t>
            </a:r>
            <a:endParaRPr lang="de-DE" dirty="0"/>
          </a:p>
        </p:txBody>
      </p:sp>
      <p:sp>
        <p:nvSpPr>
          <p:cNvPr id="4" name="Foliennummernplatzhalter 3"/>
          <p:cNvSpPr>
            <a:spLocks noGrp="1"/>
          </p:cNvSpPr>
          <p:nvPr>
            <p:ph type="sldNum" sz="quarter" idx="10"/>
          </p:nvPr>
        </p:nvSpPr>
        <p:spPr/>
        <p:txBody>
          <a:bodyPr/>
          <a:lstStyle/>
          <a:p>
            <a:fld id="{B0F802BF-9DE8-4754-95B8-16F3D49A0724}" type="slidenum">
              <a:rPr lang="de-DE" smtClean="0"/>
              <a:t>6</a:t>
            </a:fld>
            <a:endParaRPr lang="de-DE"/>
          </a:p>
        </p:txBody>
      </p:sp>
    </p:spTree>
    <p:extLst>
      <p:ext uri="{BB962C8B-B14F-4D97-AF65-F5344CB8AC3E}">
        <p14:creationId xmlns:p14="http://schemas.microsoft.com/office/powerpoint/2010/main" val="1718735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a:t>
            </a:r>
            <a:r>
              <a:rPr lang="de-DE" baseline="0" dirty="0" smtClean="0"/>
              <a:t> großen Fragen stoßen an eine Grenze. Der religiöse Weltzugang ermöglicht einen Überstieg. Spuren von Gott werden sichtbar und Gottes Eigenschaften erfahrbar. In den Lernbereichen dieses Gegenstandsbereichs muss es immer um die Fragen der Menschen und um die Reflexion der Antwortversuche gehen.</a:t>
            </a:r>
            <a:endParaRPr lang="de-DE" dirty="0"/>
          </a:p>
        </p:txBody>
      </p:sp>
      <p:sp>
        <p:nvSpPr>
          <p:cNvPr id="4" name="Foliennummernplatzhalter 3"/>
          <p:cNvSpPr>
            <a:spLocks noGrp="1"/>
          </p:cNvSpPr>
          <p:nvPr>
            <p:ph type="sldNum" sz="quarter" idx="10"/>
          </p:nvPr>
        </p:nvSpPr>
        <p:spPr/>
        <p:txBody>
          <a:bodyPr/>
          <a:lstStyle/>
          <a:p>
            <a:fld id="{B0F802BF-9DE8-4754-95B8-16F3D49A0724}" type="slidenum">
              <a:rPr lang="de-DE" smtClean="0"/>
              <a:t>7</a:t>
            </a:fld>
            <a:endParaRPr lang="de-DE"/>
          </a:p>
        </p:txBody>
      </p:sp>
    </p:spTree>
    <p:extLst>
      <p:ext uri="{BB962C8B-B14F-4D97-AF65-F5344CB8AC3E}">
        <p14:creationId xmlns:p14="http://schemas.microsoft.com/office/powerpoint/2010/main" val="10114312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Viele der Lernbereiche</a:t>
            </a:r>
            <a:r>
              <a:rPr lang="de-DE" baseline="0" dirty="0" smtClean="0"/>
              <a:t> sind aus den früheren Lehrplangeneration bekannt. </a:t>
            </a:r>
            <a:endParaRPr lang="de-DE" dirty="0"/>
          </a:p>
        </p:txBody>
      </p:sp>
      <p:sp>
        <p:nvSpPr>
          <p:cNvPr id="4" name="Foliennummernplatzhalter 3"/>
          <p:cNvSpPr>
            <a:spLocks noGrp="1"/>
          </p:cNvSpPr>
          <p:nvPr>
            <p:ph type="sldNum" sz="quarter" idx="10"/>
          </p:nvPr>
        </p:nvSpPr>
        <p:spPr/>
        <p:txBody>
          <a:bodyPr/>
          <a:lstStyle/>
          <a:p>
            <a:fld id="{B0F802BF-9DE8-4754-95B8-16F3D49A0724}" type="slidenum">
              <a:rPr lang="de-DE" smtClean="0"/>
              <a:t>8</a:t>
            </a:fld>
            <a:endParaRPr lang="de-DE"/>
          </a:p>
        </p:txBody>
      </p:sp>
    </p:spTree>
    <p:extLst>
      <p:ext uri="{BB962C8B-B14F-4D97-AF65-F5344CB8AC3E}">
        <p14:creationId xmlns:p14="http://schemas.microsoft.com/office/powerpoint/2010/main" val="26388189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Dieser Gegenstandsbereich hat zwei</a:t>
            </a:r>
            <a:r>
              <a:rPr lang="de-DE" baseline="0" dirty="0" smtClean="0"/>
              <a:t> Schwerpunkte. Auch hier ist der Weg klar: Von der Beobachtung des Handelns Jesu Christi wollen wir dazu kommen, dass sein Handeln auch für unsere lebensgestaltenden Entscheidungen relevant wird.</a:t>
            </a:r>
            <a:endParaRPr lang="de-DE" dirty="0"/>
          </a:p>
        </p:txBody>
      </p:sp>
      <p:sp>
        <p:nvSpPr>
          <p:cNvPr id="4" name="Foliennummernplatzhalter 3"/>
          <p:cNvSpPr>
            <a:spLocks noGrp="1"/>
          </p:cNvSpPr>
          <p:nvPr>
            <p:ph type="sldNum" sz="quarter" idx="10"/>
          </p:nvPr>
        </p:nvSpPr>
        <p:spPr/>
        <p:txBody>
          <a:bodyPr/>
          <a:lstStyle/>
          <a:p>
            <a:fld id="{B0F802BF-9DE8-4754-95B8-16F3D49A0724}" type="slidenum">
              <a:rPr lang="de-DE" smtClean="0"/>
              <a:t>11</a:t>
            </a:fld>
            <a:endParaRPr lang="de-DE"/>
          </a:p>
        </p:txBody>
      </p:sp>
    </p:spTree>
    <p:extLst>
      <p:ext uri="{BB962C8B-B14F-4D97-AF65-F5344CB8AC3E}">
        <p14:creationId xmlns:p14="http://schemas.microsoft.com/office/powerpoint/2010/main" val="35316073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Was bedeutet Frohbotschaft, was bedeutet Nachfolge konkret? Diskutieren Sie!</a:t>
            </a:r>
            <a:endParaRPr lang="de-DE" dirty="0"/>
          </a:p>
        </p:txBody>
      </p:sp>
      <p:sp>
        <p:nvSpPr>
          <p:cNvPr id="4" name="Foliennummernplatzhalter 3"/>
          <p:cNvSpPr>
            <a:spLocks noGrp="1"/>
          </p:cNvSpPr>
          <p:nvPr>
            <p:ph type="sldNum" sz="quarter" idx="10"/>
          </p:nvPr>
        </p:nvSpPr>
        <p:spPr/>
        <p:txBody>
          <a:bodyPr/>
          <a:lstStyle/>
          <a:p>
            <a:fld id="{B0F802BF-9DE8-4754-95B8-16F3D49A0724}" type="slidenum">
              <a:rPr lang="de-DE" smtClean="0"/>
              <a:t>12</a:t>
            </a:fld>
            <a:endParaRPr lang="de-DE"/>
          </a:p>
        </p:txBody>
      </p:sp>
    </p:spTree>
    <p:extLst>
      <p:ext uri="{BB962C8B-B14F-4D97-AF65-F5344CB8AC3E}">
        <p14:creationId xmlns:p14="http://schemas.microsoft.com/office/powerpoint/2010/main" val="30279063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Lernbereiche organisieren sich vom</a:t>
            </a:r>
            <a:r>
              <a:rPr lang="de-DE" baseline="0" dirty="0" smtClean="0"/>
              <a:t> Nahen zum Fernen: Vom Auftreten Jesu in seiner Zeit und Umwelt führt der Weg über seine Botschaft vom Reich Gottes zu einem neuen und tieferen Verständnis seiner Person. Gerade hier ist aufbauendes Lernen wichtig: Wie kann es gelingen, dass die erworbenen Kompetenzen aus der 5., 7., 8. und 9. Klasse in der 10. Klasse Früchte tragen?</a:t>
            </a:r>
            <a:endParaRPr lang="de-DE" dirty="0"/>
          </a:p>
        </p:txBody>
      </p:sp>
      <p:sp>
        <p:nvSpPr>
          <p:cNvPr id="4" name="Foliennummernplatzhalter 3"/>
          <p:cNvSpPr>
            <a:spLocks noGrp="1"/>
          </p:cNvSpPr>
          <p:nvPr>
            <p:ph type="sldNum" sz="quarter" idx="10"/>
          </p:nvPr>
        </p:nvSpPr>
        <p:spPr/>
        <p:txBody>
          <a:bodyPr/>
          <a:lstStyle/>
          <a:p>
            <a:fld id="{B0F802BF-9DE8-4754-95B8-16F3D49A0724}" type="slidenum">
              <a:rPr lang="de-DE" smtClean="0"/>
              <a:t>13</a:t>
            </a:fld>
            <a:endParaRPr lang="de-DE"/>
          </a:p>
        </p:txBody>
      </p:sp>
    </p:spTree>
    <p:extLst>
      <p:ext uri="{BB962C8B-B14F-4D97-AF65-F5344CB8AC3E}">
        <p14:creationId xmlns:p14="http://schemas.microsoft.com/office/powerpoint/2010/main" val="40457972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Mit</a:t>
            </a:r>
            <a:r>
              <a:rPr lang="de-DE" baseline="0" dirty="0" smtClean="0"/>
              <a:t> Tradition bezeichnet man die Weitergabe des Glaubens. Der Glaube, der dem Hören des Wortes Gottes folgt, muss immer eine konkrete Relevanz besitzen. Also muss das Wort Gottes für den Hörer Bedeutung haben. Welche Bedeutung hat es denn? Diskutieren Sie!</a:t>
            </a:r>
            <a:endParaRPr lang="de-DE" dirty="0"/>
          </a:p>
        </p:txBody>
      </p:sp>
      <p:sp>
        <p:nvSpPr>
          <p:cNvPr id="4" name="Foliennummernplatzhalter 3"/>
          <p:cNvSpPr>
            <a:spLocks noGrp="1"/>
          </p:cNvSpPr>
          <p:nvPr>
            <p:ph type="sldNum" sz="quarter" idx="10"/>
          </p:nvPr>
        </p:nvSpPr>
        <p:spPr/>
        <p:txBody>
          <a:bodyPr/>
          <a:lstStyle/>
          <a:p>
            <a:fld id="{B0F802BF-9DE8-4754-95B8-16F3D49A0724}" type="slidenum">
              <a:rPr lang="de-DE" smtClean="0"/>
              <a:t>16</a:t>
            </a:fld>
            <a:endParaRPr lang="de-DE"/>
          </a:p>
        </p:txBody>
      </p:sp>
    </p:spTree>
    <p:extLst>
      <p:ext uri="{BB962C8B-B14F-4D97-AF65-F5344CB8AC3E}">
        <p14:creationId xmlns:p14="http://schemas.microsoft.com/office/powerpoint/2010/main" val="214752776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normAutofit/>
          </a:bodyPr>
          <a:lstStyle>
            <a:lvl1pPr>
              <a:defRPr sz="3600" b="1">
                <a:solidFill>
                  <a:srgbClr val="E74B8E"/>
                </a:solidFill>
                <a:latin typeface="Arial" panose="020B0604020202020204" pitchFamily="34" charset="0"/>
                <a:cs typeface="Arial" panose="020B0604020202020204" pitchFamily="34" charset="0"/>
              </a:defRPr>
            </a:lvl1pPr>
          </a:lstStyle>
          <a:p>
            <a:r>
              <a:rPr lang="de-DE" smtClean="0"/>
              <a:t>Titelmasterformat durch Klicken bearbeiten</a:t>
            </a:r>
            <a:endParaRPr lang="de-DE" dirty="0"/>
          </a:p>
        </p:txBody>
      </p:sp>
      <p:sp>
        <p:nvSpPr>
          <p:cNvPr id="3" name="Untertitel 2"/>
          <p:cNvSpPr>
            <a:spLocks noGrp="1"/>
          </p:cNvSpPr>
          <p:nvPr>
            <p:ph type="subTitle" idx="1"/>
          </p:nvPr>
        </p:nvSpPr>
        <p:spPr>
          <a:xfrm>
            <a:off x="1371600" y="3886200"/>
            <a:ext cx="6400800" cy="1752600"/>
          </a:xfrm>
        </p:spPr>
        <p:txBody>
          <a:bodyPr>
            <a:normAutofit/>
          </a:bodyPr>
          <a:lstStyle>
            <a:lvl1pPr marL="0" indent="0" algn="ctr">
              <a:buNone/>
              <a:defRPr sz="2400">
                <a:solidFill>
                  <a:schemeClr val="tx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pic>
        <p:nvPicPr>
          <p:cNvPr id="9"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0" name="Rechteck 9"/>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1"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2"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3"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241066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8_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ADDA0D4F-C499-4CE2-AF09-95BD51291984}" type="datetimeFigureOut">
              <a:rPr lang="de-DE" smtClean="0"/>
              <a:t>03.06.2016</a:t>
            </a:fld>
            <a:endParaRPr lang="de-DE"/>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de-DE"/>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17EFD6C4-8D7C-4074-93EC-F0CCAE9800E8}" type="slidenum">
              <a:rPr lang="de-DE" smtClean="0"/>
              <a:t>‹Nr.›</a:t>
            </a:fld>
            <a:endParaRPr lang="de-DE"/>
          </a:p>
        </p:txBody>
      </p:sp>
    </p:spTree>
    <p:extLst>
      <p:ext uri="{BB962C8B-B14F-4D97-AF65-F5344CB8AC3E}">
        <p14:creationId xmlns:p14="http://schemas.microsoft.com/office/powerpoint/2010/main" val="33652832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Inhaltsplatzhalter 2"/>
          <p:cNvSpPr>
            <a:spLocks noGrp="1"/>
          </p:cNvSpPr>
          <p:nvPr>
            <p:ph idx="1"/>
          </p:nvPr>
        </p:nvSpPr>
        <p:spPr>
          <a:xfrm>
            <a:off x="453970" y="1556792"/>
            <a:ext cx="8229600" cy="4525963"/>
          </a:xfrm>
        </p:spPr>
        <p:txBody>
          <a:bodyPr/>
          <a:lstStyle>
            <a:lvl1pPr marL="342900" indent="-342900">
              <a:buFont typeface="Wingdings" panose="05000000000000000000" pitchFamily="2" charset="2"/>
              <a:buChar char="§"/>
              <a:defRPr>
                <a:solidFill>
                  <a:srgbClr val="E74B8E"/>
                </a:solidFill>
                <a:latin typeface="Arial" panose="020B0604020202020204" pitchFamily="34" charset="0"/>
                <a:cs typeface="Arial" panose="020B0604020202020204" pitchFamily="34" charset="0"/>
              </a:defRPr>
            </a:lvl1pPr>
            <a:lvl2pPr marL="742950" indent="-285750">
              <a:buFont typeface="Arial" panose="020B0604020202020204" pitchFamily="34" charset="0"/>
              <a:buChar char="•"/>
              <a:defRPr>
                <a:latin typeface="Arial" panose="020B0604020202020204" pitchFamily="34" charset="0"/>
                <a:cs typeface="Arial" panose="020B0604020202020204" pitchFamily="34" charset="0"/>
              </a:defRPr>
            </a:lvl2pPr>
            <a:lvl3pPr marL="1143000" indent="-228600">
              <a:buSzPct val="75000"/>
              <a:buFont typeface="Arial" panose="020B0604020202020204" pitchFamily="34" charset="0"/>
              <a:buChar char="•"/>
              <a:defRPr>
                <a:latin typeface="Arial" panose="020B0604020202020204" pitchFamily="34" charset="0"/>
                <a:cs typeface="Arial" panose="020B0604020202020204" pitchFamily="34" charset="0"/>
              </a:defRPr>
            </a:lvl3pPr>
            <a:lvl4pPr marL="1600200" indent="-228600">
              <a:buFont typeface="Arial" panose="020B0604020202020204" pitchFamily="34" charset="0"/>
              <a:buChar char="•"/>
              <a:defRPr>
                <a:latin typeface="Arial" panose="020B0604020202020204" pitchFamily="34" charset="0"/>
                <a:cs typeface="Arial" panose="020B0604020202020204" pitchFamily="34" charset="0"/>
              </a:defRPr>
            </a:lvl4pPr>
            <a:lvl5pPr marL="2057400" indent="-228600">
              <a:buFont typeface="Arial" panose="020B0604020202020204" pitchFamily="34" charset="0"/>
              <a:buChar char="•"/>
              <a:defRPr>
                <a:latin typeface="Arial" panose="020B0604020202020204" pitchFamily="34" charset="0"/>
                <a:cs typeface="Arial" panose="020B0604020202020204" pitchFamily="34" charset="0"/>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3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Tree>
    <p:extLst>
      <p:ext uri="{BB962C8B-B14F-4D97-AF65-F5344CB8AC3E}">
        <p14:creationId xmlns:p14="http://schemas.microsoft.com/office/powerpoint/2010/main" val="65245553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1" name="Textplatzhalt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13" name="Titel 1"/>
          <p:cNvSpPr>
            <a:spLocks noGrp="1"/>
          </p:cNvSpPr>
          <p:nvPr>
            <p:ph type="title"/>
          </p:nvPr>
        </p:nvSpPr>
        <p:spPr>
          <a:xfrm>
            <a:off x="722313" y="4406900"/>
            <a:ext cx="7772400" cy="1362075"/>
          </a:xfrm>
        </p:spPr>
        <p:txBody>
          <a:bodyPr anchor="t">
            <a:normAutofit/>
          </a:bodyPr>
          <a:lstStyle>
            <a:lvl1pPr algn="l">
              <a:defRPr sz="3200" b="1" cap="all"/>
            </a:lvl1pPr>
          </a:lstStyle>
          <a:p>
            <a:r>
              <a:rPr lang="de-DE" smtClean="0"/>
              <a:t>Titelmasterformat durch Klicken bearbeiten</a:t>
            </a: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Tree>
    <p:extLst>
      <p:ext uri="{BB962C8B-B14F-4D97-AF65-F5344CB8AC3E}">
        <p14:creationId xmlns:p14="http://schemas.microsoft.com/office/powerpoint/2010/main" val="196040165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2" name="Titel 1"/>
          <p:cNvSpPr>
            <a:spLocks noGrp="1"/>
          </p:cNvSpPr>
          <p:nvPr>
            <p:ph type="title"/>
          </p:nvPr>
        </p:nvSpPr>
        <p:spPr>
          <a:xfrm>
            <a:off x="457200" y="989856"/>
            <a:ext cx="8229600" cy="1143000"/>
          </a:xfrm>
        </p:spPr>
        <p:txBody>
          <a:bodyPr>
            <a:normAutofit/>
          </a:bodyPr>
          <a:lstStyle>
            <a:lvl1pPr>
              <a:defRPr sz="2800">
                <a:solidFill>
                  <a:srgbClr val="E74B8E"/>
                </a:solidFill>
                <a:latin typeface="Arial" panose="020B0604020202020204" pitchFamily="34" charset="0"/>
                <a:cs typeface="Arial" panose="020B0604020202020204" pitchFamily="34" charset="0"/>
              </a:defRPr>
            </a:lvl1pPr>
          </a:lstStyle>
          <a:p>
            <a:r>
              <a:rPr lang="de-DE" smtClean="0"/>
              <a:t>Titelmasterformat durch Klicken bearbeiten</a:t>
            </a: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Tree>
    <p:extLst>
      <p:ext uri="{BB962C8B-B14F-4D97-AF65-F5344CB8AC3E}">
        <p14:creationId xmlns:p14="http://schemas.microsoft.com/office/powerpoint/2010/main" val="221465049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3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2" name="Titel 1"/>
          <p:cNvSpPr>
            <a:spLocks noGrp="1"/>
          </p:cNvSpPr>
          <p:nvPr>
            <p:ph type="title"/>
          </p:nvPr>
        </p:nvSpPr>
        <p:spPr>
          <a:xfrm>
            <a:off x="457200" y="989856"/>
            <a:ext cx="8229600" cy="782960"/>
          </a:xfrm>
        </p:spPr>
        <p:txBody>
          <a:bodyPr>
            <a:normAutofit/>
          </a:bodyPr>
          <a:lstStyle>
            <a:lvl1pPr>
              <a:defRPr sz="2800">
                <a:solidFill>
                  <a:srgbClr val="E74B8E"/>
                </a:solidFill>
                <a:latin typeface="Arial" panose="020B0604020202020204" pitchFamily="34" charset="0"/>
                <a:cs typeface="Arial" panose="020B0604020202020204" pitchFamily="34" charset="0"/>
              </a:defRPr>
            </a:lvl1pPr>
          </a:lstStyle>
          <a:p>
            <a:r>
              <a:rPr lang="de-DE" smtClean="0"/>
              <a:t>Titelmasterformat durch Klicken bearbeiten</a:t>
            </a: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
        <p:nvSpPr>
          <p:cNvPr id="11" name="Inhaltsplatzhalter 2"/>
          <p:cNvSpPr>
            <a:spLocks noGrp="1"/>
          </p:cNvSpPr>
          <p:nvPr>
            <p:ph sz="half" idx="1"/>
          </p:nvPr>
        </p:nvSpPr>
        <p:spPr>
          <a:xfrm>
            <a:off x="457200" y="1988840"/>
            <a:ext cx="4038600" cy="4137323"/>
          </a:xfrm>
        </p:spPr>
        <p:txBody>
          <a:bodyPr/>
          <a:lstStyle>
            <a:lvl1pPr marL="342900" indent="-342900">
              <a:buFont typeface="Wingdings" panose="05000000000000000000" pitchFamily="2" charset="2"/>
              <a:buChar char="§"/>
              <a:defRPr sz="2800">
                <a:solidFill>
                  <a:schemeClr val="tx1"/>
                </a:solidFill>
              </a:defRPr>
            </a:lvl1pPr>
            <a:lvl2pPr marL="742950" indent="-285750">
              <a:buFont typeface="Arial" panose="020B0604020202020204" pitchFamily="34" charset="0"/>
              <a:buChar char="•"/>
              <a:defRPr sz="2400"/>
            </a:lvl2pPr>
            <a:lvl3pPr>
              <a:defRPr sz="2000"/>
            </a:lvl3pPr>
            <a:lvl4pPr marL="1600200" indent="-228600">
              <a:buFont typeface="Arial" panose="020B0604020202020204" pitchFamily="34" charset="0"/>
              <a:buChar char="•"/>
              <a:defRPr sz="1800"/>
            </a:lvl4pPr>
            <a:lvl5pPr marL="2057400" indent="-228600">
              <a:buFont typeface="Arial" panose="020B0604020202020204" pitchFamily="34" charset="0"/>
              <a:buChar cha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3" name="Inhaltsplatzhalter 3"/>
          <p:cNvSpPr>
            <a:spLocks noGrp="1"/>
          </p:cNvSpPr>
          <p:nvPr>
            <p:ph sz="half" idx="2"/>
          </p:nvPr>
        </p:nvSpPr>
        <p:spPr>
          <a:xfrm>
            <a:off x="4648200" y="1988840"/>
            <a:ext cx="4038600" cy="4137323"/>
          </a:xfrm>
        </p:spPr>
        <p:txBody>
          <a:bodyPr/>
          <a:lstStyle>
            <a:lvl1pPr marL="342900" indent="-342900">
              <a:buFont typeface="Wingdings" panose="05000000000000000000" pitchFamily="2" charset="2"/>
              <a:buChar char="§"/>
              <a:defRPr lang="de-DE" sz="2800" kern="1200" dirty="0" smtClean="0">
                <a:solidFill>
                  <a:schemeClr val="tx1"/>
                </a:solidFill>
                <a:latin typeface="+mn-lt"/>
                <a:ea typeface="+mn-ea"/>
                <a:cs typeface="+mn-cs"/>
              </a:defRPr>
            </a:lvl1pPr>
            <a:lvl2pPr marL="742950" indent="-285750">
              <a:buFont typeface="Arial" panose="020B0604020202020204" pitchFamily="34" charset="0"/>
              <a:buChar char="•"/>
              <a:defRPr sz="2400"/>
            </a:lvl2pPr>
            <a:lvl3pPr>
              <a:defRPr sz="2000"/>
            </a:lvl3pPr>
            <a:lvl4pPr marL="1600200" indent="-228600">
              <a:buFont typeface="Arial" panose="020B0604020202020204" pitchFamily="34" charset="0"/>
              <a:buChar char="•"/>
              <a:defRPr sz="1800"/>
            </a:lvl4pPr>
            <a:lvl5pPr marL="2057400" indent="-228600">
              <a:buFont typeface="Arial" panose="020B0604020202020204" pitchFamily="34" charset="0"/>
              <a:buChar cha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extLst>
      <p:ext uri="{BB962C8B-B14F-4D97-AF65-F5344CB8AC3E}">
        <p14:creationId xmlns:p14="http://schemas.microsoft.com/office/powerpoint/2010/main" val="104726917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4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
        <p:nvSpPr>
          <p:cNvPr id="16" name="Titel 1"/>
          <p:cNvSpPr>
            <a:spLocks noGrp="1"/>
          </p:cNvSpPr>
          <p:nvPr>
            <p:ph type="title"/>
          </p:nvPr>
        </p:nvSpPr>
        <p:spPr>
          <a:xfrm>
            <a:off x="457200" y="908720"/>
            <a:ext cx="8229600" cy="508918"/>
          </a:xfrm>
        </p:spPr>
        <p:txBody>
          <a:bodyPr>
            <a:normAutofit/>
          </a:bodyPr>
          <a:lstStyle>
            <a:lvl1pPr>
              <a:defRPr sz="2400" b="1">
                <a:solidFill>
                  <a:srgbClr val="E74B8E"/>
                </a:solidFill>
              </a:defRPr>
            </a:lvl1pPr>
          </a:lstStyle>
          <a:p>
            <a:r>
              <a:rPr lang="de-DE" smtClean="0"/>
              <a:t>Titelmasterformat durch Klicken bearbeiten</a:t>
            </a:r>
            <a:endParaRPr lang="de-DE" dirty="0"/>
          </a:p>
        </p:txBody>
      </p:sp>
      <p:sp>
        <p:nvSpPr>
          <p:cNvPr id="17" name="Textplatzhalter 2"/>
          <p:cNvSpPr>
            <a:spLocks noGrp="1"/>
          </p:cNvSpPr>
          <p:nvPr>
            <p:ph type="body" idx="1"/>
          </p:nvPr>
        </p:nvSpPr>
        <p:spPr>
          <a:xfrm>
            <a:off x="457200" y="1535113"/>
            <a:ext cx="4040188" cy="639762"/>
          </a:xfrm>
        </p:spPr>
        <p:txBody>
          <a:bodyPr anchor="b">
            <a:normAutofit/>
          </a:bodyPr>
          <a:lstStyle>
            <a:lvl1pPr marL="0" indent="0">
              <a:buNone/>
              <a:defRPr sz="20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21" name="Textplatzhalter 4"/>
          <p:cNvSpPr>
            <a:spLocks noGrp="1"/>
          </p:cNvSpPr>
          <p:nvPr>
            <p:ph type="body" sz="quarter" idx="3"/>
          </p:nvPr>
        </p:nvSpPr>
        <p:spPr>
          <a:xfrm>
            <a:off x="4645025" y="1535113"/>
            <a:ext cx="4041775" cy="639762"/>
          </a:xfrm>
        </p:spPr>
        <p:txBody>
          <a:bodyPr anchor="b">
            <a:normAutofit/>
          </a:bodyPr>
          <a:lstStyle>
            <a:lvl1pPr marL="0" indent="0">
              <a:buNone/>
              <a:defRPr lang="de-DE" sz="2000" b="1" kern="1200" dirty="0" smtClean="0">
                <a:solidFill>
                  <a:schemeClr val="tx1"/>
                </a:solidFill>
                <a:latin typeface="Arial" panose="020B0604020202020204" pitchFamily="34" charset="0"/>
                <a:ea typeface="+mn-ea"/>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anose="020B0604020202020204" pitchFamily="34" charset="0"/>
              <a:buNone/>
            </a:pPr>
            <a:r>
              <a:rPr lang="de-DE" smtClean="0"/>
              <a:t>Textmasterformat bearbeiten</a:t>
            </a:r>
          </a:p>
        </p:txBody>
      </p:sp>
      <p:sp>
        <p:nvSpPr>
          <p:cNvPr id="22" name="Inhaltsplatzhalter 3"/>
          <p:cNvSpPr>
            <a:spLocks noGrp="1"/>
          </p:cNvSpPr>
          <p:nvPr>
            <p:ph sz="half" idx="2"/>
          </p:nvPr>
        </p:nvSpPr>
        <p:spPr>
          <a:xfrm>
            <a:off x="457200" y="2174875"/>
            <a:ext cx="4040188" cy="3951288"/>
          </a:xfrm>
        </p:spPr>
        <p:txBody>
          <a:bodyPr/>
          <a:lstStyle>
            <a:lvl1pPr marL="342900" indent="-342900">
              <a:buFont typeface="Wingdings" panose="05000000000000000000" pitchFamily="2" charset="2"/>
              <a:buChar char="§"/>
              <a:defRPr sz="2400">
                <a:latin typeface="Arial" panose="020B0604020202020204" pitchFamily="34" charset="0"/>
                <a:cs typeface="Arial" panose="020B0604020202020204" pitchFamily="34" charset="0"/>
              </a:defRPr>
            </a:lvl1pPr>
            <a:lvl2pPr marL="742950" indent="-285750">
              <a:buFont typeface="Arial" panose="020B0604020202020204" pitchFamily="34" charset="0"/>
              <a:buChar cha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marL="1600200" indent="-228600">
              <a:buFont typeface="Arial" panose="020B0604020202020204" pitchFamily="34" charset="0"/>
              <a:buChar char="•"/>
              <a:defRPr sz="1600">
                <a:latin typeface="Arial" panose="020B0604020202020204" pitchFamily="34" charset="0"/>
                <a:cs typeface="Arial" panose="020B0604020202020204" pitchFamily="34" charset="0"/>
              </a:defRPr>
            </a:lvl4pPr>
            <a:lvl5pPr marL="2057400" indent="-228600">
              <a:buFont typeface="Arial" panose="020B0604020202020204" pitchFamily="34" charset="0"/>
              <a:buChar cha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23" name="Inhaltsplatzhalter 5"/>
          <p:cNvSpPr>
            <a:spLocks noGrp="1"/>
          </p:cNvSpPr>
          <p:nvPr>
            <p:ph sz="quarter" idx="4"/>
          </p:nvPr>
        </p:nvSpPr>
        <p:spPr>
          <a:xfrm>
            <a:off x="4645025" y="2174875"/>
            <a:ext cx="4041775" cy="3951288"/>
          </a:xfrm>
        </p:spPr>
        <p:txBody>
          <a:bodyPr/>
          <a:lstStyle>
            <a:lvl1pPr>
              <a:defRPr sz="2400">
                <a:latin typeface="Arial" panose="020B0604020202020204" pitchFamily="34" charset="0"/>
                <a:cs typeface="Arial" panose="020B0604020202020204" pitchFamily="34" charset="0"/>
              </a:defRPr>
            </a:lvl1pPr>
            <a:lvl2pPr marL="742950" indent="-285750">
              <a:buFont typeface="Arial" panose="020B0604020202020204" pitchFamily="34" charset="0"/>
              <a:buChar cha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marL="1600200" indent="-228600">
              <a:buFont typeface="Arial" panose="020B0604020202020204" pitchFamily="34" charset="0"/>
              <a:buChar char="•"/>
              <a:defRPr sz="1600">
                <a:latin typeface="Arial" panose="020B0604020202020204" pitchFamily="34" charset="0"/>
                <a:cs typeface="Arial" panose="020B0604020202020204" pitchFamily="34" charset="0"/>
              </a:defRPr>
            </a:lvl4pPr>
            <a:lvl5pPr marL="2057400" indent="-228600">
              <a:buFont typeface="Arial" panose="020B0604020202020204" pitchFamily="34" charset="0"/>
              <a:buChar cha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extLst>
      <p:ext uri="{BB962C8B-B14F-4D97-AF65-F5344CB8AC3E}">
        <p14:creationId xmlns:p14="http://schemas.microsoft.com/office/powerpoint/2010/main" val="98333977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5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Tree>
    <p:extLst>
      <p:ext uri="{BB962C8B-B14F-4D97-AF65-F5344CB8AC3E}">
        <p14:creationId xmlns:p14="http://schemas.microsoft.com/office/powerpoint/2010/main" val="27597429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6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
        <p:nvSpPr>
          <p:cNvPr id="10" name="Titel 1"/>
          <p:cNvSpPr>
            <a:spLocks noGrp="1"/>
          </p:cNvSpPr>
          <p:nvPr>
            <p:ph type="title"/>
          </p:nvPr>
        </p:nvSpPr>
        <p:spPr>
          <a:xfrm>
            <a:off x="457200" y="1052736"/>
            <a:ext cx="3008313" cy="648072"/>
          </a:xfrm>
        </p:spPr>
        <p:txBody>
          <a:bodyPr anchor="b">
            <a:normAutofit/>
          </a:bodyPr>
          <a:lstStyle>
            <a:lvl1pPr algn="l">
              <a:defRPr sz="1600" b="1">
                <a:solidFill>
                  <a:srgbClr val="E74B8E"/>
                </a:solidFill>
                <a:latin typeface="Arial" panose="020B0604020202020204" pitchFamily="34" charset="0"/>
                <a:cs typeface="Arial" panose="020B0604020202020204" pitchFamily="34" charset="0"/>
              </a:defRPr>
            </a:lvl1pPr>
          </a:lstStyle>
          <a:p>
            <a:r>
              <a:rPr lang="de-DE" smtClean="0"/>
              <a:t>Titelmasterformat durch Klicken bearbeiten</a:t>
            </a:r>
            <a:endParaRPr lang="de-DE" dirty="0"/>
          </a:p>
        </p:txBody>
      </p:sp>
      <p:sp>
        <p:nvSpPr>
          <p:cNvPr id="11" name="Textplatzhalter 3"/>
          <p:cNvSpPr>
            <a:spLocks noGrp="1"/>
          </p:cNvSpPr>
          <p:nvPr>
            <p:ph type="body" sz="half" idx="2"/>
          </p:nvPr>
        </p:nvSpPr>
        <p:spPr>
          <a:xfrm>
            <a:off x="457200" y="1700808"/>
            <a:ext cx="3008313" cy="4425355"/>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12" name="Inhaltsplatzhalter 2"/>
          <p:cNvSpPr>
            <a:spLocks noGrp="1"/>
          </p:cNvSpPr>
          <p:nvPr>
            <p:ph idx="1"/>
          </p:nvPr>
        </p:nvSpPr>
        <p:spPr>
          <a:xfrm>
            <a:off x="3575050" y="1052736"/>
            <a:ext cx="5111750" cy="5073427"/>
          </a:xfrm>
        </p:spPr>
        <p:txBody>
          <a:bodyPr/>
          <a:lstStyle>
            <a:lvl1pPr marL="342900" indent="-342900">
              <a:buFont typeface="Wingdings" panose="05000000000000000000" pitchFamily="2" charset="2"/>
              <a:buChar char="§"/>
              <a:defRPr sz="3200">
                <a:latin typeface="Arial" panose="020B0604020202020204" pitchFamily="34" charset="0"/>
                <a:cs typeface="Arial" panose="020B0604020202020204" pitchFamily="34" charset="0"/>
              </a:defRPr>
            </a:lvl1pPr>
            <a:lvl2pPr marL="742950" indent="-285750">
              <a:buFont typeface="Arial" panose="020B0604020202020204" pitchFamily="34" charset="0"/>
              <a:buChar char="•"/>
              <a:defRPr sz="2800">
                <a:latin typeface="Arial" panose="020B0604020202020204" pitchFamily="34" charset="0"/>
                <a:cs typeface="Arial" panose="020B0604020202020204" pitchFamily="34" charset="0"/>
              </a:defRPr>
            </a:lvl2pPr>
            <a:lvl3pPr marL="1143000" indent="-228600">
              <a:buFont typeface="Arial" panose="020B0604020202020204" pitchFamily="34" charset="0"/>
              <a:buChar char="•"/>
              <a:defRPr sz="2400">
                <a:latin typeface="Arial" panose="020B0604020202020204" pitchFamily="34" charset="0"/>
                <a:cs typeface="Arial" panose="020B0604020202020204" pitchFamily="34" charset="0"/>
              </a:defRPr>
            </a:lvl3pPr>
            <a:lvl4pPr marL="1600200" indent="-228600">
              <a:buFont typeface="Arial" panose="020B0604020202020204" pitchFamily="34" charset="0"/>
              <a:buChar char="•"/>
              <a:defRPr sz="2000">
                <a:latin typeface="Arial" panose="020B0604020202020204" pitchFamily="34" charset="0"/>
                <a:cs typeface="Arial" panose="020B0604020202020204" pitchFamily="34" charset="0"/>
              </a:defRPr>
            </a:lvl4pPr>
            <a:lvl5pPr marL="2057400" indent="-228600">
              <a:buFont typeface="Arial" panose="020B0604020202020204" pitchFamily="34" charset="0"/>
              <a:buChar cha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extLst>
      <p:ext uri="{BB962C8B-B14F-4D97-AF65-F5344CB8AC3E}">
        <p14:creationId xmlns:p14="http://schemas.microsoft.com/office/powerpoint/2010/main" val="250809093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7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
        <p:nvSpPr>
          <p:cNvPr id="10" name="Bildplatzhalter 2"/>
          <p:cNvSpPr>
            <a:spLocks noGrp="1"/>
          </p:cNvSpPr>
          <p:nvPr>
            <p:ph type="pic" idx="1"/>
          </p:nvPr>
        </p:nvSpPr>
        <p:spPr>
          <a:xfrm>
            <a:off x="1792288" y="908719"/>
            <a:ext cx="5486400" cy="381885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dirty="0"/>
          </a:p>
        </p:txBody>
      </p:sp>
      <p:sp>
        <p:nvSpPr>
          <p:cNvPr id="11"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dirty="0"/>
          </a:p>
        </p:txBody>
      </p:sp>
      <p:sp>
        <p:nvSpPr>
          <p:cNvPr id="12"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142986574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908720"/>
            <a:ext cx="8229600" cy="508918"/>
          </a:xfrm>
          <a:prstGeom prst="rect">
            <a:avLst/>
          </a:prstGeom>
        </p:spPr>
        <p:txBody>
          <a:bodyPr vert="horz" lIns="91440" tIns="45720" rIns="91440" bIns="45720" rtlCol="0" anchor="ctr">
            <a:norm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pic>
        <p:nvPicPr>
          <p:cNvPr id="7" name="Picture 2" descr="rpz_logo"/>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9" name="Picture 2" descr="rpz_logo"/>
          <p:cNvPicPr>
            <a:picLocks noChangeAspect="1" noChangeArrowheads="1"/>
          </p:cNvPicPr>
          <p:nvPr/>
        </p:nvPicPr>
        <p:blipFill rotWithShape="1">
          <a:blip r:embed="rId13" cstate="print">
            <a:extLst>
              <a:ext uri="{BEBA8EAE-BF5A-486C-A8C5-ECC9F3942E4B}">
                <a14:imgProps xmlns:a14="http://schemas.microsoft.com/office/drawing/2010/main">
                  <a14:imgLayer r:embed="rId1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0" name="Picture 2" descr="rpz_logo"/>
          <p:cNvPicPr>
            <a:picLocks noChangeAspect="1" noChangeArrowheads="1"/>
          </p:cNvPicPr>
          <p:nvPr/>
        </p:nvPicPr>
        <p:blipFill rotWithShape="1">
          <a:blip r:embed="rId1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1" name="Picture 2" descr="rpz_logo"/>
          <p:cNvPicPr>
            <a:picLocks noChangeAspect="1" noChangeArrowheads="1"/>
          </p:cNvPicPr>
          <p:nvPr/>
        </p:nvPicPr>
        <p:blipFill rotWithShape="1">
          <a:blip r:embed="rId1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2"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
        <p:nvSpPr>
          <p:cNvPr id="13"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4"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15" name="Textplatzhalter 4"/>
          <p:cNvSpPr txBox="1">
            <a:spLocks/>
          </p:cNvSpPr>
          <p:nvPr/>
        </p:nvSpPr>
        <p:spPr>
          <a:xfrm>
            <a:off x="395536" y="6309320"/>
            <a:ext cx="1944687" cy="288925"/>
          </a:xfrm>
          <a:prstGeom prst="rect">
            <a:avLst/>
          </a:prstGeom>
        </p:spPr>
        <p:txBody>
          <a:bodyPr/>
          <a:lstStyle>
            <a:lvl1pPr marL="0" indent="0" algn="l" defTabSz="914400" rtl="0" eaLnBrk="1" latinLnBrk="0" hangingPunct="1">
              <a:spcBef>
                <a:spcPct val="20000"/>
              </a:spcBef>
              <a:buFont typeface="Wingdings" panose="05000000000000000000" pitchFamily="2" charset="2"/>
              <a:buNone/>
              <a:defRPr sz="1000" kern="1200" baseline="0">
                <a:solidFill>
                  <a:schemeClr val="tx1"/>
                </a:solidFill>
                <a:latin typeface="+mn-lt"/>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smtClean="0"/>
              <a:t>SCHILF LP PLUS</a:t>
            </a:r>
            <a:endParaRPr lang="de-DE" dirty="0"/>
          </a:p>
        </p:txBody>
      </p:sp>
    </p:spTree>
    <p:extLst>
      <p:ext uri="{BB962C8B-B14F-4D97-AF65-F5344CB8AC3E}">
        <p14:creationId xmlns:p14="http://schemas.microsoft.com/office/powerpoint/2010/main" val="427852701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timing>
    <p:tnLst>
      <p:par>
        <p:cTn id="1" dur="indefinite" restart="never" nodeType="tmRoot"/>
      </p:par>
    </p:tnLst>
  </p:timing>
  <p:txStyles>
    <p:titleStyle>
      <a:lvl1pPr algn="ctr" defTabSz="914400" rtl="0" eaLnBrk="1" latinLnBrk="0" hangingPunct="1">
        <a:spcBef>
          <a:spcPct val="0"/>
        </a:spcBef>
        <a:buNone/>
        <a:defRPr sz="2000" kern="1200">
          <a:solidFill>
            <a:srgbClr val="E74B8E"/>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Wingdings" panose="05000000000000000000" pitchFamily="2" charset="2"/>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smtClean="0"/>
              <a:t>Das</a:t>
            </a:r>
            <a:endParaRPr lang="de-DE" dirty="0"/>
          </a:p>
        </p:txBody>
      </p:sp>
      <p:sp>
        <p:nvSpPr>
          <p:cNvPr id="3" name="Untertitel 2"/>
          <p:cNvSpPr>
            <a:spLocks noGrp="1"/>
          </p:cNvSpPr>
          <p:nvPr>
            <p:ph type="subTitle" idx="1"/>
          </p:nvPr>
        </p:nvSpPr>
        <p:spPr/>
        <p:txBody>
          <a:bodyPr/>
          <a:lstStyle/>
          <a:p>
            <a:endParaRPr lang="de-DE"/>
          </a:p>
        </p:txBody>
      </p:sp>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8329" y="836712"/>
            <a:ext cx="8698931" cy="5429906"/>
          </a:xfrm>
          <a:prstGeom prst="rect">
            <a:avLst/>
          </a:prstGeom>
        </p:spPr>
      </p:pic>
    </p:spTree>
    <p:extLst>
      <p:ext uri="{BB962C8B-B14F-4D97-AF65-F5344CB8AC3E}">
        <p14:creationId xmlns:p14="http://schemas.microsoft.com/office/powerpoint/2010/main" val="32092928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endParaRPr lang="de-DE" dirty="0"/>
          </a:p>
        </p:txBody>
      </p:sp>
      <p:sp>
        <p:nvSpPr>
          <p:cNvPr id="8" name="Inhaltsplatzhalter 7"/>
          <p:cNvSpPr>
            <a:spLocks noGrp="1"/>
          </p:cNvSpPr>
          <p:nvPr>
            <p:ph idx="1"/>
          </p:nvPr>
        </p:nvSpPr>
        <p:spPr/>
        <p:txBody>
          <a:bodyPr>
            <a:normAutofit/>
          </a:bodyPr>
          <a:lstStyle/>
          <a:p>
            <a:endParaRPr lang="de-DE" dirty="0" smtClean="0"/>
          </a:p>
          <a:p>
            <a:pPr marL="0" indent="0">
              <a:buNone/>
            </a:pPr>
            <a:r>
              <a:rPr lang="de-DE" sz="2700" dirty="0" smtClean="0"/>
              <a:t>Der </a:t>
            </a:r>
            <a:r>
              <a:rPr lang="de-DE" sz="2700" dirty="0"/>
              <a:t>Religionsunterricht befähigt die Schülerinnen und Schüler, sich der Frohbotschaft über Leben, Tod und Auferstehung Jesu Christi zu öffnen und diese auf konkrete Beispiele der Nachfolge Christi zu übertragen</a:t>
            </a:r>
            <a:r>
              <a:rPr lang="de-DE" sz="2700" b="1" dirty="0"/>
              <a:t>.</a:t>
            </a:r>
          </a:p>
          <a:p>
            <a:pPr marL="0" indent="0">
              <a:buNone/>
            </a:pPr>
            <a:endParaRPr lang="de-DE" dirty="0"/>
          </a:p>
        </p:txBody>
      </p:sp>
      <p:pic>
        <p:nvPicPr>
          <p:cNvPr id="9" name="Inhaltsplatzhalter 3"/>
          <p:cNvPicPr>
            <a:picLocks noGrp="1" noChangeAspect="1"/>
          </p:cNvPicPr>
          <p:nvPr>
            <p:ph idx="4294967295"/>
          </p:nvPr>
        </p:nvPicPr>
        <p:blipFill rotWithShape="1">
          <a:blip r:embed="rId2">
            <a:extLst>
              <a:ext uri="{28A0092B-C50C-407E-A947-70E740481C1C}">
                <a14:useLocalDpi xmlns:a14="http://schemas.microsoft.com/office/drawing/2010/main" val="0"/>
              </a:ext>
            </a:extLst>
          </a:blip>
          <a:srcRect l="43323" t="21554" r="45630" b="61305"/>
          <a:stretch/>
        </p:blipFill>
        <p:spPr>
          <a:xfrm>
            <a:off x="7242555" y="764704"/>
            <a:ext cx="1873250" cy="1749425"/>
          </a:xfrm>
          <a:prstGeom prst="rect">
            <a:avLst/>
          </a:prstGeom>
        </p:spPr>
      </p:pic>
    </p:spTree>
    <p:extLst>
      <p:ext uri="{BB962C8B-B14F-4D97-AF65-F5344CB8AC3E}">
        <p14:creationId xmlns:p14="http://schemas.microsoft.com/office/powerpoint/2010/main" val="39134486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endParaRPr lang="de-DE" dirty="0"/>
          </a:p>
        </p:txBody>
      </p:sp>
      <p:sp>
        <p:nvSpPr>
          <p:cNvPr id="8" name="Inhaltsplatzhalter 7"/>
          <p:cNvSpPr>
            <a:spLocks noGrp="1"/>
          </p:cNvSpPr>
          <p:nvPr>
            <p:ph idx="1"/>
          </p:nvPr>
        </p:nvSpPr>
        <p:spPr/>
        <p:txBody>
          <a:bodyPr>
            <a:normAutofit/>
          </a:bodyPr>
          <a:lstStyle/>
          <a:p>
            <a:endParaRPr lang="de-DE" dirty="0" smtClean="0"/>
          </a:p>
          <a:p>
            <a:pPr marL="0" indent="0">
              <a:buNone/>
            </a:pPr>
            <a:endParaRPr lang="de-DE" sz="2700" dirty="0" smtClean="0"/>
          </a:p>
          <a:p>
            <a:pPr marL="0" indent="0">
              <a:buNone/>
            </a:pPr>
            <a:endParaRPr lang="de-DE" sz="2700" dirty="0"/>
          </a:p>
          <a:p>
            <a:pPr marL="0" indent="0">
              <a:buNone/>
            </a:pPr>
            <a:r>
              <a:rPr lang="de-DE" sz="2700" dirty="0" smtClean="0"/>
              <a:t>Der </a:t>
            </a:r>
            <a:r>
              <a:rPr lang="de-DE" sz="2700" dirty="0"/>
              <a:t>Religionsunterricht befähigt die Schülerinnen und Schüler, sich der </a:t>
            </a:r>
            <a:r>
              <a:rPr lang="de-DE" sz="2700" dirty="0">
                <a:solidFill>
                  <a:srgbClr val="FF0000"/>
                </a:solidFill>
              </a:rPr>
              <a:t>Frohbotschaft</a:t>
            </a:r>
            <a:r>
              <a:rPr lang="de-DE" sz="2700" dirty="0"/>
              <a:t> über Leben, Tod und Auferstehung Jesu Christi zu öffnen und diese auf konkrete Beispiele der </a:t>
            </a:r>
            <a:r>
              <a:rPr lang="de-DE" sz="2700" dirty="0">
                <a:solidFill>
                  <a:srgbClr val="FF0000"/>
                </a:solidFill>
              </a:rPr>
              <a:t>Nachfolge Christi</a:t>
            </a:r>
            <a:r>
              <a:rPr lang="de-DE" sz="2700" dirty="0"/>
              <a:t> zu übertragen.</a:t>
            </a:r>
          </a:p>
          <a:p>
            <a:pPr marL="0" indent="0">
              <a:buNone/>
            </a:pPr>
            <a:endParaRPr lang="de-DE" dirty="0"/>
          </a:p>
        </p:txBody>
      </p:sp>
      <p:pic>
        <p:nvPicPr>
          <p:cNvPr id="9" name="Inhaltsplatzhalter 3"/>
          <p:cNvPicPr>
            <a:picLocks noGrp="1" noChangeAspect="1"/>
          </p:cNvPicPr>
          <p:nvPr>
            <p:ph idx="4294967295"/>
          </p:nvPr>
        </p:nvPicPr>
        <p:blipFill rotWithShape="1">
          <a:blip r:embed="rId3">
            <a:extLst>
              <a:ext uri="{28A0092B-C50C-407E-A947-70E740481C1C}">
                <a14:useLocalDpi xmlns:a14="http://schemas.microsoft.com/office/drawing/2010/main" val="0"/>
              </a:ext>
            </a:extLst>
          </a:blip>
          <a:srcRect l="43323" t="21554" r="45630" b="61305"/>
          <a:stretch/>
        </p:blipFill>
        <p:spPr>
          <a:xfrm>
            <a:off x="7270750" y="764704"/>
            <a:ext cx="1873250" cy="1749425"/>
          </a:xfrm>
          <a:prstGeom prst="rect">
            <a:avLst/>
          </a:prstGeom>
        </p:spPr>
      </p:pic>
    </p:spTree>
    <p:extLst>
      <p:ext uri="{BB962C8B-B14F-4D97-AF65-F5344CB8AC3E}">
        <p14:creationId xmlns:p14="http://schemas.microsoft.com/office/powerpoint/2010/main" val="4837001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de-DE" dirty="0" smtClean="0"/>
              <a:t>Worum es geht</a:t>
            </a:r>
            <a:endParaRPr lang="de-DE" dirty="0"/>
          </a:p>
        </p:txBody>
      </p:sp>
      <p:sp>
        <p:nvSpPr>
          <p:cNvPr id="8" name="Inhaltsplatzhalter 7"/>
          <p:cNvSpPr>
            <a:spLocks noGrp="1"/>
          </p:cNvSpPr>
          <p:nvPr>
            <p:ph idx="1"/>
          </p:nvPr>
        </p:nvSpPr>
        <p:spPr>
          <a:xfrm>
            <a:off x="457200" y="2708919"/>
            <a:ext cx="3034680" cy="3312369"/>
          </a:xfrm>
        </p:spPr>
        <p:txBody>
          <a:bodyPr>
            <a:normAutofit fontScale="85000" lnSpcReduction="20000"/>
          </a:bodyPr>
          <a:lstStyle/>
          <a:p>
            <a:endParaRPr lang="de-DE" dirty="0" smtClean="0"/>
          </a:p>
          <a:p>
            <a:pPr marL="0" indent="0">
              <a:buNone/>
            </a:pPr>
            <a:r>
              <a:rPr lang="de-DE" sz="2700" b="1" dirty="0"/>
              <a:t>Menschwerdung</a:t>
            </a:r>
          </a:p>
          <a:p>
            <a:pPr marL="0" indent="0">
              <a:buNone/>
            </a:pPr>
            <a:r>
              <a:rPr lang="de-DE" sz="2700" b="1" dirty="0" smtClean="0"/>
              <a:t>Gottessohnschaft</a:t>
            </a:r>
          </a:p>
          <a:p>
            <a:pPr marL="0" indent="0">
              <a:buNone/>
            </a:pPr>
            <a:r>
              <a:rPr lang="de-DE" sz="2700" b="1" dirty="0" smtClean="0"/>
              <a:t>Leid und Tod am Kreuz</a:t>
            </a:r>
          </a:p>
          <a:p>
            <a:pPr marL="0" indent="0">
              <a:buNone/>
            </a:pPr>
            <a:r>
              <a:rPr lang="de-DE" sz="2700" b="1" dirty="0"/>
              <a:t>Erlöser</a:t>
            </a:r>
          </a:p>
          <a:p>
            <a:pPr marL="0" indent="0">
              <a:buNone/>
            </a:pPr>
            <a:r>
              <a:rPr lang="de-DE" sz="2700" b="1" dirty="0" smtClean="0"/>
              <a:t>Wiederkunft</a:t>
            </a:r>
          </a:p>
          <a:p>
            <a:pPr marL="0" indent="0">
              <a:buNone/>
            </a:pPr>
            <a:r>
              <a:rPr lang="de-DE" sz="2700" b="1" dirty="0" smtClean="0"/>
              <a:t>Bleibend in der Kirche</a:t>
            </a:r>
          </a:p>
          <a:p>
            <a:pPr marL="0" indent="0">
              <a:buNone/>
            </a:pPr>
            <a:endParaRPr lang="de-DE" sz="2700" b="1" dirty="0" smtClean="0"/>
          </a:p>
          <a:p>
            <a:pPr marL="0" indent="0">
              <a:buNone/>
            </a:pPr>
            <a:endParaRPr lang="de-DE" sz="2700" b="1" dirty="0" smtClean="0"/>
          </a:p>
          <a:p>
            <a:pPr marL="0" indent="0">
              <a:buNone/>
            </a:pPr>
            <a:endParaRPr lang="de-DE" sz="2700" b="1" dirty="0"/>
          </a:p>
          <a:p>
            <a:pPr marL="0" indent="0">
              <a:buNone/>
            </a:pPr>
            <a:endParaRPr lang="de-DE" dirty="0"/>
          </a:p>
        </p:txBody>
      </p:sp>
      <p:pic>
        <p:nvPicPr>
          <p:cNvPr id="9" name="Inhaltsplatzhalter 3"/>
          <p:cNvPicPr>
            <a:picLocks noGrp="1" noChangeAspect="1"/>
          </p:cNvPicPr>
          <p:nvPr>
            <p:ph idx="4294967295"/>
          </p:nvPr>
        </p:nvPicPr>
        <p:blipFill rotWithShape="1">
          <a:blip r:embed="rId3">
            <a:extLst>
              <a:ext uri="{28A0092B-C50C-407E-A947-70E740481C1C}">
                <a14:useLocalDpi xmlns:a14="http://schemas.microsoft.com/office/drawing/2010/main" val="0"/>
              </a:ext>
            </a:extLst>
          </a:blip>
          <a:srcRect l="43323" t="21554" r="45630" b="61305"/>
          <a:stretch/>
        </p:blipFill>
        <p:spPr>
          <a:xfrm>
            <a:off x="0" y="404813"/>
            <a:ext cx="1873250" cy="1749425"/>
          </a:xfrm>
          <a:prstGeom prst="rect">
            <a:avLst/>
          </a:prstGeom>
        </p:spPr>
      </p:pic>
      <p:sp>
        <p:nvSpPr>
          <p:cNvPr id="2" name="Textfeld 1"/>
          <p:cNvSpPr txBox="1"/>
          <p:nvPr/>
        </p:nvSpPr>
        <p:spPr>
          <a:xfrm>
            <a:off x="4932040" y="3501008"/>
            <a:ext cx="4104456" cy="2062103"/>
          </a:xfrm>
          <a:prstGeom prst="rect">
            <a:avLst/>
          </a:prstGeom>
          <a:noFill/>
        </p:spPr>
        <p:txBody>
          <a:bodyPr wrap="square" rtlCol="0">
            <a:spAutoFit/>
          </a:bodyPr>
          <a:lstStyle/>
          <a:p>
            <a:r>
              <a:rPr lang="de-DE" sz="3200" dirty="0" smtClean="0"/>
              <a:t>Berufung der Apostel</a:t>
            </a:r>
          </a:p>
          <a:p>
            <a:r>
              <a:rPr lang="de-DE" sz="3200" dirty="0" smtClean="0"/>
              <a:t>Zeichen und Wunder</a:t>
            </a:r>
          </a:p>
          <a:p>
            <a:r>
              <a:rPr lang="de-DE" sz="3200" dirty="0" smtClean="0"/>
              <a:t>Vergebung der Sünden</a:t>
            </a:r>
          </a:p>
          <a:p>
            <a:r>
              <a:rPr lang="de-DE" sz="3200" dirty="0" smtClean="0"/>
              <a:t>Nachfolge heute</a:t>
            </a:r>
            <a:endParaRPr lang="de-DE" sz="3200" dirty="0"/>
          </a:p>
        </p:txBody>
      </p:sp>
      <p:sp>
        <p:nvSpPr>
          <p:cNvPr id="3" name="Textfeld 2"/>
          <p:cNvSpPr txBox="1"/>
          <p:nvPr/>
        </p:nvSpPr>
        <p:spPr>
          <a:xfrm>
            <a:off x="4644008" y="1268760"/>
            <a:ext cx="4392488" cy="923330"/>
          </a:xfrm>
          <a:prstGeom prst="rect">
            <a:avLst/>
          </a:prstGeom>
          <a:noFill/>
        </p:spPr>
        <p:txBody>
          <a:bodyPr wrap="square" rtlCol="0">
            <a:spAutoFit/>
          </a:bodyPr>
          <a:lstStyle/>
          <a:p>
            <a:r>
              <a:rPr lang="de-DE" dirty="0" smtClean="0"/>
              <a:t>Weil Jesus Christus wahrer Mensch und wahrer Gott ist, zeigt er mir Gott.</a:t>
            </a:r>
            <a:endParaRPr lang="de-DE" dirty="0"/>
          </a:p>
          <a:p>
            <a:endParaRPr lang="de-DE" dirty="0"/>
          </a:p>
        </p:txBody>
      </p:sp>
    </p:spTree>
    <p:extLst>
      <p:ext uri="{BB962C8B-B14F-4D97-AF65-F5344CB8AC3E}">
        <p14:creationId xmlns:p14="http://schemas.microsoft.com/office/powerpoint/2010/main" val="3504275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animEffect transition="in" filter="fade">
                                      <p:cBhvr>
                                        <p:cTn id="11" dur="500"/>
                                        <p:tgtEl>
                                          <p:spTgt spid="8">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8">
                                            <p:txEl>
                                              <p:pRg st="2" end="2"/>
                                            </p:txEl>
                                          </p:spTgt>
                                        </p:tgtEl>
                                        <p:attrNameLst>
                                          <p:attrName>style.visibility</p:attrName>
                                        </p:attrNameLst>
                                      </p:cBhvr>
                                      <p:to>
                                        <p:strVal val="visible"/>
                                      </p:to>
                                    </p:set>
                                    <p:animEffect transition="in" filter="fade">
                                      <p:cBhvr>
                                        <p:cTn id="16" dur="500"/>
                                        <p:tgtEl>
                                          <p:spTgt spid="8">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8">
                                            <p:txEl>
                                              <p:pRg st="3" end="3"/>
                                            </p:txEl>
                                          </p:spTgt>
                                        </p:tgtEl>
                                        <p:attrNameLst>
                                          <p:attrName>style.visibility</p:attrName>
                                        </p:attrNameLst>
                                      </p:cBhvr>
                                      <p:to>
                                        <p:strVal val="visible"/>
                                      </p:to>
                                    </p:set>
                                    <p:animEffect transition="in" filter="fade">
                                      <p:cBhvr>
                                        <p:cTn id="21" dur="500"/>
                                        <p:tgtEl>
                                          <p:spTgt spid="8">
                                            <p:txEl>
                                              <p:pRg st="3" end="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8">
                                            <p:txEl>
                                              <p:pRg st="4" end="4"/>
                                            </p:txEl>
                                          </p:spTgt>
                                        </p:tgtEl>
                                        <p:attrNameLst>
                                          <p:attrName>style.visibility</p:attrName>
                                        </p:attrNameLst>
                                      </p:cBhvr>
                                      <p:to>
                                        <p:strVal val="visible"/>
                                      </p:to>
                                    </p:set>
                                    <p:animEffect transition="in" filter="fade">
                                      <p:cBhvr>
                                        <p:cTn id="26" dur="500"/>
                                        <p:tgtEl>
                                          <p:spTgt spid="8">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txEl>
                                              <p:pRg st="5" end="5"/>
                                            </p:txEl>
                                          </p:spTgt>
                                        </p:tgtEl>
                                        <p:attrNameLst>
                                          <p:attrName>style.visibility</p:attrName>
                                        </p:attrNameLst>
                                      </p:cBhvr>
                                      <p:to>
                                        <p:strVal val="visible"/>
                                      </p:to>
                                    </p:set>
                                    <p:animEffect transition="in" filter="fade">
                                      <p:cBhvr>
                                        <p:cTn id="31" dur="500"/>
                                        <p:tgtEl>
                                          <p:spTgt spid="8">
                                            <p:txEl>
                                              <p:pRg st="5" end="5"/>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8">
                                            <p:txEl>
                                              <p:pRg st="6" end="6"/>
                                            </p:txEl>
                                          </p:spTgt>
                                        </p:tgtEl>
                                        <p:attrNameLst>
                                          <p:attrName>style.visibility</p:attrName>
                                        </p:attrNameLst>
                                      </p:cBhvr>
                                      <p:to>
                                        <p:strVal val="visible"/>
                                      </p:to>
                                    </p:set>
                                    <p:animEffect transition="in" filter="fade">
                                      <p:cBhvr>
                                        <p:cTn id="36" dur="500"/>
                                        <p:tgtEl>
                                          <p:spTgt spid="8">
                                            <p:txEl>
                                              <p:pRg st="6" end="6"/>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2" grpId="0"/>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Lernbereiche</a:t>
            </a:r>
            <a:endParaRPr lang="de-DE" dirty="0"/>
          </a:p>
        </p:txBody>
      </p:sp>
      <p:sp>
        <p:nvSpPr>
          <p:cNvPr id="3" name="Inhaltsplatzhalter 2"/>
          <p:cNvSpPr>
            <a:spLocks noGrp="1"/>
          </p:cNvSpPr>
          <p:nvPr>
            <p:ph idx="1"/>
          </p:nvPr>
        </p:nvSpPr>
        <p:spPr/>
        <p:txBody>
          <a:bodyPr>
            <a:normAutofit fontScale="92500" lnSpcReduction="20000"/>
          </a:bodyPr>
          <a:lstStyle/>
          <a:p>
            <a:endParaRPr lang="de-DE" dirty="0" smtClean="0"/>
          </a:p>
          <a:p>
            <a:r>
              <a:rPr lang="de-DE" dirty="0" smtClean="0"/>
              <a:t>5.4 In jenen Tagen trat einer auf – </a:t>
            </a:r>
          </a:p>
          <a:p>
            <a:pPr marL="0" indent="0">
              <a:buNone/>
            </a:pPr>
            <a:r>
              <a:rPr lang="de-DE" dirty="0"/>
              <a:t> </a:t>
            </a:r>
            <a:r>
              <a:rPr lang="de-DE" dirty="0" smtClean="0"/>
              <a:t>  Jesu Zeit und Umwelt</a:t>
            </a:r>
          </a:p>
          <a:p>
            <a:r>
              <a:rPr lang="de-DE" dirty="0" smtClean="0"/>
              <a:t>7.3 Bei euch soll es anders sein – Jesu Botschaft vom Reich Gottes</a:t>
            </a:r>
          </a:p>
          <a:p>
            <a:r>
              <a:rPr lang="de-DE" dirty="0" smtClean="0"/>
              <a:t>8.4 Jesus Christus – das Sakrament Gottes</a:t>
            </a:r>
          </a:p>
          <a:p>
            <a:r>
              <a:rPr lang="de-DE" dirty="0" smtClean="0"/>
              <a:t>9.3 Jesus Christus – der Erstgeborene von den Toten </a:t>
            </a:r>
          </a:p>
          <a:p>
            <a:r>
              <a:rPr lang="de-DE" dirty="0" smtClean="0"/>
              <a:t>10.3 Jesus Christus – Fragen und Bekenntnisse</a:t>
            </a:r>
          </a:p>
        </p:txBody>
      </p:sp>
      <p:pic>
        <p:nvPicPr>
          <p:cNvPr id="4" name="Inhaltsplatzhalter 3"/>
          <p:cNvPicPr>
            <a:picLocks noGrp="1" noChangeAspect="1"/>
          </p:cNvPicPr>
          <p:nvPr>
            <p:ph idx="4294967295"/>
          </p:nvPr>
        </p:nvPicPr>
        <p:blipFill rotWithShape="1">
          <a:blip r:embed="rId3">
            <a:extLst>
              <a:ext uri="{28A0092B-C50C-407E-A947-70E740481C1C}">
                <a14:useLocalDpi xmlns:a14="http://schemas.microsoft.com/office/drawing/2010/main" val="0"/>
              </a:ext>
            </a:extLst>
          </a:blip>
          <a:srcRect l="43323" t="21554" r="45630" b="61305"/>
          <a:stretch/>
        </p:blipFill>
        <p:spPr>
          <a:xfrm>
            <a:off x="7270750" y="764704"/>
            <a:ext cx="1873250" cy="1749425"/>
          </a:xfrm>
          <a:prstGeom prst="rect">
            <a:avLst/>
          </a:prstGeom>
        </p:spPr>
      </p:pic>
    </p:spTree>
    <p:extLst>
      <p:ext uri="{BB962C8B-B14F-4D97-AF65-F5344CB8AC3E}">
        <p14:creationId xmlns:p14="http://schemas.microsoft.com/office/powerpoint/2010/main" val="29724357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dirty="0"/>
          </a:p>
        </p:txBody>
      </p:sp>
      <p:sp>
        <p:nvSpPr>
          <p:cNvPr id="3" name="Inhaltsplatzhalter 2"/>
          <p:cNvSpPr>
            <a:spLocks noGrp="1"/>
          </p:cNvSpPr>
          <p:nvPr>
            <p:ph idx="1"/>
          </p:nvPr>
        </p:nvSpPr>
        <p:spPr/>
        <p:txBody>
          <a:bodyPr/>
          <a:lstStyle/>
          <a:p>
            <a:endParaRPr lang="de-DE" dirty="0" smtClean="0"/>
          </a:p>
          <a:p>
            <a:pPr marL="0" indent="0">
              <a:buNone/>
            </a:pPr>
            <a:endParaRPr lang="de-DE" sz="2700" b="1" dirty="0" smtClean="0"/>
          </a:p>
          <a:p>
            <a:pPr marL="0" indent="0">
              <a:buNone/>
            </a:pPr>
            <a:endParaRPr lang="de-DE" sz="2700" dirty="0" smtClean="0"/>
          </a:p>
          <a:p>
            <a:pPr marL="0" indent="0">
              <a:buNone/>
            </a:pPr>
            <a:r>
              <a:rPr lang="de-DE" sz="2700" dirty="0" smtClean="0"/>
              <a:t>„Das Ganze mit Moses, der hat das Wasser geteilt und so, das glaube ich jetzt nicht so.“</a:t>
            </a:r>
          </a:p>
          <a:p>
            <a:pPr marL="0" indent="0">
              <a:buNone/>
            </a:pPr>
            <a:r>
              <a:rPr lang="de-DE" sz="2400" dirty="0" smtClean="0"/>
              <a:t>(männlich, 15 Jahre, konfessionslos; Sinusstudie 2016, S. 339)</a:t>
            </a:r>
          </a:p>
        </p:txBody>
      </p:sp>
      <p:pic>
        <p:nvPicPr>
          <p:cNvPr id="4" name="Grafik 3"/>
          <p:cNvPicPr>
            <a:picLocks noChangeAspect="1"/>
          </p:cNvPicPr>
          <p:nvPr/>
        </p:nvPicPr>
        <p:blipFill rotWithShape="1">
          <a:blip r:embed="rId2">
            <a:extLst>
              <a:ext uri="{28A0092B-C50C-407E-A947-70E740481C1C}">
                <a14:useLocalDpi xmlns:a14="http://schemas.microsoft.com/office/drawing/2010/main" val="0"/>
              </a:ext>
            </a:extLst>
          </a:blip>
          <a:srcRect l="54227" t="21358" r="35154" b="61456"/>
          <a:stretch/>
        </p:blipFill>
        <p:spPr>
          <a:xfrm>
            <a:off x="7034591" y="692696"/>
            <a:ext cx="2088232" cy="2109540"/>
          </a:xfrm>
          <a:prstGeom prst="rect">
            <a:avLst/>
          </a:prstGeom>
        </p:spPr>
      </p:pic>
    </p:spTree>
    <p:extLst>
      <p:ext uri="{BB962C8B-B14F-4D97-AF65-F5344CB8AC3E}">
        <p14:creationId xmlns:p14="http://schemas.microsoft.com/office/powerpoint/2010/main" val="38735975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dirty="0"/>
          </a:p>
        </p:txBody>
      </p:sp>
      <p:sp>
        <p:nvSpPr>
          <p:cNvPr id="3" name="Inhaltsplatzhalter 2"/>
          <p:cNvSpPr>
            <a:spLocks noGrp="1"/>
          </p:cNvSpPr>
          <p:nvPr>
            <p:ph idx="1"/>
          </p:nvPr>
        </p:nvSpPr>
        <p:spPr/>
        <p:txBody>
          <a:bodyPr/>
          <a:lstStyle/>
          <a:p>
            <a:endParaRPr lang="de-DE" dirty="0" smtClean="0"/>
          </a:p>
          <a:p>
            <a:pPr marL="0" indent="0">
              <a:buNone/>
            </a:pPr>
            <a:endParaRPr lang="de-DE" sz="2700" b="1" dirty="0" smtClean="0"/>
          </a:p>
          <a:p>
            <a:pPr marL="0" indent="0">
              <a:buNone/>
            </a:pPr>
            <a:r>
              <a:rPr lang="de-DE" sz="2700" dirty="0" smtClean="0"/>
              <a:t>Der </a:t>
            </a:r>
            <a:r>
              <a:rPr lang="de-DE" sz="2700" dirty="0"/>
              <a:t>Religionsunterricht eröffnet Zugänge zur lebensbedeutsamen und befreienden Kraft des Wortes Gottes in den biblischen Überlieferungen des Alten und Neuen Testaments sowie der kirchlichen Tradition. Er vermittelt so die Bedeutung des Wortes Gottes für Christen heute.</a:t>
            </a:r>
          </a:p>
        </p:txBody>
      </p:sp>
      <p:pic>
        <p:nvPicPr>
          <p:cNvPr id="4" name="Grafik 3"/>
          <p:cNvPicPr>
            <a:picLocks noChangeAspect="1"/>
          </p:cNvPicPr>
          <p:nvPr/>
        </p:nvPicPr>
        <p:blipFill rotWithShape="1">
          <a:blip r:embed="rId2">
            <a:extLst>
              <a:ext uri="{28A0092B-C50C-407E-A947-70E740481C1C}">
                <a14:useLocalDpi xmlns:a14="http://schemas.microsoft.com/office/drawing/2010/main" val="0"/>
              </a:ext>
            </a:extLst>
          </a:blip>
          <a:srcRect l="54227" t="21358" r="35154" b="61456"/>
          <a:stretch/>
        </p:blipFill>
        <p:spPr>
          <a:xfrm>
            <a:off x="7055768" y="692696"/>
            <a:ext cx="2088232" cy="2109540"/>
          </a:xfrm>
          <a:prstGeom prst="rect">
            <a:avLst/>
          </a:prstGeom>
        </p:spPr>
      </p:pic>
    </p:spTree>
    <p:extLst>
      <p:ext uri="{BB962C8B-B14F-4D97-AF65-F5344CB8AC3E}">
        <p14:creationId xmlns:p14="http://schemas.microsoft.com/office/powerpoint/2010/main" val="42566678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dirty="0"/>
          </a:p>
        </p:txBody>
      </p:sp>
      <p:sp>
        <p:nvSpPr>
          <p:cNvPr id="3" name="Inhaltsplatzhalter 2"/>
          <p:cNvSpPr>
            <a:spLocks noGrp="1"/>
          </p:cNvSpPr>
          <p:nvPr>
            <p:ph idx="1"/>
          </p:nvPr>
        </p:nvSpPr>
        <p:spPr/>
        <p:txBody>
          <a:bodyPr/>
          <a:lstStyle/>
          <a:p>
            <a:endParaRPr lang="de-DE" dirty="0" smtClean="0"/>
          </a:p>
          <a:p>
            <a:pPr marL="0" indent="0">
              <a:buNone/>
            </a:pPr>
            <a:endParaRPr lang="de-DE" sz="2700" b="1" dirty="0" smtClean="0"/>
          </a:p>
          <a:p>
            <a:pPr marL="0" indent="0">
              <a:buNone/>
            </a:pPr>
            <a:r>
              <a:rPr lang="de-DE" sz="2700" b="1" dirty="0" smtClean="0"/>
              <a:t>Der </a:t>
            </a:r>
            <a:r>
              <a:rPr lang="de-DE" sz="2700" b="1" dirty="0"/>
              <a:t>Religionsunterricht eröffnet Zugänge zur lebensbedeutsamen und befreienden Kraft des Wortes Gottes in den biblischen Überlieferungen des Alten und Neuen Testaments sowie der kirchlichen Tradition. Er vermittelt so die </a:t>
            </a:r>
            <a:r>
              <a:rPr lang="de-DE" sz="2700" b="1" dirty="0">
                <a:solidFill>
                  <a:srgbClr val="FF0000"/>
                </a:solidFill>
              </a:rPr>
              <a:t>Bedeutung des Wortes Gottes </a:t>
            </a:r>
            <a:r>
              <a:rPr lang="de-DE" sz="2700" b="1" dirty="0"/>
              <a:t>für Christen heute.</a:t>
            </a:r>
          </a:p>
        </p:txBody>
      </p:sp>
      <p:pic>
        <p:nvPicPr>
          <p:cNvPr id="4" name="Grafik 3"/>
          <p:cNvPicPr>
            <a:picLocks noChangeAspect="1"/>
          </p:cNvPicPr>
          <p:nvPr/>
        </p:nvPicPr>
        <p:blipFill rotWithShape="1">
          <a:blip r:embed="rId3">
            <a:extLst>
              <a:ext uri="{28A0092B-C50C-407E-A947-70E740481C1C}">
                <a14:useLocalDpi xmlns:a14="http://schemas.microsoft.com/office/drawing/2010/main" val="0"/>
              </a:ext>
            </a:extLst>
          </a:blip>
          <a:srcRect l="54227" t="21358" r="35154" b="61456"/>
          <a:stretch/>
        </p:blipFill>
        <p:spPr>
          <a:xfrm>
            <a:off x="7048303" y="692696"/>
            <a:ext cx="2088232" cy="2109540"/>
          </a:xfrm>
          <a:prstGeom prst="rect">
            <a:avLst/>
          </a:prstGeom>
        </p:spPr>
      </p:pic>
    </p:spTree>
    <p:extLst>
      <p:ext uri="{BB962C8B-B14F-4D97-AF65-F5344CB8AC3E}">
        <p14:creationId xmlns:p14="http://schemas.microsoft.com/office/powerpoint/2010/main" val="23262715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Worum es geht</a:t>
            </a:r>
            <a:endParaRPr lang="de-DE" dirty="0"/>
          </a:p>
        </p:txBody>
      </p:sp>
      <p:sp>
        <p:nvSpPr>
          <p:cNvPr id="3" name="Inhaltsplatzhalter 2"/>
          <p:cNvSpPr>
            <a:spLocks noGrp="1"/>
          </p:cNvSpPr>
          <p:nvPr>
            <p:ph idx="1"/>
          </p:nvPr>
        </p:nvSpPr>
        <p:spPr>
          <a:xfrm>
            <a:off x="467544" y="2060848"/>
            <a:ext cx="8229600" cy="4525963"/>
          </a:xfrm>
        </p:spPr>
        <p:txBody>
          <a:bodyPr/>
          <a:lstStyle/>
          <a:p>
            <a:endParaRPr lang="de-DE" dirty="0" smtClean="0"/>
          </a:p>
          <a:p>
            <a:pPr marL="0" indent="0">
              <a:buNone/>
            </a:pPr>
            <a:endParaRPr lang="de-DE" sz="2700" b="1" dirty="0" smtClean="0"/>
          </a:p>
          <a:p>
            <a:pPr marL="0" indent="0">
              <a:buNone/>
            </a:pPr>
            <a:r>
              <a:rPr lang="de-DE" sz="2700" b="1" dirty="0" smtClean="0"/>
              <a:t>Gottes Wort in Menschenwort</a:t>
            </a:r>
          </a:p>
          <a:p>
            <a:pPr marL="0" indent="0">
              <a:buNone/>
            </a:pPr>
            <a:r>
              <a:rPr lang="de-DE" sz="2700" b="1" dirty="0" smtClean="0"/>
              <a:t>Offenbarung – Glaube – Bibel</a:t>
            </a:r>
          </a:p>
          <a:p>
            <a:pPr marL="0" indent="0">
              <a:buNone/>
            </a:pPr>
            <a:r>
              <a:rPr lang="de-DE" sz="2700" b="1" dirty="0" smtClean="0"/>
              <a:t>Unverzichtbarkeit des AT</a:t>
            </a:r>
          </a:p>
          <a:p>
            <a:pPr marL="0" indent="0">
              <a:buNone/>
            </a:pPr>
            <a:r>
              <a:rPr lang="de-DE" sz="2700" b="1" dirty="0" smtClean="0"/>
              <a:t>Quelle des Gebets</a:t>
            </a:r>
          </a:p>
          <a:p>
            <a:pPr marL="0" indent="0">
              <a:buNone/>
            </a:pPr>
            <a:r>
              <a:rPr lang="de-DE" sz="2700" b="1" dirty="0" smtClean="0"/>
              <a:t>Ethische Weisung</a:t>
            </a:r>
          </a:p>
          <a:p>
            <a:pPr marL="0" indent="0">
              <a:buNone/>
            </a:pPr>
            <a:endParaRPr lang="de-DE" sz="2700" b="1" dirty="0"/>
          </a:p>
        </p:txBody>
      </p:sp>
      <p:pic>
        <p:nvPicPr>
          <p:cNvPr id="4" name="Grafik 3"/>
          <p:cNvPicPr>
            <a:picLocks noChangeAspect="1"/>
          </p:cNvPicPr>
          <p:nvPr/>
        </p:nvPicPr>
        <p:blipFill rotWithShape="1">
          <a:blip r:embed="rId2">
            <a:extLst>
              <a:ext uri="{28A0092B-C50C-407E-A947-70E740481C1C}">
                <a14:useLocalDpi xmlns:a14="http://schemas.microsoft.com/office/drawing/2010/main" val="0"/>
              </a:ext>
            </a:extLst>
          </a:blip>
          <a:srcRect l="54227" t="21358" r="35154" b="61456"/>
          <a:stretch/>
        </p:blipFill>
        <p:spPr>
          <a:xfrm>
            <a:off x="7055768" y="764704"/>
            <a:ext cx="2088232" cy="2109540"/>
          </a:xfrm>
          <a:prstGeom prst="rect">
            <a:avLst/>
          </a:prstGeom>
        </p:spPr>
      </p:pic>
      <p:sp>
        <p:nvSpPr>
          <p:cNvPr id="5" name="Textfeld 4"/>
          <p:cNvSpPr txBox="1"/>
          <p:nvPr/>
        </p:nvSpPr>
        <p:spPr>
          <a:xfrm>
            <a:off x="3491880" y="1527582"/>
            <a:ext cx="4320480" cy="1200329"/>
          </a:xfrm>
          <a:prstGeom prst="rect">
            <a:avLst/>
          </a:prstGeom>
          <a:noFill/>
        </p:spPr>
        <p:txBody>
          <a:bodyPr wrap="square" rtlCol="0">
            <a:spAutoFit/>
          </a:bodyPr>
          <a:lstStyle/>
          <a:p>
            <a:r>
              <a:rPr lang="de-DE" sz="2400" dirty="0" smtClean="0"/>
              <a:t>Was ist die Bibel?</a:t>
            </a:r>
          </a:p>
          <a:p>
            <a:r>
              <a:rPr lang="de-DE" sz="2400" dirty="0" smtClean="0"/>
              <a:t>Warum brauchen wir die </a:t>
            </a:r>
          </a:p>
          <a:p>
            <a:r>
              <a:rPr lang="de-DE" sz="2400" dirty="0" smtClean="0"/>
              <a:t>Bibel?</a:t>
            </a:r>
            <a:endParaRPr lang="de-DE" sz="2400" dirty="0"/>
          </a:p>
        </p:txBody>
      </p:sp>
    </p:spTree>
    <p:extLst>
      <p:ext uri="{BB962C8B-B14F-4D97-AF65-F5344CB8AC3E}">
        <p14:creationId xmlns:p14="http://schemas.microsoft.com/office/powerpoint/2010/main" val="1745984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dirty="0"/>
          </a:p>
        </p:txBody>
      </p:sp>
      <p:sp>
        <p:nvSpPr>
          <p:cNvPr id="3" name="Inhaltsplatzhalter 2"/>
          <p:cNvSpPr>
            <a:spLocks noGrp="1"/>
          </p:cNvSpPr>
          <p:nvPr>
            <p:ph idx="1"/>
          </p:nvPr>
        </p:nvSpPr>
        <p:spPr/>
        <p:txBody>
          <a:bodyPr>
            <a:normAutofit fontScale="92500"/>
          </a:bodyPr>
          <a:lstStyle/>
          <a:p>
            <a:endParaRPr lang="de-DE" sz="2700" dirty="0"/>
          </a:p>
          <a:p>
            <a:pPr marL="0" indent="0">
              <a:buNone/>
            </a:pPr>
            <a:endParaRPr lang="de-DE" sz="2700" dirty="0"/>
          </a:p>
          <a:p>
            <a:r>
              <a:rPr lang="de-DE" sz="2700" dirty="0" smtClean="0"/>
              <a:t>5.1 Erfahrungen mit Gott – die </a:t>
            </a:r>
          </a:p>
          <a:p>
            <a:pPr marL="0" indent="0">
              <a:buNone/>
            </a:pPr>
            <a:r>
              <a:rPr lang="de-DE" sz="2700" dirty="0" smtClean="0"/>
              <a:t>    Heilige Schrift</a:t>
            </a:r>
          </a:p>
          <a:p>
            <a:r>
              <a:rPr lang="de-DE" sz="2700" dirty="0" smtClean="0"/>
              <a:t>6.3 Mitten im Leben – Persönlichkeiten des AT</a:t>
            </a:r>
          </a:p>
          <a:p>
            <a:r>
              <a:rPr lang="de-DE" sz="2700" dirty="0" smtClean="0"/>
              <a:t>7.2 Biblische Weisungen - Orientierung für das Leben</a:t>
            </a:r>
          </a:p>
          <a:p>
            <a:r>
              <a:rPr lang="de-DE" sz="2700" dirty="0" smtClean="0"/>
              <a:t>8.3 Ich lege meine Worte in deinen Mund – Propheten</a:t>
            </a:r>
          </a:p>
          <a:p>
            <a:r>
              <a:rPr lang="de-DE" sz="2700" dirty="0" smtClean="0"/>
              <a:t>9.2 Warum es uns gibt – Antworten des Schöpfungsglaubens</a:t>
            </a:r>
          </a:p>
        </p:txBody>
      </p:sp>
      <p:pic>
        <p:nvPicPr>
          <p:cNvPr id="4" name="Grafik 3"/>
          <p:cNvPicPr>
            <a:picLocks noChangeAspect="1"/>
          </p:cNvPicPr>
          <p:nvPr/>
        </p:nvPicPr>
        <p:blipFill rotWithShape="1">
          <a:blip r:embed="rId3">
            <a:extLst>
              <a:ext uri="{28A0092B-C50C-407E-A947-70E740481C1C}">
                <a14:useLocalDpi xmlns:a14="http://schemas.microsoft.com/office/drawing/2010/main" val="0"/>
              </a:ext>
            </a:extLst>
          </a:blip>
          <a:srcRect l="54227" t="21358" r="35154" b="61456"/>
          <a:stretch/>
        </p:blipFill>
        <p:spPr>
          <a:xfrm>
            <a:off x="7055768" y="658012"/>
            <a:ext cx="2088232" cy="2109540"/>
          </a:xfrm>
          <a:prstGeom prst="rect">
            <a:avLst/>
          </a:prstGeom>
        </p:spPr>
      </p:pic>
      <p:sp>
        <p:nvSpPr>
          <p:cNvPr id="5" name="Rechteck 4"/>
          <p:cNvSpPr/>
          <p:nvPr/>
        </p:nvSpPr>
        <p:spPr>
          <a:xfrm>
            <a:off x="755576" y="1836515"/>
            <a:ext cx="8064896" cy="923330"/>
          </a:xfrm>
          <a:prstGeom prst="rect">
            <a:avLst/>
          </a:prstGeom>
        </p:spPr>
        <p:txBody>
          <a:bodyPr wrap="square">
            <a:spAutoFit/>
          </a:bodyPr>
          <a:lstStyle/>
          <a:p>
            <a:endParaRPr lang="de-DE" dirty="0" smtClean="0"/>
          </a:p>
          <a:p>
            <a:endParaRPr lang="de-DE" dirty="0" smtClean="0"/>
          </a:p>
          <a:p>
            <a:endParaRPr lang="de-DE" dirty="0"/>
          </a:p>
        </p:txBody>
      </p:sp>
    </p:spTree>
    <p:extLst>
      <p:ext uri="{BB962C8B-B14F-4D97-AF65-F5344CB8AC3E}">
        <p14:creationId xmlns:p14="http://schemas.microsoft.com/office/powerpoint/2010/main" val="20164508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dirty="0"/>
          </a:p>
        </p:txBody>
      </p:sp>
      <p:sp>
        <p:nvSpPr>
          <p:cNvPr id="3" name="Inhaltsplatzhalter 2"/>
          <p:cNvSpPr>
            <a:spLocks noGrp="1"/>
          </p:cNvSpPr>
          <p:nvPr>
            <p:ph idx="1"/>
          </p:nvPr>
        </p:nvSpPr>
        <p:spPr/>
        <p:txBody>
          <a:bodyPr>
            <a:normAutofit/>
          </a:bodyPr>
          <a:lstStyle/>
          <a:p>
            <a:pPr marL="0" indent="0">
              <a:buNone/>
            </a:pPr>
            <a:endParaRPr lang="de-DE" sz="2700" b="1" dirty="0" smtClean="0"/>
          </a:p>
          <a:p>
            <a:pPr marL="0" indent="0">
              <a:buNone/>
            </a:pPr>
            <a:endParaRPr lang="de-DE" sz="2700" b="1" dirty="0" smtClean="0"/>
          </a:p>
          <a:p>
            <a:pPr marL="0" indent="0">
              <a:buNone/>
            </a:pPr>
            <a:endParaRPr lang="de-DE" sz="2700" b="1" dirty="0" smtClean="0"/>
          </a:p>
          <a:p>
            <a:pPr marL="0" indent="0">
              <a:buNone/>
            </a:pPr>
            <a:r>
              <a:rPr lang="de-DE" sz="2700" dirty="0" smtClean="0"/>
              <a:t>„Ich gehe auch in die Kirche. Nicht jede Woche, aber hin und wieder auf jeden Fall und natürlich an Weihnachten und Ostern und sowas.“</a:t>
            </a:r>
          </a:p>
          <a:p>
            <a:pPr marL="0" indent="0">
              <a:buNone/>
            </a:pPr>
            <a:r>
              <a:rPr lang="de-DE" sz="1800" dirty="0" smtClean="0"/>
              <a:t>(männlich, 16 Jahre, katholisch; Sinusstudie 2016, S. 341)</a:t>
            </a:r>
          </a:p>
        </p:txBody>
      </p:sp>
      <p:pic>
        <p:nvPicPr>
          <p:cNvPr id="4" name="Grafik 3"/>
          <p:cNvPicPr>
            <a:picLocks noChangeAspect="1"/>
          </p:cNvPicPr>
          <p:nvPr/>
        </p:nvPicPr>
        <p:blipFill rotWithShape="1">
          <a:blip r:embed="rId2">
            <a:extLst>
              <a:ext uri="{28A0092B-C50C-407E-A947-70E740481C1C}">
                <a14:useLocalDpi xmlns:a14="http://schemas.microsoft.com/office/drawing/2010/main" val="0"/>
              </a:ext>
            </a:extLst>
          </a:blip>
          <a:srcRect l="32663" t="38544" r="56609" b="44617"/>
          <a:stretch/>
        </p:blipFill>
        <p:spPr>
          <a:xfrm>
            <a:off x="7255926" y="764704"/>
            <a:ext cx="1888074" cy="1849928"/>
          </a:xfrm>
          <a:prstGeom prst="rect">
            <a:avLst/>
          </a:prstGeom>
        </p:spPr>
      </p:pic>
    </p:spTree>
    <p:extLst>
      <p:ext uri="{BB962C8B-B14F-4D97-AF65-F5344CB8AC3E}">
        <p14:creationId xmlns:p14="http://schemas.microsoft.com/office/powerpoint/2010/main" val="195368274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Gegenstandsbereiche</a:t>
            </a:r>
            <a:endParaRPr lang="de-DE" dirty="0"/>
          </a:p>
        </p:txBody>
      </p:sp>
      <p:sp>
        <p:nvSpPr>
          <p:cNvPr id="3" name="Inhaltsplatzhalter 2"/>
          <p:cNvSpPr>
            <a:spLocks noGrp="1"/>
          </p:cNvSpPr>
          <p:nvPr>
            <p:ph idx="1"/>
          </p:nvPr>
        </p:nvSpPr>
        <p:spPr/>
        <p:txBody>
          <a:bodyPr/>
          <a:lstStyle/>
          <a:p>
            <a:r>
              <a:rPr lang="de-DE" dirty="0" smtClean="0"/>
              <a:t>Vorgabe der deutschen Bischöfe</a:t>
            </a:r>
          </a:p>
          <a:p>
            <a:r>
              <a:rPr lang="de-DE" dirty="0" smtClean="0"/>
              <a:t>organisieren die Lernbereiche</a:t>
            </a:r>
          </a:p>
          <a:p>
            <a:r>
              <a:rPr lang="de-DE" dirty="0" smtClean="0"/>
              <a:t>machen deutlich, warum ein Lernbereich in den Lehrplan aufgenommen wurde</a:t>
            </a:r>
          </a:p>
          <a:p>
            <a:r>
              <a:rPr lang="de-DE" dirty="0" smtClean="0"/>
              <a:t>geben Orientierung über das Wesentliche in einem Lernbereich</a:t>
            </a:r>
            <a:endParaRPr lang="de-DE" dirty="0"/>
          </a:p>
        </p:txBody>
      </p:sp>
    </p:spTree>
    <p:extLst>
      <p:ext uri="{BB962C8B-B14F-4D97-AF65-F5344CB8AC3E}">
        <p14:creationId xmlns:p14="http://schemas.microsoft.com/office/powerpoint/2010/main" val="537320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dirty="0"/>
          </a:p>
        </p:txBody>
      </p:sp>
      <p:sp>
        <p:nvSpPr>
          <p:cNvPr id="3" name="Inhaltsplatzhalter 2"/>
          <p:cNvSpPr>
            <a:spLocks noGrp="1"/>
          </p:cNvSpPr>
          <p:nvPr>
            <p:ph idx="1"/>
          </p:nvPr>
        </p:nvSpPr>
        <p:spPr/>
        <p:txBody>
          <a:bodyPr>
            <a:normAutofit/>
          </a:bodyPr>
          <a:lstStyle/>
          <a:p>
            <a:pPr marL="0" indent="0">
              <a:buNone/>
            </a:pPr>
            <a:endParaRPr lang="de-DE" sz="2700" b="1" dirty="0" smtClean="0"/>
          </a:p>
          <a:p>
            <a:pPr marL="0" indent="0">
              <a:buNone/>
            </a:pPr>
            <a:endParaRPr lang="de-DE" sz="2700" b="1" dirty="0" smtClean="0"/>
          </a:p>
          <a:p>
            <a:pPr marL="0" indent="0">
              <a:buNone/>
            </a:pPr>
            <a:r>
              <a:rPr lang="de-DE" sz="2700" dirty="0" smtClean="0"/>
              <a:t>Der </a:t>
            </a:r>
            <a:r>
              <a:rPr lang="de-DE" sz="2700" dirty="0"/>
              <a:t>Religionsunterricht lädt zur Begegnung mit gläubigen Christen, mit Kirche und Pfarrgemeinde ein. Dadurch erleben die Schülerinnen und Schüler das Selbstverständnis der Kirche als Volk Gottes und verstehen den kirchlichen Auftrag als Impuls, einen eigenen Standpunkt zu beziehen.</a:t>
            </a:r>
          </a:p>
        </p:txBody>
      </p:sp>
      <p:pic>
        <p:nvPicPr>
          <p:cNvPr id="4" name="Grafik 3"/>
          <p:cNvPicPr>
            <a:picLocks noChangeAspect="1"/>
          </p:cNvPicPr>
          <p:nvPr/>
        </p:nvPicPr>
        <p:blipFill rotWithShape="1">
          <a:blip r:embed="rId2">
            <a:extLst>
              <a:ext uri="{28A0092B-C50C-407E-A947-70E740481C1C}">
                <a14:useLocalDpi xmlns:a14="http://schemas.microsoft.com/office/drawing/2010/main" val="0"/>
              </a:ext>
            </a:extLst>
          </a:blip>
          <a:srcRect l="32663" t="38544" r="56609" b="44617"/>
          <a:stretch/>
        </p:blipFill>
        <p:spPr>
          <a:xfrm>
            <a:off x="7255926" y="692696"/>
            <a:ext cx="1888074" cy="1849928"/>
          </a:xfrm>
          <a:prstGeom prst="rect">
            <a:avLst/>
          </a:prstGeom>
        </p:spPr>
      </p:pic>
    </p:spTree>
    <p:extLst>
      <p:ext uri="{BB962C8B-B14F-4D97-AF65-F5344CB8AC3E}">
        <p14:creationId xmlns:p14="http://schemas.microsoft.com/office/powerpoint/2010/main" val="323467391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dirty="0"/>
          </a:p>
        </p:txBody>
      </p:sp>
      <p:sp>
        <p:nvSpPr>
          <p:cNvPr id="3" name="Inhaltsplatzhalter 2"/>
          <p:cNvSpPr>
            <a:spLocks noGrp="1"/>
          </p:cNvSpPr>
          <p:nvPr>
            <p:ph idx="1"/>
          </p:nvPr>
        </p:nvSpPr>
        <p:spPr/>
        <p:txBody>
          <a:bodyPr>
            <a:normAutofit/>
          </a:bodyPr>
          <a:lstStyle/>
          <a:p>
            <a:pPr marL="0" indent="0">
              <a:buNone/>
            </a:pPr>
            <a:endParaRPr lang="de-DE" sz="2700" b="1" dirty="0" smtClean="0"/>
          </a:p>
          <a:p>
            <a:pPr marL="0" indent="0">
              <a:buNone/>
            </a:pPr>
            <a:endParaRPr lang="de-DE" sz="2700" b="1" dirty="0" smtClean="0"/>
          </a:p>
          <a:p>
            <a:pPr marL="0" indent="0">
              <a:buNone/>
            </a:pPr>
            <a:r>
              <a:rPr lang="de-DE" sz="2700" dirty="0" smtClean="0"/>
              <a:t>Der </a:t>
            </a:r>
            <a:r>
              <a:rPr lang="de-DE" sz="2700" dirty="0"/>
              <a:t>Religionsunterricht lädt zur </a:t>
            </a:r>
            <a:r>
              <a:rPr lang="de-DE" sz="2700" dirty="0">
                <a:solidFill>
                  <a:srgbClr val="FF0000"/>
                </a:solidFill>
              </a:rPr>
              <a:t>Begegnung</a:t>
            </a:r>
            <a:r>
              <a:rPr lang="de-DE" sz="2700" dirty="0"/>
              <a:t> mit gläubigen Christen, mit Kirche und Pfarrgemeinde ein. Dadurch erleben die Schülerinnen und Schüler das Selbstverständnis der Kirche als Volk Gottes und verstehen den </a:t>
            </a:r>
            <a:r>
              <a:rPr lang="de-DE" sz="2700" dirty="0">
                <a:solidFill>
                  <a:srgbClr val="FF0000"/>
                </a:solidFill>
              </a:rPr>
              <a:t>kirchlichen Auftrag </a:t>
            </a:r>
            <a:r>
              <a:rPr lang="de-DE" sz="2700" dirty="0"/>
              <a:t>als Impuls, einen eigenen Standpunkt zu beziehen.</a:t>
            </a:r>
          </a:p>
        </p:txBody>
      </p:sp>
      <p:pic>
        <p:nvPicPr>
          <p:cNvPr id="4" name="Grafik 3"/>
          <p:cNvPicPr>
            <a:picLocks noChangeAspect="1"/>
          </p:cNvPicPr>
          <p:nvPr/>
        </p:nvPicPr>
        <p:blipFill rotWithShape="1">
          <a:blip r:embed="rId3">
            <a:extLst>
              <a:ext uri="{28A0092B-C50C-407E-A947-70E740481C1C}">
                <a14:useLocalDpi xmlns:a14="http://schemas.microsoft.com/office/drawing/2010/main" val="0"/>
              </a:ext>
            </a:extLst>
          </a:blip>
          <a:srcRect l="32663" t="38544" r="56609" b="44617"/>
          <a:stretch/>
        </p:blipFill>
        <p:spPr>
          <a:xfrm>
            <a:off x="7235398" y="692696"/>
            <a:ext cx="1888074" cy="1849928"/>
          </a:xfrm>
          <a:prstGeom prst="rect">
            <a:avLst/>
          </a:prstGeom>
        </p:spPr>
      </p:pic>
    </p:spTree>
    <p:extLst>
      <p:ext uri="{BB962C8B-B14F-4D97-AF65-F5344CB8AC3E}">
        <p14:creationId xmlns:p14="http://schemas.microsoft.com/office/powerpoint/2010/main" val="139474711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Worum es geht</a:t>
            </a:r>
            <a:endParaRPr lang="de-DE" dirty="0"/>
          </a:p>
        </p:txBody>
      </p:sp>
      <p:sp>
        <p:nvSpPr>
          <p:cNvPr id="3" name="Inhaltsplatzhalter 2"/>
          <p:cNvSpPr>
            <a:spLocks noGrp="1"/>
          </p:cNvSpPr>
          <p:nvPr>
            <p:ph idx="1"/>
          </p:nvPr>
        </p:nvSpPr>
        <p:spPr/>
        <p:txBody>
          <a:bodyPr>
            <a:normAutofit/>
          </a:bodyPr>
          <a:lstStyle/>
          <a:p>
            <a:pPr marL="0" indent="0">
              <a:buNone/>
            </a:pPr>
            <a:endParaRPr lang="de-DE" sz="2700" b="1" dirty="0" smtClean="0"/>
          </a:p>
          <a:p>
            <a:pPr marL="0" indent="0">
              <a:buNone/>
            </a:pPr>
            <a:r>
              <a:rPr lang="de-DE" sz="2700" b="1" dirty="0" smtClean="0"/>
              <a:t>Kirche vor Ort</a:t>
            </a:r>
          </a:p>
          <a:p>
            <a:pPr marL="0" indent="0">
              <a:buNone/>
            </a:pPr>
            <a:r>
              <a:rPr lang="de-DE" sz="2700" b="1" dirty="0" smtClean="0"/>
              <a:t>Menschen in der Kirche</a:t>
            </a:r>
          </a:p>
          <a:p>
            <a:pPr marL="0" indent="0">
              <a:buNone/>
            </a:pPr>
            <a:r>
              <a:rPr lang="de-DE" sz="2700" b="1" dirty="0" smtClean="0"/>
              <a:t>Weltweites Volk Gottes</a:t>
            </a:r>
          </a:p>
          <a:p>
            <a:pPr marL="0" indent="0">
              <a:buNone/>
            </a:pPr>
            <a:r>
              <a:rPr lang="de-DE" sz="2700" b="1" dirty="0" smtClean="0"/>
              <a:t>Solidarität</a:t>
            </a:r>
          </a:p>
          <a:p>
            <a:pPr marL="0" indent="0">
              <a:buNone/>
            </a:pPr>
            <a:r>
              <a:rPr lang="de-DE" sz="2700" b="1" dirty="0" smtClean="0"/>
              <a:t>Zeugnis ablegen</a:t>
            </a:r>
            <a:endParaRPr lang="de-DE" sz="2700" b="1" dirty="0"/>
          </a:p>
        </p:txBody>
      </p:sp>
      <p:pic>
        <p:nvPicPr>
          <p:cNvPr id="4" name="Grafik 3"/>
          <p:cNvPicPr>
            <a:picLocks noChangeAspect="1"/>
          </p:cNvPicPr>
          <p:nvPr/>
        </p:nvPicPr>
        <p:blipFill rotWithShape="1">
          <a:blip r:embed="rId2">
            <a:extLst>
              <a:ext uri="{28A0092B-C50C-407E-A947-70E740481C1C}">
                <a14:useLocalDpi xmlns:a14="http://schemas.microsoft.com/office/drawing/2010/main" val="0"/>
              </a:ext>
            </a:extLst>
          </a:blip>
          <a:srcRect l="32663" t="38544" r="56609" b="44617"/>
          <a:stretch/>
        </p:blipFill>
        <p:spPr>
          <a:xfrm>
            <a:off x="7164288" y="764704"/>
            <a:ext cx="1888074" cy="1849928"/>
          </a:xfrm>
          <a:prstGeom prst="rect">
            <a:avLst/>
          </a:prstGeom>
        </p:spPr>
      </p:pic>
    </p:spTree>
    <p:extLst>
      <p:ext uri="{BB962C8B-B14F-4D97-AF65-F5344CB8AC3E}">
        <p14:creationId xmlns:p14="http://schemas.microsoft.com/office/powerpoint/2010/main" val="148733469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Lernbereiche</a:t>
            </a:r>
            <a:endParaRPr lang="de-DE" dirty="0"/>
          </a:p>
        </p:txBody>
      </p:sp>
      <p:sp>
        <p:nvSpPr>
          <p:cNvPr id="3" name="Inhaltsplatzhalter 2"/>
          <p:cNvSpPr>
            <a:spLocks noGrp="1"/>
          </p:cNvSpPr>
          <p:nvPr>
            <p:ph idx="1"/>
          </p:nvPr>
        </p:nvSpPr>
        <p:spPr/>
        <p:txBody>
          <a:bodyPr>
            <a:normAutofit fontScale="92500" lnSpcReduction="10000"/>
          </a:bodyPr>
          <a:lstStyle/>
          <a:p>
            <a:endParaRPr lang="de-DE" dirty="0" smtClean="0"/>
          </a:p>
          <a:p>
            <a:r>
              <a:rPr lang="de-DE" dirty="0" smtClean="0"/>
              <a:t>5.5 Leben in der Pfarrgemeinde – Eingebunden in die Kirche</a:t>
            </a:r>
          </a:p>
          <a:p>
            <a:r>
              <a:rPr lang="de-DE" dirty="0" smtClean="0"/>
              <a:t>6.4 Gottes Geist bewegt – von der Jesusbewegung zur Kirche</a:t>
            </a:r>
          </a:p>
          <a:p>
            <a:r>
              <a:rPr lang="de-DE" dirty="0" smtClean="0"/>
              <a:t>7.4 Ökumene – Verbindendes führt zusammen!</a:t>
            </a:r>
          </a:p>
          <a:p>
            <a:r>
              <a:rPr lang="de-DE" dirty="0" smtClean="0"/>
              <a:t>9.4 Kirche in der Zeit – Licht und Schatten</a:t>
            </a:r>
          </a:p>
          <a:p>
            <a:r>
              <a:rPr lang="de-DE" dirty="0" smtClean="0"/>
              <a:t>10.4 Kirche in der Welt – Christsein heute </a:t>
            </a:r>
          </a:p>
        </p:txBody>
      </p:sp>
      <p:pic>
        <p:nvPicPr>
          <p:cNvPr id="4" name="Grafik 3"/>
          <p:cNvPicPr>
            <a:picLocks noChangeAspect="1"/>
          </p:cNvPicPr>
          <p:nvPr/>
        </p:nvPicPr>
        <p:blipFill rotWithShape="1">
          <a:blip r:embed="rId3">
            <a:extLst>
              <a:ext uri="{28A0092B-C50C-407E-A947-70E740481C1C}">
                <a14:useLocalDpi xmlns:a14="http://schemas.microsoft.com/office/drawing/2010/main" val="0"/>
              </a:ext>
            </a:extLst>
          </a:blip>
          <a:srcRect l="32663" t="38544" r="56609" b="44617"/>
          <a:stretch/>
        </p:blipFill>
        <p:spPr>
          <a:xfrm>
            <a:off x="7255926" y="764704"/>
            <a:ext cx="1888074" cy="1849928"/>
          </a:xfrm>
          <a:prstGeom prst="rect">
            <a:avLst/>
          </a:prstGeom>
        </p:spPr>
      </p:pic>
    </p:spTree>
    <p:extLst>
      <p:ext uri="{BB962C8B-B14F-4D97-AF65-F5344CB8AC3E}">
        <p14:creationId xmlns:p14="http://schemas.microsoft.com/office/powerpoint/2010/main" val="66902735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dirty="0"/>
          </a:p>
        </p:txBody>
      </p:sp>
      <p:sp>
        <p:nvSpPr>
          <p:cNvPr id="3" name="Inhaltsplatzhalter 2"/>
          <p:cNvSpPr>
            <a:spLocks noGrp="1"/>
          </p:cNvSpPr>
          <p:nvPr>
            <p:ph idx="1"/>
          </p:nvPr>
        </p:nvSpPr>
        <p:spPr/>
        <p:txBody>
          <a:bodyPr>
            <a:normAutofit/>
          </a:bodyPr>
          <a:lstStyle/>
          <a:p>
            <a:endParaRPr lang="de-DE" b="1" dirty="0" smtClean="0"/>
          </a:p>
          <a:p>
            <a:pPr marL="0" indent="0">
              <a:buNone/>
            </a:pPr>
            <a:endParaRPr lang="de-DE" sz="2700" b="1" dirty="0" smtClean="0"/>
          </a:p>
          <a:p>
            <a:pPr marL="0" indent="0">
              <a:buNone/>
            </a:pPr>
            <a:endParaRPr lang="de-DE" sz="2700" b="1" dirty="0"/>
          </a:p>
          <a:p>
            <a:pPr marL="0" indent="0">
              <a:buNone/>
            </a:pPr>
            <a:r>
              <a:rPr lang="de-DE" sz="2700" dirty="0" smtClean="0"/>
              <a:t>„Auf meinen Alltag wirkt sich mein Glaube sehr aus. Durch meinen Glauben kann ich ja auch wissen, was ich mache. Also das, was ich mache, ob das richtig ist oder nicht.“</a:t>
            </a:r>
          </a:p>
          <a:p>
            <a:pPr marL="0" indent="0">
              <a:buNone/>
            </a:pPr>
            <a:r>
              <a:rPr lang="de-DE" sz="1800" dirty="0" smtClean="0"/>
              <a:t>(weiblich, 14 Jahre, muslimisch; Sinusstudie 2016, S. 355)</a:t>
            </a:r>
            <a:endParaRPr lang="de-DE" sz="1800" dirty="0"/>
          </a:p>
        </p:txBody>
      </p:sp>
      <p:pic>
        <p:nvPicPr>
          <p:cNvPr id="4" name="Grafik 3"/>
          <p:cNvPicPr>
            <a:picLocks noChangeAspect="1"/>
          </p:cNvPicPr>
          <p:nvPr/>
        </p:nvPicPr>
        <p:blipFill rotWithShape="1">
          <a:blip r:embed="rId2">
            <a:extLst>
              <a:ext uri="{28A0092B-C50C-407E-A947-70E740481C1C}">
                <a14:useLocalDpi xmlns:a14="http://schemas.microsoft.com/office/drawing/2010/main" val="0"/>
              </a:ext>
            </a:extLst>
          </a:blip>
          <a:srcRect l="43499" t="38718" r="45773" b="44096"/>
          <a:stretch/>
        </p:blipFill>
        <p:spPr>
          <a:xfrm>
            <a:off x="7245202" y="764704"/>
            <a:ext cx="1885288" cy="1885290"/>
          </a:xfrm>
          <a:prstGeom prst="rect">
            <a:avLst/>
          </a:prstGeom>
        </p:spPr>
      </p:pic>
    </p:spTree>
    <p:extLst>
      <p:ext uri="{BB962C8B-B14F-4D97-AF65-F5344CB8AC3E}">
        <p14:creationId xmlns:p14="http://schemas.microsoft.com/office/powerpoint/2010/main" val="326128390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dirty="0"/>
          </a:p>
        </p:txBody>
      </p:sp>
      <p:sp>
        <p:nvSpPr>
          <p:cNvPr id="3" name="Inhaltsplatzhalter 2"/>
          <p:cNvSpPr>
            <a:spLocks noGrp="1"/>
          </p:cNvSpPr>
          <p:nvPr>
            <p:ph idx="1"/>
          </p:nvPr>
        </p:nvSpPr>
        <p:spPr/>
        <p:txBody>
          <a:bodyPr>
            <a:normAutofit/>
          </a:bodyPr>
          <a:lstStyle/>
          <a:p>
            <a:endParaRPr lang="de-DE" b="1" dirty="0" smtClean="0"/>
          </a:p>
          <a:p>
            <a:pPr marL="0" indent="0">
              <a:buNone/>
            </a:pPr>
            <a:endParaRPr lang="de-DE" sz="2700" b="1" dirty="0" smtClean="0"/>
          </a:p>
          <a:p>
            <a:pPr marL="0" indent="0">
              <a:buNone/>
            </a:pPr>
            <a:r>
              <a:rPr lang="de-DE" sz="2700" dirty="0" smtClean="0"/>
              <a:t>Der </a:t>
            </a:r>
            <a:r>
              <a:rPr lang="de-DE" sz="2700" dirty="0"/>
              <a:t>Religionsunterricht erschließt auf der Grundlage der christlichen Deutung von Mensch und Welt als Schöpfung Gottes Maßstäbe ethischen Urteilens, motiviert zum bewussten Engagement für Gerechtigkeit, Frieden sowie nachhaltige Entwicklung und leistet einen wichtigen Beitrag zur schulischen Werteerziehung.</a:t>
            </a:r>
          </a:p>
        </p:txBody>
      </p:sp>
      <p:pic>
        <p:nvPicPr>
          <p:cNvPr id="4" name="Grafik 3"/>
          <p:cNvPicPr>
            <a:picLocks noChangeAspect="1"/>
          </p:cNvPicPr>
          <p:nvPr/>
        </p:nvPicPr>
        <p:blipFill rotWithShape="1">
          <a:blip r:embed="rId2">
            <a:extLst>
              <a:ext uri="{28A0092B-C50C-407E-A947-70E740481C1C}">
                <a14:useLocalDpi xmlns:a14="http://schemas.microsoft.com/office/drawing/2010/main" val="0"/>
              </a:ext>
            </a:extLst>
          </a:blip>
          <a:srcRect l="43499" t="38718" r="45773" b="44096"/>
          <a:stretch/>
        </p:blipFill>
        <p:spPr>
          <a:xfrm>
            <a:off x="7258712" y="764704"/>
            <a:ext cx="1885288" cy="1885290"/>
          </a:xfrm>
          <a:prstGeom prst="rect">
            <a:avLst/>
          </a:prstGeom>
        </p:spPr>
      </p:pic>
    </p:spTree>
    <p:extLst>
      <p:ext uri="{BB962C8B-B14F-4D97-AF65-F5344CB8AC3E}">
        <p14:creationId xmlns:p14="http://schemas.microsoft.com/office/powerpoint/2010/main" val="156255182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dirty="0"/>
          </a:p>
        </p:txBody>
      </p:sp>
      <p:sp>
        <p:nvSpPr>
          <p:cNvPr id="3" name="Inhaltsplatzhalter 2"/>
          <p:cNvSpPr>
            <a:spLocks noGrp="1"/>
          </p:cNvSpPr>
          <p:nvPr>
            <p:ph idx="1"/>
          </p:nvPr>
        </p:nvSpPr>
        <p:spPr/>
        <p:txBody>
          <a:bodyPr>
            <a:normAutofit/>
          </a:bodyPr>
          <a:lstStyle/>
          <a:p>
            <a:endParaRPr lang="de-DE" b="1" dirty="0" smtClean="0"/>
          </a:p>
          <a:p>
            <a:pPr marL="0" indent="0">
              <a:buNone/>
            </a:pPr>
            <a:endParaRPr lang="de-DE" sz="2700" b="1" dirty="0" smtClean="0"/>
          </a:p>
          <a:p>
            <a:pPr marL="0" indent="0">
              <a:buNone/>
            </a:pPr>
            <a:r>
              <a:rPr lang="de-DE" sz="2700" dirty="0" smtClean="0"/>
              <a:t>Der </a:t>
            </a:r>
            <a:r>
              <a:rPr lang="de-DE" sz="2700" dirty="0"/>
              <a:t>Religionsunterricht erschließt auf der Grundlage der </a:t>
            </a:r>
            <a:r>
              <a:rPr lang="de-DE" sz="2700" dirty="0">
                <a:solidFill>
                  <a:srgbClr val="FF0000"/>
                </a:solidFill>
              </a:rPr>
              <a:t>christlichen Deutung </a:t>
            </a:r>
            <a:r>
              <a:rPr lang="de-DE" sz="2700" dirty="0"/>
              <a:t>von Mensch und Welt als Schöpfung Gottes </a:t>
            </a:r>
            <a:r>
              <a:rPr lang="de-DE" sz="2700" dirty="0">
                <a:solidFill>
                  <a:srgbClr val="FF0000"/>
                </a:solidFill>
              </a:rPr>
              <a:t>Maßstäbe ethischen Urteilens</a:t>
            </a:r>
            <a:r>
              <a:rPr lang="de-DE" sz="2700" dirty="0"/>
              <a:t>, motiviert zum bewussten Engagement für Gerechtigkeit, Frieden sowie nachhaltige Entwicklung und leistet einen wichtigen Beitrag zur schulischen Werteerziehung.</a:t>
            </a:r>
          </a:p>
        </p:txBody>
      </p:sp>
      <p:pic>
        <p:nvPicPr>
          <p:cNvPr id="4" name="Grafik 3"/>
          <p:cNvPicPr>
            <a:picLocks noChangeAspect="1"/>
          </p:cNvPicPr>
          <p:nvPr/>
        </p:nvPicPr>
        <p:blipFill rotWithShape="1">
          <a:blip r:embed="rId3">
            <a:extLst>
              <a:ext uri="{28A0092B-C50C-407E-A947-70E740481C1C}">
                <a14:useLocalDpi xmlns:a14="http://schemas.microsoft.com/office/drawing/2010/main" val="0"/>
              </a:ext>
            </a:extLst>
          </a:blip>
          <a:srcRect l="43499" t="38718" r="45773" b="44096"/>
          <a:stretch/>
        </p:blipFill>
        <p:spPr>
          <a:xfrm>
            <a:off x="7258712" y="764704"/>
            <a:ext cx="1885288" cy="1885290"/>
          </a:xfrm>
          <a:prstGeom prst="rect">
            <a:avLst/>
          </a:prstGeom>
        </p:spPr>
      </p:pic>
    </p:spTree>
    <p:extLst>
      <p:ext uri="{BB962C8B-B14F-4D97-AF65-F5344CB8AC3E}">
        <p14:creationId xmlns:p14="http://schemas.microsoft.com/office/powerpoint/2010/main" val="38885377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Worum es geht</a:t>
            </a:r>
            <a:endParaRPr lang="de-DE" dirty="0"/>
          </a:p>
        </p:txBody>
      </p:sp>
      <p:sp>
        <p:nvSpPr>
          <p:cNvPr id="3" name="Inhaltsplatzhalter 2"/>
          <p:cNvSpPr>
            <a:spLocks noGrp="1"/>
          </p:cNvSpPr>
          <p:nvPr>
            <p:ph idx="1"/>
          </p:nvPr>
        </p:nvSpPr>
        <p:spPr>
          <a:xfrm>
            <a:off x="395536" y="1600200"/>
            <a:ext cx="8229600" cy="4061047"/>
          </a:xfrm>
        </p:spPr>
        <p:txBody>
          <a:bodyPr>
            <a:normAutofit/>
          </a:bodyPr>
          <a:lstStyle/>
          <a:p>
            <a:endParaRPr lang="de-DE" b="1" dirty="0" smtClean="0"/>
          </a:p>
          <a:p>
            <a:pPr marL="0" indent="0">
              <a:buNone/>
            </a:pPr>
            <a:r>
              <a:rPr lang="de-DE" sz="2700" dirty="0" err="1" smtClean="0"/>
              <a:t>Geschöpflichkeit</a:t>
            </a:r>
            <a:r>
              <a:rPr lang="de-DE" sz="2700" dirty="0" smtClean="0"/>
              <a:t> des Menschen</a:t>
            </a:r>
          </a:p>
          <a:p>
            <a:pPr marL="0" indent="0">
              <a:buNone/>
            </a:pPr>
            <a:r>
              <a:rPr lang="de-DE" sz="2700" dirty="0" smtClean="0"/>
              <a:t>Gebote als unverfügbare Maßstäbe Gottes</a:t>
            </a:r>
          </a:p>
          <a:p>
            <a:pPr marL="0" indent="0">
              <a:buNone/>
            </a:pPr>
            <a:r>
              <a:rPr lang="de-DE" sz="2700" dirty="0" smtClean="0"/>
              <a:t>Mensch zur Gestaltung der Welt aufgerufen</a:t>
            </a:r>
          </a:p>
          <a:p>
            <a:pPr marL="0" indent="0">
              <a:buNone/>
            </a:pPr>
            <a:endParaRPr lang="de-DE" sz="2700" dirty="0" smtClean="0"/>
          </a:p>
          <a:p>
            <a:pPr marL="0" indent="0">
              <a:buNone/>
            </a:pPr>
            <a:endParaRPr lang="de-DE" sz="2700" dirty="0" smtClean="0"/>
          </a:p>
          <a:p>
            <a:pPr marL="0" indent="0">
              <a:buNone/>
            </a:pPr>
            <a:r>
              <a:rPr lang="de-DE" sz="2700" dirty="0" smtClean="0"/>
              <a:t>Kultur			Umwelt	Gesellschaft </a:t>
            </a:r>
            <a:r>
              <a:rPr lang="de-DE" sz="2700" b="1" dirty="0" smtClean="0"/>
              <a:t>….</a:t>
            </a:r>
            <a:endParaRPr lang="de-DE" sz="2700" b="1" dirty="0"/>
          </a:p>
        </p:txBody>
      </p:sp>
      <p:pic>
        <p:nvPicPr>
          <p:cNvPr id="4" name="Grafik 3"/>
          <p:cNvPicPr>
            <a:picLocks noChangeAspect="1"/>
          </p:cNvPicPr>
          <p:nvPr/>
        </p:nvPicPr>
        <p:blipFill rotWithShape="1">
          <a:blip r:embed="rId3">
            <a:extLst>
              <a:ext uri="{28A0092B-C50C-407E-A947-70E740481C1C}">
                <a14:useLocalDpi xmlns:a14="http://schemas.microsoft.com/office/drawing/2010/main" val="0"/>
              </a:ext>
            </a:extLst>
          </a:blip>
          <a:srcRect l="43499" t="38718" r="45773" b="44096"/>
          <a:stretch/>
        </p:blipFill>
        <p:spPr>
          <a:xfrm>
            <a:off x="7164288" y="836712"/>
            <a:ext cx="1885288" cy="1885290"/>
          </a:xfrm>
          <a:prstGeom prst="rect">
            <a:avLst/>
          </a:prstGeom>
        </p:spPr>
      </p:pic>
      <p:cxnSp>
        <p:nvCxnSpPr>
          <p:cNvPr id="6" name="Gerade Verbindung mit Pfeil 5"/>
          <p:cNvCxnSpPr/>
          <p:nvPr/>
        </p:nvCxnSpPr>
        <p:spPr>
          <a:xfrm flipH="1">
            <a:off x="1846040" y="3573016"/>
            <a:ext cx="864096" cy="9361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Gerade Verbindung mit Pfeil 7"/>
          <p:cNvCxnSpPr/>
          <p:nvPr/>
        </p:nvCxnSpPr>
        <p:spPr>
          <a:xfrm>
            <a:off x="4294312" y="3573016"/>
            <a:ext cx="1008112" cy="9361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Gerade Verbindung mit Pfeil 9"/>
          <p:cNvCxnSpPr/>
          <p:nvPr/>
        </p:nvCxnSpPr>
        <p:spPr>
          <a:xfrm>
            <a:off x="3502224" y="3573016"/>
            <a:ext cx="0" cy="9361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861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Lernbereiche</a:t>
            </a:r>
            <a:endParaRPr lang="de-DE" dirty="0"/>
          </a:p>
        </p:txBody>
      </p:sp>
      <p:sp>
        <p:nvSpPr>
          <p:cNvPr id="3" name="Inhaltsplatzhalter 2"/>
          <p:cNvSpPr>
            <a:spLocks noGrp="1"/>
          </p:cNvSpPr>
          <p:nvPr>
            <p:ph idx="1"/>
          </p:nvPr>
        </p:nvSpPr>
        <p:spPr/>
        <p:txBody>
          <a:bodyPr>
            <a:normAutofit fontScale="62500" lnSpcReduction="20000"/>
          </a:bodyPr>
          <a:lstStyle/>
          <a:p>
            <a:endParaRPr lang="de-DE" b="1" dirty="0" smtClean="0"/>
          </a:p>
          <a:p>
            <a:endParaRPr lang="de-DE" sz="4500" dirty="0" smtClean="0"/>
          </a:p>
          <a:p>
            <a:endParaRPr lang="de-DE" sz="4500" dirty="0" smtClean="0"/>
          </a:p>
          <a:p>
            <a:r>
              <a:rPr lang="de-DE" sz="4500" dirty="0" smtClean="0"/>
              <a:t>5.1 Auf Gott vertrauen – einen neuen Anfang wagen</a:t>
            </a:r>
          </a:p>
          <a:p>
            <a:r>
              <a:rPr lang="de-DE" sz="4500" dirty="0" smtClean="0"/>
              <a:t>6.1 Im Takt der Zeit – seinen Rhythmus finden</a:t>
            </a:r>
          </a:p>
          <a:p>
            <a:r>
              <a:rPr lang="de-DE" sz="4500" dirty="0" smtClean="0"/>
              <a:t>8.1 Sexualität als Ausdruck personaler Liebe </a:t>
            </a:r>
          </a:p>
          <a:p>
            <a:r>
              <a:rPr lang="de-DE" sz="4500" dirty="0" smtClean="0"/>
              <a:t>9.1 Verantwortlich handeln – Gewissen, Schuld, Versöhnung</a:t>
            </a:r>
          </a:p>
          <a:p>
            <a:r>
              <a:rPr lang="de-DE" sz="4500" dirty="0" smtClean="0"/>
              <a:t>10.1 Grenzen erkennen – Suche nach dem rechten Maß</a:t>
            </a:r>
          </a:p>
          <a:p>
            <a:pPr marL="0" indent="0">
              <a:buNone/>
            </a:pPr>
            <a:endParaRPr lang="de-DE" sz="3400" dirty="0"/>
          </a:p>
        </p:txBody>
      </p:sp>
      <p:pic>
        <p:nvPicPr>
          <p:cNvPr id="4" name="Grafik 3"/>
          <p:cNvPicPr>
            <a:picLocks noChangeAspect="1"/>
          </p:cNvPicPr>
          <p:nvPr/>
        </p:nvPicPr>
        <p:blipFill rotWithShape="1">
          <a:blip r:embed="rId3">
            <a:extLst>
              <a:ext uri="{28A0092B-C50C-407E-A947-70E740481C1C}">
                <a14:useLocalDpi xmlns:a14="http://schemas.microsoft.com/office/drawing/2010/main" val="0"/>
              </a:ext>
            </a:extLst>
          </a:blip>
          <a:srcRect l="43499" t="38718" r="45773" b="44096"/>
          <a:stretch/>
        </p:blipFill>
        <p:spPr>
          <a:xfrm>
            <a:off x="7258712" y="764704"/>
            <a:ext cx="1885288" cy="1885290"/>
          </a:xfrm>
          <a:prstGeom prst="rect">
            <a:avLst/>
          </a:prstGeom>
        </p:spPr>
      </p:pic>
    </p:spTree>
    <p:extLst>
      <p:ext uri="{BB962C8B-B14F-4D97-AF65-F5344CB8AC3E}">
        <p14:creationId xmlns:p14="http://schemas.microsoft.com/office/powerpoint/2010/main" val="366100076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dirty="0"/>
          </a:p>
        </p:txBody>
      </p:sp>
      <p:sp>
        <p:nvSpPr>
          <p:cNvPr id="3" name="Inhaltsplatzhalter 2"/>
          <p:cNvSpPr>
            <a:spLocks noGrp="1"/>
          </p:cNvSpPr>
          <p:nvPr>
            <p:ph idx="1"/>
          </p:nvPr>
        </p:nvSpPr>
        <p:spPr/>
        <p:txBody>
          <a:bodyPr/>
          <a:lstStyle/>
          <a:p>
            <a:endParaRPr lang="de-DE" dirty="0" smtClean="0"/>
          </a:p>
          <a:p>
            <a:pPr marL="0" indent="0">
              <a:buNone/>
            </a:pPr>
            <a:r>
              <a:rPr lang="de-DE" dirty="0" smtClean="0"/>
              <a:t>„Ich würde mal eher sagen, dass die Muslime an einem Freitag in die Moschee gehen. Ja, ich würde sagen, an einem Freitag. Das steht im Koran so geschrieben.“</a:t>
            </a:r>
          </a:p>
          <a:p>
            <a:pPr marL="0" indent="0">
              <a:buNone/>
            </a:pPr>
            <a:r>
              <a:rPr lang="de-DE" sz="2000" dirty="0" smtClean="0"/>
              <a:t>(männlich, 16 Jahre, muslimisch; Sinusstudie 2016; S. 342)</a:t>
            </a:r>
          </a:p>
        </p:txBody>
      </p:sp>
      <p:pic>
        <p:nvPicPr>
          <p:cNvPr id="4" name="Grafik 3"/>
          <p:cNvPicPr>
            <a:picLocks noChangeAspect="1"/>
          </p:cNvPicPr>
          <p:nvPr/>
        </p:nvPicPr>
        <p:blipFill rotWithShape="1">
          <a:blip r:embed="rId2">
            <a:extLst>
              <a:ext uri="{28A0092B-C50C-407E-A947-70E740481C1C}">
                <a14:useLocalDpi xmlns:a14="http://schemas.microsoft.com/office/drawing/2010/main" val="0"/>
              </a:ext>
            </a:extLst>
          </a:blip>
          <a:srcRect l="54335" t="38718" r="35046" b="44443"/>
          <a:stretch/>
        </p:blipFill>
        <p:spPr>
          <a:xfrm>
            <a:off x="7252492" y="764704"/>
            <a:ext cx="1891508" cy="1872208"/>
          </a:xfrm>
          <a:prstGeom prst="rect">
            <a:avLst/>
          </a:prstGeom>
        </p:spPr>
      </p:pic>
    </p:spTree>
    <p:extLst>
      <p:ext uri="{BB962C8B-B14F-4D97-AF65-F5344CB8AC3E}">
        <p14:creationId xmlns:p14="http://schemas.microsoft.com/office/powerpoint/2010/main" val="11795799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Unsere Schülerinnen und Schüler</a:t>
            </a:r>
            <a:endParaRPr lang="de-DE" dirty="0"/>
          </a:p>
        </p:txBody>
      </p:sp>
      <p:sp>
        <p:nvSpPr>
          <p:cNvPr id="3" name="Inhaltsplatzhalter 2"/>
          <p:cNvSpPr>
            <a:spLocks noGrp="1"/>
          </p:cNvSpPr>
          <p:nvPr>
            <p:ph idx="1"/>
          </p:nvPr>
        </p:nvSpPr>
        <p:spPr/>
        <p:txBody>
          <a:bodyPr/>
          <a:lstStyle/>
          <a:p>
            <a:pPr marL="0" indent="0">
              <a:buNone/>
            </a:pPr>
            <a:r>
              <a:rPr lang="de-DE" dirty="0" smtClean="0"/>
              <a:t>„Religion ist nur in der Schule vorhanden. Es gibt das Fach „Religion“. Und nur dort erfährt man vom Glauben der Anderen. Gäbe es dieses Fach nicht, würde ich auch nicht wissen, welche Religion die Anderen haben.</a:t>
            </a:r>
          </a:p>
          <a:p>
            <a:pPr marL="0" indent="0">
              <a:buNone/>
            </a:pPr>
            <a:r>
              <a:rPr lang="de-DE" sz="2000" dirty="0" smtClean="0"/>
              <a:t>(männlich, 16 Jahre, orthodox; </a:t>
            </a:r>
            <a:r>
              <a:rPr lang="de-DE" sz="2000" dirty="0" err="1" smtClean="0"/>
              <a:t>Sinussstudie</a:t>
            </a:r>
            <a:r>
              <a:rPr lang="de-DE" sz="2000" dirty="0" smtClean="0"/>
              <a:t> 2016, S. 363)</a:t>
            </a:r>
            <a:endParaRPr lang="de-DE" sz="2000" dirty="0"/>
          </a:p>
        </p:txBody>
      </p:sp>
    </p:spTree>
    <p:extLst>
      <p:ext uri="{BB962C8B-B14F-4D97-AF65-F5344CB8AC3E}">
        <p14:creationId xmlns:p14="http://schemas.microsoft.com/office/powerpoint/2010/main" val="43292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dirty="0"/>
          </a:p>
        </p:txBody>
      </p:sp>
      <p:sp>
        <p:nvSpPr>
          <p:cNvPr id="3" name="Inhaltsplatzhalter 2"/>
          <p:cNvSpPr>
            <a:spLocks noGrp="1"/>
          </p:cNvSpPr>
          <p:nvPr>
            <p:ph idx="1"/>
          </p:nvPr>
        </p:nvSpPr>
        <p:spPr/>
        <p:txBody>
          <a:bodyPr/>
          <a:lstStyle/>
          <a:p>
            <a:endParaRPr lang="de-DE" dirty="0" smtClean="0"/>
          </a:p>
          <a:p>
            <a:pPr marL="0" indent="0">
              <a:buNone/>
            </a:pPr>
            <a:endParaRPr lang="de-DE" sz="2700" dirty="0" smtClean="0"/>
          </a:p>
          <a:p>
            <a:pPr marL="0" indent="0">
              <a:buNone/>
            </a:pPr>
            <a:endParaRPr lang="de-DE" sz="2700" dirty="0"/>
          </a:p>
          <a:p>
            <a:pPr marL="0" indent="0">
              <a:buNone/>
            </a:pPr>
            <a:r>
              <a:rPr lang="de-DE" sz="2700" dirty="0" smtClean="0"/>
              <a:t>Der </a:t>
            </a:r>
            <a:r>
              <a:rPr lang="de-DE" sz="2700" dirty="0"/>
              <a:t>Religionsunterricht macht mit den vielfältigen Ausdrucksformen des Glaubens, v. a. in Judentum, Islam, Buddhismus und Hinduismus, vertraut und fördert dadurch das Verständnis für Menschen anderer Konfessionen, Religionen und Kulturen und leitet so an zu christlich begründeter Toleranz.</a:t>
            </a:r>
          </a:p>
        </p:txBody>
      </p:sp>
      <p:pic>
        <p:nvPicPr>
          <p:cNvPr id="4" name="Grafik 3"/>
          <p:cNvPicPr>
            <a:picLocks noChangeAspect="1"/>
          </p:cNvPicPr>
          <p:nvPr/>
        </p:nvPicPr>
        <p:blipFill rotWithShape="1">
          <a:blip r:embed="rId2">
            <a:extLst>
              <a:ext uri="{28A0092B-C50C-407E-A947-70E740481C1C}">
                <a14:useLocalDpi xmlns:a14="http://schemas.microsoft.com/office/drawing/2010/main" val="0"/>
              </a:ext>
            </a:extLst>
          </a:blip>
          <a:srcRect l="54335" t="38718" r="35046" b="44443"/>
          <a:stretch/>
        </p:blipFill>
        <p:spPr>
          <a:xfrm>
            <a:off x="7252492" y="764704"/>
            <a:ext cx="1891508" cy="1872208"/>
          </a:xfrm>
          <a:prstGeom prst="rect">
            <a:avLst/>
          </a:prstGeom>
        </p:spPr>
      </p:pic>
    </p:spTree>
    <p:extLst>
      <p:ext uri="{BB962C8B-B14F-4D97-AF65-F5344CB8AC3E}">
        <p14:creationId xmlns:p14="http://schemas.microsoft.com/office/powerpoint/2010/main" val="5612151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dirty="0"/>
          </a:p>
        </p:txBody>
      </p:sp>
      <p:sp>
        <p:nvSpPr>
          <p:cNvPr id="3" name="Inhaltsplatzhalter 2"/>
          <p:cNvSpPr>
            <a:spLocks noGrp="1"/>
          </p:cNvSpPr>
          <p:nvPr>
            <p:ph idx="1"/>
          </p:nvPr>
        </p:nvSpPr>
        <p:spPr/>
        <p:txBody>
          <a:bodyPr/>
          <a:lstStyle/>
          <a:p>
            <a:endParaRPr lang="de-DE" dirty="0" smtClean="0"/>
          </a:p>
          <a:p>
            <a:pPr marL="0" indent="0">
              <a:buNone/>
            </a:pPr>
            <a:endParaRPr lang="de-DE" sz="2700" b="1" dirty="0" smtClean="0"/>
          </a:p>
          <a:p>
            <a:pPr marL="0" indent="0">
              <a:buNone/>
            </a:pPr>
            <a:r>
              <a:rPr lang="de-DE" sz="2700" dirty="0" smtClean="0"/>
              <a:t>Der </a:t>
            </a:r>
            <a:r>
              <a:rPr lang="de-DE" sz="2700" dirty="0"/>
              <a:t>Religionsunterricht macht mit den </a:t>
            </a:r>
            <a:r>
              <a:rPr lang="de-DE" sz="2700" dirty="0">
                <a:solidFill>
                  <a:srgbClr val="FF0000"/>
                </a:solidFill>
              </a:rPr>
              <a:t>vielfältigen Ausdrucksformen des Glaubens</a:t>
            </a:r>
            <a:r>
              <a:rPr lang="de-DE" sz="2700" dirty="0"/>
              <a:t>, v. a. in Judentum, Islam, Buddhismus und Hinduismus, vertraut und fördert dadurch das </a:t>
            </a:r>
            <a:r>
              <a:rPr lang="de-DE" sz="2700" dirty="0">
                <a:solidFill>
                  <a:srgbClr val="FF0000"/>
                </a:solidFill>
              </a:rPr>
              <a:t>Verständnis</a:t>
            </a:r>
            <a:r>
              <a:rPr lang="de-DE" sz="2700" dirty="0"/>
              <a:t> für Menschen anderer Konfessionen, Religionen und Kulturen und leitet so an zu christlich begründeter Toleranz.</a:t>
            </a:r>
          </a:p>
        </p:txBody>
      </p:sp>
      <p:pic>
        <p:nvPicPr>
          <p:cNvPr id="4" name="Grafik 3"/>
          <p:cNvPicPr>
            <a:picLocks noChangeAspect="1"/>
          </p:cNvPicPr>
          <p:nvPr/>
        </p:nvPicPr>
        <p:blipFill rotWithShape="1">
          <a:blip r:embed="rId3">
            <a:extLst>
              <a:ext uri="{28A0092B-C50C-407E-A947-70E740481C1C}">
                <a14:useLocalDpi xmlns:a14="http://schemas.microsoft.com/office/drawing/2010/main" val="0"/>
              </a:ext>
            </a:extLst>
          </a:blip>
          <a:srcRect l="54335" t="38718" r="35046" b="44443"/>
          <a:stretch/>
        </p:blipFill>
        <p:spPr>
          <a:xfrm>
            <a:off x="7218252" y="692696"/>
            <a:ext cx="1891508" cy="1872208"/>
          </a:xfrm>
          <a:prstGeom prst="rect">
            <a:avLst/>
          </a:prstGeom>
        </p:spPr>
      </p:pic>
    </p:spTree>
    <p:extLst>
      <p:ext uri="{BB962C8B-B14F-4D97-AF65-F5344CB8AC3E}">
        <p14:creationId xmlns:p14="http://schemas.microsoft.com/office/powerpoint/2010/main" val="215551427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Worum es geht</a:t>
            </a:r>
            <a:endParaRPr lang="de-DE" dirty="0"/>
          </a:p>
        </p:txBody>
      </p:sp>
      <p:sp>
        <p:nvSpPr>
          <p:cNvPr id="3" name="Inhaltsplatzhalter 2"/>
          <p:cNvSpPr>
            <a:spLocks noGrp="1"/>
          </p:cNvSpPr>
          <p:nvPr>
            <p:ph idx="1"/>
          </p:nvPr>
        </p:nvSpPr>
        <p:spPr/>
        <p:txBody>
          <a:bodyPr/>
          <a:lstStyle/>
          <a:p>
            <a:endParaRPr lang="de-DE" dirty="0" smtClean="0"/>
          </a:p>
          <a:p>
            <a:pPr marL="0" indent="0">
              <a:buNone/>
            </a:pPr>
            <a:r>
              <a:rPr lang="de-DE" sz="2700" b="1" dirty="0" smtClean="0"/>
              <a:t>Andere Religionen kennen</a:t>
            </a:r>
          </a:p>
          <a:p>
            <a:pPr marL="0" indent="0">
              <a:buNone/>
            </a:pPr>
            <a:r>
              <a:rPr lang="de-DE" sz="2700" b="1" dirty="0" smtClean="0"/>
              <a:t>Unterschiede sehen</a:t>
            </a:r>
          </a:p>
          <a:p>
            <a:pPr marL="0" indent="0">
              <a:buNone/>
            </a:pPr>
            <a:r>
              <a:rPr lang="de-DE" sz="2700" b="1" dirty="0" smtClean="0"/>
              <a:t>Respekt vor Glaubensüberzeugungen</a:t>
            </a:r>
          </a:p>
          <a:p>
            <a:pPr marL="0" indent="0">
              <a:buNone/>
            </a:pPr>
            <a:r>
              <a:rPr lang="de-DE" sz="2700" b="1" dirty="0" smtClean="0"/>
              <a:t>Zusammenarbeit zum Wohl der Menschheit</a:t>
            </a:r>
          </a:p>
          <a:p>
            <a:pPr marL="0" indent="0">
              <a:buNone/>
            </a:pPr>
            <a:endParaRPr lang="de-DE" sz="2700" b="1" dirty="0"/>
          </a:p>
        </p:txBody>
      </p:sp>
      <p:pic>
        <p:nvPicPr>
          <p:cNvPr id="4" name="Grafik 3"/>
          <p:cNvPicPr>
            <a:picLocks noChangeAspect="1"/>
          </p:cNvPicPr>
          <p:nvPr/>
        </p:nvPicPr>
        <p:blipFill rotWithShape="1">
          <a:blip r:embed="rId2">
            <a:extLst>
              <a:ext uri="{28A0092B-C50C-407E-A947-70E740481C1C}">
                <a14:useLocalDpi xmlns:a14="http://schemas.microsoft.com/office/drawing/2010/main" val="0"/>
              </a:ext>
            </a:extLst>
          </a:blip>
          <a:srcRect l="54335" t="38718" r="35046" b="44443"/>
          <a:stretch/>
        </p:blipFill>
        <p:spPr>
          <a:xfrm>
            <a:off x="7252492" y="692696"/>
            <a:ext cx="1891508" cy="1872208"/>
          </a:xfrm>
          <a:prstGeom prst="rect">
            <a:avLst/>
          </a:prstGeom>
        </p:spPr>
      </p:pic>
    </p:spTree>
    <p:extLst>
      <p:ext uri="{BB962C8B-B14F-4D97-AF65-F5344CB8AC3E}">
        <p14:creationId xmlns:p14="http://schemas.microsoft.com/office/powerpoint/2010/main" val="254042791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Lernbereiche</a:t>
            </a:r>
            <a:endParaRPr lang="de-DE" dirty="0"/>
          </a:p>
        </p:txBody>
      </p:sp>
      <p:sp>
        <p:nvSpPr>
          <p:cNvPr id="3" name="Inhaltsplatzhalter 2"/>
          <p:cNvSpPr>
            <a:spLocks noGrp="1"/>
          </p:cNvSpPr>
          <p:nvPr>
            <p:ph idx="1"/>
          </p:nvPr>
        </p:nvSpPr>
        <p:spPr/>
        <p:txBody>
          <a:bodyPr>
            <a:normAutofit/>
          </a:bodyPr>
          <a:lstStyle/>
          <a:p>
            <a:endParaRPr lang="de-DE" sz="2700" b="1" dirty="0" smtClean="0"/>
          </a:p>
          <a:p>
            <a:endParaRPr lang="de-DE" sz="2800" smtClean="0"/>
          </a:p>
          <a:p>
            <a:r>
              <a:rPr lang="de-DE" sz="2800" smtClean="0"/>
              <a:t>6.5 </a:t>
            </a:r>
            <a:r>
              <a:rPr lang="de-DE" sz="2800" dirty="0" smtClean="0"/>
              <a:t>Judentum – Gott lieben mit ganzen Herzen</a:t>
            </a:r>
          </a:p>
          <a:p>
            <a:r>
              <a:rPr lang="de-DE" sz="2800" dirty="0" smtClean="0"/>
              <a:t>7.5 Islam – Hingabe an Gott</a:t>
            </a:r>
          </a:p>
          <a:p>
            <a:r>
              <a:rPr lang="de-DE" sz="2800" dirty="0" smtClean="0"/>
              <a:t>8.5 Hinduismus und Buddhismus – Rad der Wiedergeburten</a:t>
            </a:r>
          </a:p>
          <a:p>
            <a:r>
              <a:rPr lang="de-DE" sz="2800" dirty="0" smtClean="0"/>
              <a:t>9.5 Sinn und Sehnsucht – Orientierung in der Vielfalt</a:t>
            </a:r>
          </a:p>
          <a:p>
            <a:pPr marL="0" indent="0">
              <a:buNone/>
            </a:pPr>
            <a:endParaRPr lang="de-DE" sz="2300" dirty="0"/>
          </a:p>
        </p:txBody>
      </p:sp>
      <p:pic>
        <p:nvPicPr>
          <p:cNvPr id="4" name="Grafik 3"/>
          <p:cNvPicPr>
            <a:picLocks noChangeAspect="1"/>
          </p:cNvPicPr>
          <p:nvPr/>
        </p:nvPicPr>
        <p:blipFill rotWithShape="1">
          <a:blip r:embed="rId3">
            <a:extLst>
              <a:ext uri="{28A0092B-C50C-407E-A947-70E740481C1C}">
                <a14:useLocalDpi xmlns:a14="http://schemas.microsoft.com/office/drawing/2010/main" val="0"/>
              </a:ext>
            </a:extLst>
          </a:blip>
          <a:srcRect l="54335" t="38718" r="35046" b="44443"/>
          <a:stretch/>
        </p:blipFill>
        <p:spPr>
          <a:xfrm>
            <a:off x="7244378" y="692696"/>
            <a:ext cx="1891508" cy="1872208"/>
          </a:xfrm>
          <a:prstGeom prst="rect">
            <a:avLst/>
          </a:prstGeom>
        </p:spPr>
      </p:pic>
    </p:spTree>
    <p:extLst>
      <p:ext uri="{BB962C8B-B14F-4D97-AF65-F5344CB8AC3E}">
        <p14:creationId xmlns:p14="http://schemas.microsoft.com/office/powerpoint/2010/main" val="16315650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1043608" y="2415760"/>
            <a:ext cx="6400800" cy="3217912"/>
          </a:xfrm>
        </p:spPr>
        <p:txBody>
          <a:bodyPr>
            <a:normAutofit/>
          </a:bodyPr>
          <a:lstStyle/>
          <a:p>
            <a:pPr algn="l"/>
            <a:r>
              <a:rPr lang="de-DE" dirty="0" smtClean="0">
                <a:solidFill>
                  <a:schemeClr val="tx1"/>
                </a:solidFill>
              </a:rPr>
              <a:t>„Ich glaube an etwas Höherstehenden, </a:t>
            </a:r>
          </a:p>
          <a:p>
            <a:pPr algn="l"/>
            <a:r>
              <a:rPr lang="de-DE" dirty="0" smtClean="0">
                <a:solidFill>
                  <a:schemeClr val="tx1"/>
                </a:solidFill>
              </a:rPr>
              <a:t>ob das jetzt Gott ist oder jemand anderes, lasse ich auf offen. Kein Mensch weiß das. Ich glaube an den Himmel.“</a:t>
            </a:r>
          </a:p>
          <a:p>
            <a:pPr algn="l"/>
            <a:r>
              <a:rPr lang="de-DE" sz="2000" dirty="0" smtClean="0">
                <a:solidFill>
                  <a:schemeClr val="tx1"/>
                </a:solidFill>
              </a:rPr>
              <a:t>(männlich, 15 Jahre; Sinusstudie 2016 S. 339, ohne Konfession)</a:t>
            </a:r>
            <a:endParaRPr lang="de-DE" sz="2000" dirty="0">
              <a:solidFill>
                <a:schemeClr val="tx1"/>
              </a:solidFill>
            </a:endParaRPr>
          </a:p>
        </p:txBody>
      </p:sp>
      <p:pic>
        <p:nvPicPr>
          <p:cNvPr id="5" name="Grafik 4"/>
          <p:cNvPicPr>
            <a:picLocks noChangeAspect="1"/>
          </p:cNvPicPr>
          <p:nvPr/>
        </p:nvPicPr>
        <p:blipFill rotWithShape="1">
          <a:blip r:embed="rId2">
            <a:extLst>
              <a:ext uri="{28A0092B-C50C-407E-A947-70E740481C1C}">
                <a14:useLocalDpi xmlns:a14="http://schemas.microsoft.com/office/drawing/2010/main" val="0"/>
              </a:ext>
            </a:extLst>
          </a:blip>
          <a:srcRect l="33174" t="21276" r="56286" b="61447"/>
          <a:stretch/>
        </p:blipFill>
        <p:spPr>
          <a:xfrm>
            <a:off x="7016133" y="764704"/>
            <a:ext cx="2160240" cy="2210479"/>
          </a:xfrm>
          <a:prstGeom prst="rect">
            <a:avLst/>
          </a:prstGeom>
        </p:spPr>
      </p:pic>
    </p:spTree>
    <p:extLst>
      <p:ext uri="{BB962C8B-B14F-4D97-AF65-F5344CB8AC3E}">
        <p14:creationId xmlns:p14="http://schemas.microsoft.com/office/powerpoint/2010/main" val="11266649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1043608" y="2415760"/>
            <a:ext cx="6400800" cy="3217912"/>
          </a:xfrm>
        </p:spPr>
        <p:txBody>
          <a:bodyPr>
            <a:normAutofit lnSpcReduction="10000"/>
          </a:bodyPr>
          <a:lstStyle/>
          <a:p>
            <a:pPr algn="l"/>
            <a:r>
              <a:rPr lang="de-DE" dirty="0" smtClean="0">
                <a:solidFill>
                  <a:schemeClr val="tx1"/>
                </a:solidFill>
              </a:rPr>
              <a:t>Der Religionsunterricht ermutigt die Schülerinnen und Schüler, ausgehend von ihren Erfahrungen die großen Fragen des Lebens und in diesem Zusammenhang die Frage nach Gott zu stellen und die Grundzüge des christlichen Gottesverständnisses in Auseinandersetzung mit anderen Weltanschauungen zu bedenken.</a:t>
            </a:r>
            <a:endParaRPr lang="de-DE" dirty="0">
              <a:solidFill>
                <a:schemeClr val="tx1"/>
              </a:solidFill>
            </a:endParaRPr>
          </a:p>
        </p:txBody>
      </p:sp>
      <p:pic>
        <p:nvPicPr>
          <p:cNvPr id="5" name="Grafik 4"/>
          <p:cNvPicPr>
            <a:picLocks noChangeAspect="1"/>
          </p:cNvPicPr>
          <p:nvPr/>
        </p:nvPicPr>
        <p:blipFill rotWithShape="1">
          <a:blip r:embed="rId2">
            <a:extLst>
              <a:ext uri="{28A0092B-C50C-407E-A947-70E740481C1C}">
                <a14:useLocalDpi xmlns:a14="http://schemas.microsoft.com/office/drawing/2010/main" val="0"/>
              </a:ext>
            </a:extLst>
          </a:blip>
          <a:srcRect l="33174" t="21276" r="56286" b="61447"/>
          <a:stretch/>
        </p:blipFill>
        <p:spPr>
          <a:xfrm>
            <a:off x="6983760" y="692696"/>
            <a:ext cx="2160240" cy="2210479"/>
          </a:xfrm>
          <a:prstGeom prst="rect">
            <a:avLst/>
          </a:prstGeom>
        </p:spPr>
      </p:pic>
    </p:spTree>
    <p:extLst>
      <p:ext uri="{BB962C8B-B14F-4D97-AF65-F5344CB8AC3E}">
        <p14:creationId xmlns:p14="http://schemas.microsoft.com/office/powerpoint/2010/main" val="20830697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1043608" y="2415760"/>
            <a:ext cx="6400800" cy="3217912"/>
          </a:xfrm>
        </p:spPr>
        <p:txBody>
          <a:bodyPr>
            <a:normAutofit lnSpcReduction="10000"/>
          </a:bodyPr>
          <a:lstStyle/>
          <a:p>
            <a:pPr algn="l"/>
            <a:r>
              <a:rPr lang="de-DE" dirty="0" smtClean="0">
                <a:solidFill>
                  <a:schemeClr val="tx1"/>
                </a:solidFill>
              </a:rPr>
              <a:t>Der Religionsunterricht ermutigt die Schülerinnen und Schüler, ausgehend von ihren Erfahrungen </a:t>
            </a:r>
            <a:r>
              <a:rPr lang="de-DE" dirty="0" smtClean="0">
                <a:solidFill>
                  <a:srgbClr val="FF0000"/>
                </a:solidFill>
              </a:rPr>
              <a:t>die großen Fragen </a:t>
            </a:r>
            <a:r>
              <a:rPr lang="de-DE" dirty="0" smtClean="0">
                <a:solidFill>
                  <a:schemeClr val="tx1"/>
                </a:solidFill>
              </a:rPr>
              <a:t>des Lebens und in diesem Zusammenhang die </a:t>
            </a:r>
            <a:r>
              <a:rPr lang="de-DE" dirty="0" smtClean="0">
                <a:solidFill>
                  <a:srgbClr val="FF0000"/>
                </a:solidFill>
              </a:rPr>
              <a:t>Frage nach Gott </a:t>
            </a:r>
            <a:r>
              <a:rPr lang="de-DE" dirty="0" smtClean="0">
                <a:solidFill>
                  <a:schemeClr val="tx1"/>
                </a:solidFill>
              </a:rPr>
              <a:t>zu stellen und die </a:t>
            </a:r>
            <a:r>
              <a:rPr lang="de-DE" dirty="0" smtClean="0">
                <a:solidFill>
                  <a:srgbClr val="FF0000"/>
                </a:solidFill>
              </a:rPr>
              <a:t>Grundzüge des christlichen Gottesverständnisses </a:t>
            </a:r>
            <a:r>
              <a:rPr lang="de-DE" dirty="0" smtClean="0">
                <a:solidFill>
                  <a:schemeClr val="tx1"/>
                </a:solidFill>
              </a:rPr>
              <a:t>in Auseinandersetzung mit anderen Weltanschauungen zu bedenken.</a:t>
            </a:r>
            <a:endParaRPr lang="de-DE" dirty="0">
              <a:solidFill>
                <a:schemeClr val="tx1"/>
              </a:solidFill>
            </a:endParaRPr>
          </a:p>
        </p:txBody>
      </p:sp>
      <p:pic>
        <p:nvPicPr>
          <p:cNvPr id="5" name="Grafik 4"/>
          <p:cNvPicPr>
            <a:picLocks noChangeAspect="1"/>
          </p:cNvPicPr>
          <p:nvPr/>
        </p:nvPicPr>
        <p:blipFill rotWithShape="1">
          <a:blip r:embed="rId3">
            <a:extLst>
              <a:ext uri="{28A0092B-C50C-407E-A947-70E740481C1C}">
                <a14:useLocalDpi xmlns:a14="http://schemas.microsoft.com/office/drawing/2010/main" val="0"/>
              </a:ext>
            </a:extLst>
          </a:blip>
          <a:srcRect l="33174" t="21276" r="56286" b="61447"/>
          <a:stretch/>
        </p:blipFill>
        <p:spPr>
          <a:xfrm>
            <a:off x="6983760" y="692696"/>
            <a:ext cx="2160240" cy="2210479"/>
          </a:xfrm>
          <a:prstGeom prst="rect">
            <a:avLst/>
          </a:prstGeom>
        </p:spPr>
      </p:pic>
    </p:spTree>
    <p:extLst>
      <p:ext uri="{BB962C8B-B14F-4D97-AF65-F5344CB8AC3E}">
        <p14:creationId xmlns:p14="http://schemas.microsoft.com/office/powerpoint/2010/main" val="14973508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Worum es geht</a:t>
            </a:r>
            <a:endParaRPr lang="de-DE" dirty="0"/>
          </a:p>
        </p:txBody>
      </p:sp>
      <p:sp>
        <p:nvSpPr>
          <p:cNvPr id="3" name="Inhaltsplatzhalter 2"/>
          <p:cNvSpPr>
            <a:spLocks noGrp="1"/>
          </p:cNvSpPr>
          <p:nvPr>
            <p:ph idx="1"/>
          </p:nvPr>
        </p:nvSpPr>
        <p:spPr>
          <a:xfrm>
            <a:off x="5082759" y="2636912"/>
            <a:ext cx="4044338" cy="1800200"/>
          </a:xfrm>
        </p:spPr>
        <p:txBody>
          <a:bodyPr>
            <a:normAutofit fontScale="85000" lnSpcReduction="20000"/>
          </a:bodyPr>
          <a:lstStyle/>
          <a:p>
            <a:pPr marL="0" indent="0">
              <a:buNone/>
            </a:pPr>
            <a:endParaRPr lang="de-DE" b="1" dirty="0" smtClean="0"/>
          </a:p>
          <a:p>
            <a:pPr marL="0" indent="0">
              <a:buNone/>
            </a:pPr>
            <a:r>
              <a:rPr lang="de-DE" b="1" dirty="0" smtClean="0"/>
              <a:t>Spuren </a:t>
            </a:r>
            <a:r>
              <a:rPr lang="de-DE" b="1" dirty="0"/>
              <a:t>von </a:t>
            </a:r>
            <a:r>
              <a:rPr lang="de-DE" b="1" dirty="0" smtClean="0"/>
              <a:t>Gott </a:t>
            </a:r>
          </a:p>
          <a:p>
            <a:pPr marL="0" indent="0">
              <a:buNone/>
            </a:pPr>
            <a:r>
              <a:rPr lang="de-DE" b="1" dirty="0" smtClean="0"/>
              <a:t>Über </a:t>
            </a:r>
            <a:r>
              <a:rPr lang="de-DE" b="1" dirty="0"/>
              <a:t>Gott </a:t>
            </a:r>
            <a:r>
              <a:rPr lang="de-DE" b="1" dirty="0" smtClean="0"/>
              <a:t>sprechen</a:t>
            </a:r>
          </a:p>
          <a:p>
            <a:pPr marL="0" indent="0">
              <a:buNone/>
            </a:pPr>
            <a:r>
              <a:rPr lang="de-DE" b="1" dirty="0" smtClean="0"/>
              <a:t>Mit </a:t>
            </a:r>
            <a:r>
              <a:rPr lang="de-DE" b="1" dirty="0"/>
              <a:t>Gott </a:t>
            </a:r>
            <a:r>
              <a:rPr lang="de-DE" b="1" dirty="0" smtClean="0"/>
              <a:t>ringen</a:t>
            </a:r>
            <a:endParaRPr lang="de-DE" dirty="0"/>
          </a:p>
        </p:txBody>
      </p:sp>
      <p:pic>
        <p:nvPicPr>
          <p:cNvPr id="4" name="Grafik 3"/>
          <p:cNvPicPr>
            <a:picLocks noChangeAspect="1"/>
          </p:cNvPicPr>
          <p:nvPr/>
        </p:nvPicPr>
        <p:blipFill rotWithShape="1">
          <a:blip r:embed="rId3">
            <a:extLst>
              <a:ext uri="{28A0092B-C50C-407E-A947-70E740481C1C}">
                <a14:useLocalDpi xmlns:a14="http://schemas.microsoft.com/office/drawing/2010/main" val="0"/>
              </a:ext>
            </a:extLst>
          </a:blip>
          <a:srcRect l="33174" t="21276" r="56286" b="61447"/>
          <a:stretch/>
        </p:blipFill>
        <p:spPr>
          <a:xfrm>
            <a:off x="7032857" y="692696"/>
            <a:ext cx="2111143" cy="2160240"/>
          </a:xfrm>
          <a:prstGeom prst="rect">
            <a:avLst/>
          </a:prstGeom>
        </p:spPr>
      </p:pic>
      <p:sp>
        <p:nvSpPr>
          <p:cNvPr id="5" name="Rechteck 4"/>
          <p:cNvSpPr/>
          <p:nvPr/>
        </p:nvSpPr>
        <p:spPr>
          <a:xfrm>
            <a:off x="179512" y="2492896"/>
            <a:ext cx="3744416" cy="1815882"/>
          </a:xfrm>
          <a:prstGeom prst="rect">
            <a:avLst/>
          </a:prstGeom>
        </p:spPr>
        <p:txBody>
          <a:bodyPr wrap="square">
            <a:spAutoFit/>
          </a:bodyPr>
          <a:lstStyle/>
          <a:p>
            <a:r>
              <a:rPr lang="de-DE" sz="2800" dirty="0" smtClean="0"/>
              <a:t>Was kann ich wissen?</a:t>
            </a:r>
            <a:br>
              <a:rPr lang="de-DE" sz="2800" dirty="0" smtClean="0"/>
            </a:br>
            <a:r>
              <a:rPr lang="de-DE" sz="2800" dirty="0" smtClean="0"/>
              <a:t>Was soll ich tun?</a:t>
            </a:r>
            <a:br>
              <a:rPr lang="de-DE" sz="2800" dirty="0" smtClean="0"/>
            </a:br>
            <a:r>
              <a:rPr lang="de-DE" sz="2800" dirty="0" smtClean="0"/>
              <a:t>Was darf ich hoffen?</a:t>
            </a:r>
            <a:br>
              <a:rPr lang="de-DE" sz="2800" dirty="0" smtClean="0"/>
            </a:br>
            <a:r>
              <a:rPr lang="de-DE" sz="2800" dirty="0" smtClean="0"/>
              <a:t>Was ist der Mensch?</a:t>
            </a:r>
            <a:endParaRPr lang="de-DE" sz="2800" dirty="0"/>
          </a:p>
        </p:txBody>
      </p:sp>
      <p:sp>
        <p:nvSpPr>
          <p:cNvPr id="6" name="Textfeld 5"/>
          <p:cNvSpPr txBox="1"/>
          <p:nvPr/>
        </p:nvSpPr>
        <p:spPr>
          <a:xfrm>
            <a:off x="1250228" y="5388596"/>
            <a:ext cx="5971543" cy="830997"/>
          </a:xfrm>
          <a:prstGeom prst="rect">
            <a:avLst/>
          </a:prstGeom>
          <a:noFill/>
        </p:spPr>
        <p:txBody>
          <a:bodyPr wrap="square" rtlCol="0">
            <a:spAutoFit/>
          </a:bodyPr>
          <a:lstStyle/>
          <a:p>
            <a:r>
              <a:rPr lang="de-DE" sz="2400" dirty="0" smtClean="0"/>
              <a:t>Güte – Allmacht – Heiligkeit – Heilswille – Schöpfer – Wahrheit – Liebe - Beziehung</a:t>
            </a:r>
            <a:endParaRPr lang="de-DE" sz="2400" dirty="0"/>
          </a:p>
        </p:txBody>
      </p:sp>
    </p:spTree>
    <p:extLst>
      <p:ext uri="{BB962C8B-B14F-4D97-AF65-F5344CB8AC3E}">
        <p14:creationId xmlns:p14="http://schemas.microsoft.com/office/powerpoint/2010/main" val="2118703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Lernbereiche</a:t>
            </a:r>
            <a:endParaRPr lang="de-DE" dirty="0"/>
          </a:p>
        </p:txBody>
      </p:sp>
      <p:sp>
        <p:nvSpPr>
          <p:cNvPr id="3" name="Inhaltsplatzhalter 2"/>
          <p:cNvSpPr>
            <a:spLocks noGrp="1"/>
          </p:cNvSpPr>
          <p:nvPr>
            <p:ph idx="1"/>
          </p:nvPr>
        </p:nvSpPr>
        <p:spPr/>
        <p:txBody>
          <a:bodyPr>
            <a:normAutofit fontScale="92500" lnSpcReduction="20000"/>
          </a:bodyPr>
          <a:lstStyle/>
          <a:p>
            <a:endParaRPr lang="de-DE" dirty="0" smtClean="0"/>
          </a:p>
          <a:p>
            <a:r>
              <a:rPr lang="de-DE" dirty="0" smtClean="0"/>
              <a:t>5.2 Umsorge mich mit deiner Liebe – </a:t>
            </a:r>
          </a:p>
          <a:p>
            <a:pPr marL="0" indent="0">
              <a:buNone/>
            </a:pPr>
            <a:r>
              <a:rPr lang="de-DE" dirty="0" smtClean="0"/>
              <a:t>beten und meditieren</a:t>
            </a:r>
          </a:p>
          <a:p>
            <a:r>
              <a:rPr lang="de-DE" dirty="0" smtClean="0"/>
              <a:t>6.2 Ich will mitten unter euch wohnen – Gott nahe sein</a:t>
            </a:r>
          </a:p>
          <a:p>
            <a:r>
              <a:rPr lang="de-DE" dirty="0" smtClean="0"/>
              <a:t>7.1 Auf dem Weg – Gott suchen und finden</a:t>
            </a:r>
          </a:p>
          <a:p>
            <a:r>
              <a:rPr lang="de-DE" dirty="0" smtClean="0"/>
              <a:t>8.2 Unfassbar und geheimnisvoll – von Gott in Bildern sprechen</a:t>
            </a:r>
          </a:p>
          <a:p>
            <a:r>
              <a:rPr lang="de-DE" dirty="0" smtClean="0"/>
              <a:t>10.2 Wo ist nun dein Gott? Anfragen und Erfahrungen</a:t>
            </a:r>
          </a:p>
        </p:txBody>
      </p:sp>
      <p:pic>
        <p:nvPicPr>
          <p:cNvPr id="4" name="Grafik 3"/>
          <p:cNvPicPr>
            <a:picLocks noChangeAspect="1"/>
          </p:cNvPicPr>
          <p:nvPr/>
        </p:nvPicPr>
        <p:blipFill rotWithShape="1">
          <a:blip r:embed="rId3">
            <a:extLst>
              <a:ext uri="{28A0092B-C50C-407E-A947-70E740481C1C}">
                <a14:useLocalDpi xmlns:a14="http://schemas.microsoft.com/office/drawing/2010/main" val="0"/>
              </a:ext>
            </a:extLst>
          </a:blip>
          <a:srcRect l="33174" t="21276" r="56286" b="61447"/>
          <a:stretch/>
        </p:blipFill>
        <p:spPr>
          <a:xfrm>
            <a:off x="7271792" y="764704"/>
            <a:ext cx="1872208" cy="1915748"/>
          </a:xfrm>
          <a:prstGeom prst="rect">
            <a:avLst/>
          </a:prstGeom>
        </p:spPr>
      </p:pic>
    </p:spTree>
    <p:extLst>
      <p:ext uri="{BB962C8B-B14F-4D97-AF65-F5344CB8AC3E}">
        <p14:creationId xmlns:p14="http://schemas.microsoft.com/office/powerpoint/2010/main" val="9020107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endParaRPr lang="de-DE" dirty="0"/>
          </a:p>
        </p:txBody>
      </p:sp>
      <p:sp>
        <p:nvSpPr>
          <p:cNvPr id="8" name="Inhaltsplatzhalter 7"/>
          <p:cNvSpPr>
            <a:spLocks noGrp="1"/>
          </p:cNvSpPr>
          <p:nvPr>
            <p:ph idx="1"/>
          </p:nvPr>
        </p:nvSpPr>
        <p:spPr/>
        <p:txBody>
          <a:bodyPr>
            <a:normAutofit/>
          </a:bodyPr>
          <a:lstStyle/>
          <a:p>
            <a:endParaRPr lang="de-DE" dirty="0" smtClean="0"/>
          </a:p>
          <a:p>
            <a:pPr marL="0" indent="0">
              <a:buNone/>
            </a:pPr>
            <a:r>
              <a:rPr lang="de-DE" sz="2700" dirty="0" smtClean="0"/>
              <a:t>„Ich denke schon, dass es einen </a:t>
            </a:r>
          </a:p>
          <a:p>
            <a:pPr marL="0" indent="0">
              <a:buNone/>
            </a:pPr>
            <a:r>
              <a:rPr lang="de-DE" sz="2700" dirty="0" smtClean="0"/>
              <a:t>Menschen gegeben hat, ob der jetzt Jesus hieß oder nicht, und dass der Glaube verbreitet hat und erzählt hat, dass er das Kind Jesu ist.“</a:t>
            </a:r>
          </a:p>
          <a:p>
            <a:pPr marL="0" indent="0">
              <a:buNone/>
            </a:pPr>
            <a:r>
              <a:rPr lang="de-DE" sz="1800" dirty="0" smtClean="0"/>
              <a:t>(männlich, 15 Jahre, katholisch; Sinusstudie 2016, S. 339)</a:t>
            </a:r>
            <a:endParaRPr lang="de-DE" sz="1800" dirty="0"/>
          </a:p>
          <a:p>
            <a:pPr marL="0" indent="0">
              <a:buNone/>
            </a:pPr>
            <a:endParaRPr lang="de-DE" dirty="0"/>
          </a:p>
        </p:txBody>
      </p:sp>
      <p:pic>
        <p:nvPicPr>
          <p:cNvPr id="9" name="Inhaltsplatzhalter 3"/>
          <p:cNvPicPr>
            <a:picLocks noGrp="1" noChangeAspect="1"/>
          </p:cNvPicPr>
          <p:nvPr>
            <p:ph idx="4294967295"/>
          </p:nvPr>
        </p:nvPicPr>
        <p:blipFill rotWithShape="1">
          <a:blip r:embed="rId2">
            <a:extLst>
              <a:ext uri="{28A0092B-C50C-407E-A947-70E740481C1C}">
                <a14:useLocalDpi xmlns:a14="http://schemas.microsoft.com/office/drawing/2010/main" val="0"/>
              </a:ext>
            </a:extLst>
          </a:blip>
          <a:srcRect l="43323" t="21554" r="45630" b="61305"/>
          <a:stretch/>
        </p:blipFill>
        <p:spPr>
          <a:xfrm>
            <a:off x="7301824" y="764704"/>
            <a:ext cx="1873250" cy="1749425"/>
          </a:xfrm>
          <a:prstGeom prst="rect">
            <a:avLst/>
          </a:prstGeom>
        </p:spPr>
      </p:pic>
    </p:spTree>
    <p:extLst>
      <p:ext uri="{BB962C8B-B14F-4D97-AF65-F5344CB8AC3E}">
        <p14:creationId xmlns:p14="http://schemas.microsoft.com/office/powerpoint/2010/main" val="528151769"/>
      </p:ext>
    </p:extLst>
  </p:cSld>
  <p:clrMapOvr>
    <a:masterClrMapping/>
  </p:clrMapOvr>
  <p:timing>
    <p:tnLst>
      <p:par>
        <p:cTn id="1" dur="indefinite" restart="never" nodeType="tmRoot"/>
      </p:par>
    </p:tnLst>
  </p:timing>
</p:sld>
</file>

<file path=ppt/theme/theme1.xml><?xml version="1.0" encoding="utf-8"?>
<a:theme xmlns:a="http://schemas.openxmlformats.org/drawingml/2006/main" name="RPZ PPT Vorlage_Schilf">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RPZ PPT Vorlage_Schilf</Template>
  <TotalTime>0</TotalTime>
  <Words>1931</Words>
  <Application>Microsoft Office PowerPoint</Application>
  <PresentationFormat>Bildschirmpräsentation (4:3)</PresentationFormat>
  <Paragraphs>204</Paragraphs>
  <Slides>33</Slides>
  <Notes>17</Notes>
  <HiddenSlides>0</HiddenSlides>
  <MMClips>0</MMClips>
  <ScaleCrop>false</ScaleCrop>
  <HeadingPairs>
    <vt:vector size="4" baseType="variant">
      <vt:variant>
        <vt:lpstr>Design</vt:lpstr>
      </vt:variant>
      <vt:variant>
        <vt:i4>1</vt:i4>
      </vt:variant>
      <vt:variant>
        <vt:lpstr>Folientitel</vt:lpstr>
      </vt:variant>
      <vt:variant>
        <vt:i4>33</vt:i4>
      </vt:variant>
    </vt:vector>
  </HeadingPairs>
  <TitlesOfParts>
    <vt:vector size="34" baseType="lpstr">
      <vt:lpstr>RPZ PPT Vorlage_Schilf</vt:lpstr>
      <vt:lpstr>Das</vt:lpstr>
      <vt:lpstr>Gegenstandsbereiche</vt:lpstr>
      <vt:lpstr>Unsere Schülerinnen und Schüler</vt:lpstr>
      <vt:lpstr>PowerPoint-Präsentation</vt:lpstr>
      <vt:lpstr>PowerPoint-Präsentation</vt:lpstr>
      <vt:lpstr>PowerPoint-Präsentation</vt:lpstr>
      <vt:lpstr>Worum es geht</vt:lpstr>
      <vt:lpstr>Lernbereiche</vt:lpstr>
      <vt:lpstr>PowerPoint-Präsentation</vt:lpstr>
      <vt:lpstr>PowerPoint-Präsentation</vt:lpstr>
      <vt:lpstr>PowerPoint-Präsentation</vt:lpstr>
      <vt:lpstr>Worum es geht</vt:lpstr>
      <vt:lpstr>Lernbereiche</vt:lpstr>
      <vt:lpstr>PowerPoint-Präsentation</vt:lpstr>
      <vt:lpstr>PowerPoint-Präsentation</vt:lpstr>
      <vt:lpstr>PowerPoint-Präsentation</vt:lpstr>
      <vt:lpstr>Worum es geht</vt:lpstr>
      <vt:lpstr>PowerPoint-Präsentation</vt:lpstr>
      <vt:lpstr>PowerPoint-Präsentation</vt:lpstr>
      <vt:lpstr>PowerPoint-Präsentation</vt:lpstr>
      <vt:lpstr>PowerPoint-Präsentation</vt:lpstr>
      <vt:lpstr>Worum es geht</vt:lpstr>
      <vt:lpstr>Lernbereiche</vt:lpstr>
      <vt:lpstr>PowerPoint-Präsentation</vt:lpstr>
      <vt:lpstr>PowerPoint-Präsentation</vt:lpstr>
      <vt:lpstr>PowerPoint-Präsentation</vt:lpstr>
      <vt:lpstr>Worum es geht</vt:lpstr>
      <vt:lpstr>Lernbereiche</vt:lpstr>
      <vt:lpstr>PowerPoint-Präsentation</vt:lpstr>
      <vt:lpstr>PowerPoint-Präsentation</vt:lpstr>
      <vt:lpstr>PowerPoint-Präsentation</vt:lpstr>
      <vt:lpstr>Worum es geht</vt:lpstr>
      <vt:lpstr>Lernbereiche</vt:lpstr>
    </vt:vector>
  </TitlesOfParts>
  <Company>Erzbischöfliches Ordinariat München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Bär, Dr. Matthias</dc:creator>
  <cp:lastModifiedBy>Bär, Dr. Matthias</cp:lastModifiedBy>
  <cp:revision>40</cp:revision>
  <dcterms:created xsi:type="dcterms:W3CDTF">2016-04-26T12:03:23Z</dcterms:created>
  <dcterms:modified xsi:type="dcterms:W3CDTF">2016-06-03T10:18:23Z</dcterms:modified>
</cp:coreProperties>
</file>