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87" r:id="rId3"/>
    <p:sldId id="283" r:id="rId4"/>
    <p:sldId id="280" r:id="rId5"/>
    <p:sldId id="286" r:id="rId6"/>
    <p:sldId id="269" r:id="rId7"/>
    <p:sldId id="276" r:id="rId8"/>
    <p:sldId id="262" r:id="rId9"/>
  </p:sldIdLst>
  <p:sldSz cx="9144000" cy="6858000" type="screen4x3"/>
  <p:notesSz cx="6794500" cy="9931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E74B8E"/>
    <a:srgbClr val="D60093"/>
    <a:srgbClr val="CC3399"/>
    <a:srgbClr val="E238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64" autoAdjust="0"/>
    <p:restoredTop sz="72374" autoAdjust="0"/>
  </p:normalViewPr>
  <p:slideViewPr>
    <p:cSldViewPr>
      <p:cViewPr varScale="1">
        <p:scale>
          <a:sx n="65" d="100"/>
          <a:sy n="65" d="100"/>
        </p:scale>
        <p:origin x="-2340"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Tabelle1!$A$2</c:f>
              <c:strCache>
                <c:ptCount val="1"/>
                <c:pt idx="0">
                  <c:v>10: JC - Fragen und Bekenntnisse</c:v>
                </c:pt>
              </c:strCache>
            </c:strRef>
          </c:tx>
          <c:spPr>
            <a:solidFill>
              <a:schemeClr val="bg1">
                <a:lumMod val="50000"/>
              </a:schemeClr>
            </a:solidFill>
          </c:spPr>
          <c:cat>
            <c:strRef>
              <c:f>Tabelle1!$B$1:$H$1</c:f>
              <c:strCache>
                <c:ptCount val="7"/>
                <c:pt idx="0">
                  <c:v>10: JC - Fragen und Bekenntnisse</c:v>
                </c:pt>
                <c:pt idx="1">
                  <c:v>9: JC - der Erstgeborene von den Toten</c:v>
                </c:pt>
                <c:pt idx="2">
                  <c:v>8: JC - Das Sakrament Gottes</c:v>
                </c:pt>
                <c:pt idx="3">
                  <c:v>7:  Jesu Botschaft vom Reich Gottes</c:v>
                </c:pt>
                <c:pt idx="4">
                  <c:v>5: Jesu Zeit und Umwelt</c:v>
                </c:pt>
                <c:pt idx="5">
                  <c:v>3/4: Heilswirken Jesu</c:v>
                </c:pt>
                <c:pt idx="6">
                  <c:v>1/2: Lebensweg Jesu</c:v>
                </c:pt>
              </c:strCache>
            </c:strRef>
          </c:cat>
          <c:val>
            <c:numRef>
              <c:f>Tabelle1!$B$2:$H$2</c:f>
              <c:numCache>
                <c:formatCode>General</c:formatCode>
                <c:ptCount val="7"/>
                <c:pt idx="0">
                  <c:v>1</c:v>
                </c:pt>
                <c:pt idx="1">
                  <c:v>0</c:v>
                </c:pt>
                <c:pt idx="2">
                  <c:v>0</c:v>
                </c:pt>
                <c:pt idx="3">
                  <c:v>0</c:v>
                </c:pt>
                <c:pt idx="4">
                  <c:v>0</c:v>
                </c:pt>
                <c:pt idx="5">
                  <c:v>0</c:v>
                </c:pt>
                <c:pt idx="6">
                  <c:v>0</c:v>
                </c:pt>
              </c:numCache>
            </c:numRef>
          </c:val>
        </c:ser>
        <c:ser>
          <c:idx val="1"/>
          <c:order val="1"/>
          <c:tx>
            <c:strRef>
              <c:f>Tabelle1!$A$3</c:f>
              <c:strCache>
                <c:ptCount val="1"/>
                <c:pt idx="0">
                  <c:v>9: JC - der Erstgeborene von den Toten</c:v>
                </c:pt>
              </c:strCache>
            </c:strRef>
          </c:tx>
          <c:spPr>
            <a:solidFill>
              <a:schemeClr val="bg1">
                <a:lumMod val="65000"/>
              </a:schemeClr>
            </a:solidFill>
          </c:spPr>
          <c:cat>
            <c:strRef>
              <c:f>Tabelle1!$B$1:$H$1</c:f>
              <c:strCache>
                <c:ptCount val="7"/>
                <c:pt idx="0">
                  <c:v>10: JC - Fragen und Bekenntnisse</c:v>
                </c:pt>
                <c:pt idx="1">
                  <c:v>9: JC - der Erstgeborene von den Toten</c:v>
                </c:pt>
                <c:pt idx="2">
                  <c:v>8: JC - Das Sakrament Gottes</c:v>
                </c:pt>
                <c:pt idx="3">
                  <c:v>7:  Jesu Botschaft vom Reich Gottes</c:v>
                </c:pt>
                <c:pt idx="4">
                  <c:v>5: Jesu Zeit und Umwelt</c:v>
                </c:pt>
                <c:pt idx="5">
                  <c:v>3/4: Heilswirken Jesu</c:v>
                </c:pt>
                <c:pt idx="6">
                  <c:v>1/2: Lebensweg Jesu</c:v>
                </c:pt>
              </c:strCache>
            </c:strRef>
          </c:cat>
          <c:val>
            <c:numRef>
              <c:f>Tabelle1!$B$3:$H$3</c:f>
              <c:numCache>
                <c:formatCode>General</c:formatCode>
                <c:ptCount val="7"/>
                <c:pt idx="0">
                  <c:v>0</c:v>
                </c:pt>
                <c:pt idx="1">
                  <c:v>1</c:v>
                </c:pt>
                <c:pt idx="2">
                  <c:v>0</c:v>
                </c:pt>
                <c:pt idx="3">
                  <c:v>0</c:v>
                </c:pt>
                <c:pt idx="4">
                  <c:v>0</c:v>
                </c:pt>
                <c:pt idx="5">
                  <c:v>0</c:v>
                </c:pt>
                <c:pt idx="6">
                  <c:v>0</c:v>
                </c:pt>
              </c:numCache>
            </c:numRef>
          </c:val>
        </c:ser>
        <c:ser>
          <c:idx val="2"/>
          <c:order val="2"/>
          <c:tx>
            <c:strRef>
              <c:f>Tabelle1!$A$4</c:f>
              <c:strCache>
                <c:ptCount val="1"/>
                <c:pt idx="0">
                  <c:v>8: JC - das Sakrament Gottes </c:v>
                </c:pt>
              </c:strCache>
            </c:strRef>
          </c:tx>
          <c:spPr>
            <a:solidFill>
              <a:schemeClr val="bg1">
                <a:lumMod val="75000"/>
              </a:schemeClr>
            </a:solidFill>
          </c:spPr>
          <c:cat>
            <c:strRef>
              <c:f>Tabelle1!$B$1:$H$1</c:f>
              <c:strCache>
                <c:ptCount val="7"/>
                <c:pt idx="0">
                  <c:v>10: JC - Fragen und Bekenntnisse</c:v>
                </c:pt>
                <c:pt idx="1">
                  <c:v>9: JC - der Erstgeborene von den Toten</c:v>
                </c:pt>
                <c:pt idx="2">
                  <c:v>8: JC - Das Sakrament Gottes</c:v>
                </c:pt>
                <c:pt idx="3">
                  <c:v>7:  Jesu Botschaft vom Reich Gottes</c:v>
                </c:pt>
                <c:pt idx="4">
                  <c:v>5: Jesu Zeit und Umwelt</c:v>
                </c:pt>
                <c:pt idx="5">
                  <c:v>3/4: Heilswirken Jesu</c:v>
                </c:pt>
                <c:pt idx="6">
                  <c:v>1/2: Lebensweg Jesu</c:v>
                </c:pt>
              </c:strCache>
            </c:strRef>
          </c:cat>
          <c:val>
            <c:numRef>
              <c:f>Tabelle1!$B$4:$H$4</c:f>
              <c:numCache>
                <c:formatCode>General</c:formatCode>
                <c:ptCount val="7"/>
                <c:pt idx="0">
                  <c:v>0</c:v>
                </c:pt>
                <c:pt idx="1">
                  <c:v>0</c:v>
                </c:pt>
                <c:pt idx="2">
                  <c:v>1</c:v>
                </c:pt>
                <c:pt idx="3">
                  <c:v>0</c:v>
                </c:pt>
                <c:pt idx="4">
                  <c:v>0</c:v>
                </c:pt>
                <c:pt idx="5">
                  <c:v>0</c:v>
                </c:pt>
                <c:pt idx="6">
                  <c:v>0</c:v>
                </c:pt>
              </c:numCache>
            </c:numRef>
          </c:val>
        </c:ser>
        <c:ser>
          <c:idx val="3"/>
          <c:order val="3"/>
          <c:tx>
            <c:strRef>
              <c:f>Tabelle1!$A$5</c:f>
              <c:strCache>
                <c:ptCount val="1"/>
                <c:pt idx="0">
                  <c:v>7: Bei euch soll es anders sein - Jesu Botschaft vom Reich Gottes</c:v>
                </c:pt>
              </c:strCache>
            </c:strRef>
          </c:tx>
          <c:spPr>
            <a:solidFill>
              <a:schemeClr val="bg1">
                <a:lumMod val="85000"/>
              </a:schemeClr>
            </a:solidFill>
          </c:spPr>
          <c:cat>
            <c:strRef>
              <c:f>Tabelle1!$B$1:$H$1</c:f>
              <c:strCache>
                <c:ptCount val="7"/>
                <c:pt idx="0">
                  <c:v>10: JC - Fragen und Bekenntnisse</c:v>
                </c:pt>
                <c:pt idx="1">
                  <c:v>9: JC - der Erstgeborene von den Toten</c:v>
                </c:pt>
                <c:pt idx="2">
                  <c:v>8: JC - Das Sakrament Gottes</c:v>
                </c:pt>
                <c:pt idx="3">
                  <c:v>7:  Jesu Botschaft vom Reich Gottes</c:v>
                </c:pt>
                <c:pt idx="4">
                  <c:v>5: Jesu Zeit und Umwelt</c:v>
                </c:pt>
                <c:pt idx="5">
                  <c:v>3/4: Heilswirken Jesu</c:v>
                </c:pt>
                <c:pt idx="6">
                  <c:v>1/2: Lebensweg Jesu</c:v>
                </c:pt>
              </c:strCache>
            </c:strRef>
          </c:cat>
          <c:val>
            <c:numRef>
              <c:f>Tabelle1!$B$5:$H$5</c:f>
              <c:numCache>
                <c:formatCode>General</c:formatCode>
                <c:ptCount val="7"/>
                <c:pt idx="0">
                  <c:v>0</c:v>
                </c:pt>
                <c:pt idx="1">
                  <c:v>0</c:v>
                </c:pt>
                <c:pt idx="2">
                  <c:v>0</c:v>
                </c:pt>
                <c:pt idx="3">
                  <c:v>1</c:v>
                </c:pt>
                <c:pt idx="4">
                  <c:v>0</c:v>
                </c:pt>
                <c:pt idx="5">
                  <c:v>0</c:v>
                </c:pt>
                <c:pt idx="6">
                  <c:v>0</c:v>
                </c:pt>
              </c:numCache>
            </c:numRef>
          </c:val>
        </c:ser>
        <c:ser>
          <c:idx val="4"/>
          <c:order val="4"/>
          <c:tx>
            <c:strRef>
              <c:f>Tabelle1!$A$6</c:f>
              <c:strCache>
                <c:ptCount val="1"/>
                <c:pt idx="0">
                  <c:v>5: In jenen Tagen trat einer auf - Jesu Zeit und Umwelt </c:v>
                </c:pt>
              </c:strCache>
            </c:strRef>
          </c:tx>
          <c:spPr>
            <a:solidFill>
              <a:schemeClr val="bg1">
                <a:lumMod val="95000"/>
              </a:schemeClr>
            </a:solidFill>
          </c:spPr>
          <c:cat>
            <c:strRef>
              <c:f>Tabelle1!$B$1:$H$1</c:f>
              <c:strCache>
                <c:ptCount val="7"/>
                <c:pt idx="0">
                  <c:v>10: JC - Fragen und Bekenntnisse</c:v>
                </c:pt>
                <c:pt idx="1">
                  <c:v>9: JC - der Erstgeborene von den Toten</c:v>
                </c:pt>
                <c:pt idx="2">
                  <c:v>8: JC - Das Sakrament Gottes</c:v>
                </c:pt>
                <c:pt idx="3">
                  <c:v>7:  Jesu Botschaft vom Reich Gottes</c:v>
                </c:pt>
                <c:pt idx="4">
                  <c:v>5: Jesu Zeit und Umwelt</c:v>
                </c:pt>
                <c:pt idx="5">
                  <c:v>3/4: Heilswirken Jesu</c:v>
                </c:pt>
                <c:pt idx="6">
                  <c:v>1/2: Lebensweg Jesu</c:v>
                </c:pt>
              </c:strCache>
            </c:strRef>
          </c:cat>
          <c:val>
            <c:numRef>
              <c:f>Tabelle1!$B$6:$H$6</c:f>
              <c:numCache>
                <c:formatCode>General</c:formatCode>
                <c:ptCount val="7"/>
                <c:pt idx="0">
                  <c:v>0</c:v>
                </c:pt>
                <c:pt idx="1">
                  <c:v>0</c:v>
                </c:pt>
                <c:pt idx="2">
                  <c:v>0</c:v>
                </c:pt>
                <c:pt idx="3">
                  <c:v>0</c:v>
                </c:pt>
                <c:pt idx="4">
                  <c:v>1</c:v>
                </c:pt>
                <c:pt idx="5">
                  <c:v>0</c:v>
                </c:pt>
                <c:pt idx="6">
                  <c:v>0</c:v>
                </c:pt>
              </c:numCache>
            </c:numRef>
          </c:val>
        </c:ser>
        <c:ser>
          <c:idx val="5"/>
          <c:order val="5"/>
          <c:tx>
            <c:strRef>
              <c:f>Tabelle1!$A$7</c:f>
              <c:strCache>
                <c:ptCount val="1"/>
                <c:pt idx="0">
                  <c:v>3/4: Heilswirken Jesu</c:v>
                </c:pt>
              </c:strCache>
            </c:strRef>
          </c:tx>
          <c:spPr>
            <a:solidFill>
              <a:schemeClr val="bg2">
                <a:lumMod val="90000"/>
              </a:schemeClr>
            </a:solidFill>
          </c:spPr>
          <c:cat>
            <c:strRef>
              <c:f>Tabelle1!$B$1:$H$1</c:f>
              <c:strCache>
                <c:ptCount val="7"/>
                <c:pt idx="0">
                  <c:v>10: JC - Fragen und Bekenntnisse</c:v>
                </c:pt>
                <c:pt idx="1">
                  <c:v>9: JC - der Erstgeborene von den Toten</c:v>
                </c:pt>
                <c:pt idx="2">
                  <c:v>8: JC - Das Sakrament Gottes</c:v>
                </c:pt>
                <c:pt idx="3">
                  <c:v>7:  Jesu Botschaft vom Reich Gottes</c:v>
                </c:pt>
                <c:pt idx="4">
                  <c:v>5: Jesu Zeit und Umwelt</c:v>
                </c:pt>
                <c:pt idx="5">
                  <c:v>3/4: Heilswirken Jesu</c:v>
                </c:pt>
                <c:pt idx="6">
                  <c:v>1/2: Lebensweg Jesu</c:v>
                </c:pt>
              </c:strCache>
            </c:strRef>
          </c:cat>
          <c:val>
            <c:numRef>
              <c:f>Tabelle1!$B$7:$H$7</c:f>
              <c:numCache>
                <c:formatCode>General</c:formatCode>
                <c:ptCount val="7"/>
                <c:pt idx="0">
                  <c:v>0</c:v>
                </c:pt>
                <c:pt idx="1">
                  <c:v>0</c:v>
                </c:pt>
                <c:pt idx="2">
                  <c:v>0</c:v>
                </c:pt>
                <c:pt idx="3">
                  <c:v>0</c:v>
                </c:pt>
                <c:pt idx="4">
                  <c:v>0</c:v>
                </c:pt>
                <c:pt idx="5">
                  <c:v>1</c:v>
                </c:pt>
                <c:pt idx="6">
                  <c:v>0</c:v>
                </c:pt>
              </c:numCache>
            </c:numRef>
          </c:val>
        </c:ser>
        <c:ser>
          <c:idx val="6"/>
          <c:order val="6"/>
          <c:tx>
            <c:strRef>
              <c:f>Tabelle1!$A$8</c:f>
              <c:strCache>
                <c:ptCount val="1"/>
                <c:pt idx="0">
                  <c:v>1/2: Lebensweg Jesu</c:v>
                </c:pt>
              </c:strCache>
            </c:strRef>
          </c:tx>
          <c:spPr>
            <a:solidFill>
              <a:schemeClr val="bg1">
                <a:lumMod val="85000"/>
              </a:schemeClr>
            </a:solidFill>
          </c:spPr>
          <c:cat>
            <c:strRef>
              <c:f>Tabelle1!$B$1:$H$1</c:f>
              <c:strCache>
                <c:ptCount val="7"/>
                <c:pt idx="0">
                  <c:v>10: JC - Fragen und Bekenntnisse</c:v>
                </c:pt>
                <c:pt idx="1">
                  <c:v>9: JC - der Erstgeborene von den Toten</c:v>
                </c:pt>
                <c:pt idx="2">
                  <c:v>8: JC - Das Sakrament Gottes</c:v>
                </c:pt>
                <c:pt idx="3">
                  <c:v>7:  Jesu Botschaft vom Reich Gottes</c:v>
                </c:pt>
                <c:pt idx="4">
                  <c:v>5: Jesu Zeit und Umwelt</c:v>
                </c:pt>
                <c:pt idx="5">
                  <c:v>3/4: Heilswirken Jesu</c:v>
                </c:pt>
                <c:pt idx="6">
                  <c:v>1/2: Lebensweg Jesu</c:v>
                </c:pt>
              </c:strCache>
            </c:strRef>
          </c:cat>
          <c:val>
            <c:numRef>
              <c:f>Tabelle1!$B$8:$H$8</c:f>
              <c:numCache>
                <c:formatCode>General</c:formatCode>
                <c:ptCount val="7"/>
                <c:pt idx="0">
                  <c:v>0</c:v>
                </c:pt>
                <c:pt idx="1">
                  <c:v>0</c:v>
                </c:pt>
                <c:pt idx="2">
                  <c:v>0</c:v>
                </c:pt>
                <c:pt idx="3">
                  <c:v>0</c:v>
                </c:pt>
                <c:pt idx="4">
                  <c:v>0</c:v>
                </c:pt>
                <c:pt idx="5">
                  <c:v>0</c:v>
                </c:pt>
                <c:pt idx="6">
                  <c:v>1</c:v>
                </c:pt>
              </c:numCache>
            </c:numRef>
          </c:val>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0.77177445832830716"/>
          <c:y val="6.1169875590862982E-2"/>
          <c:w val="0.22822554167169284"/>
          <c:h val="0.93883012440913705"/>
        </c:manualLayout>
      </c:layout>
      <c:overlay val="0"/>
      <c:txPr>
        <a:bodyPr/>
        <a:lstStyle/>
        <a:p>
          <a:pPr>
            <a:defRPr sz="1400"/>
          </a:pPr>
          <a:endParaRPr lang="de-DE"/>
        </a:p>
      </c:txPr>
    </c:legend>
    <c:plotVisOnly val="1"/>
    <c:dispBlanksAs val="gap"/>
    <c:showDLblsOverMax val="0"/>
  </c:chart>
  <c:txPr>
    <a:bodyPr/>
    <a:lstStyle/>
    <a:p>
      <a:pPr>
        <a:defRPr sz="1800"/>
      </a:pPr>
      <a:endParaRPr lang="de-D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D52B2DE9-BEE5-4EF2-9AB0-8AA3097344B4}" type="datetimeFigureOut">
              <a:rPr lang="de-DE" smtClean="0"/>
              <a:t>08.06.2016</a:t>
            </a:fld>
            <a:endParaRPr lang="de-DE"/>
          </a:p>
        </p:txBody>
      </p:sp>
      <p:sp>
        <p:nvSpPr>
          <p:cNvPr id="4" name="Fußzeilenplatzhalt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a:defRPr sz="1200"/>
            </a:lvl1pPr>
          </a:lstStyle>
          <a:p>
            <a:fld id="{5BA819A3-D74C-48BE-AE06-520914175DF6}" type="slidenum">
              <a:rPr lang="de-DE" smtClean="0"/>
              <a:t>‹Nr.›</a:t>
            </a:fld>
            <a:endParaRPr lang="de-DE"/>
          </a:p>
        </p:txBody>
      </p:sp>
    </p:spTree>
    <p:extLst>
      <p:ext uri="{BB962C8B-B14F-4D97-AF65-F5344CB8AC3E}">
        <p14:creationId xmlns:p14="http://schemas.microsoft.com/office/powerpoint/2010/main" val="22636617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8100" y="0"/>
            <a:ext cx="2944813" cy="496888"/>
          </a:xfrm>
          <a:prstGeom prst="rect">
            <a:avLst/>
          </a:prstGeom>
        </p:spPr>
        <p:txBody>
          <a:bodyPr vert="horz" lIns="91440" tIns="45720" rIns="91440" bIns="45720" rtlCol="0"/>
          <a:lstStyle>
            <a:lvl1pPr algn="r">
              <a:defRPr sz="1200"/>
            </a:lvl1pPr>
          </a:lstStyle>
          <a:p>
            <a:fld id="{DFA4C275-FA4E-4DBC-96CF-8461C7F58E26}" type="datetimeFigureOut">
              <a:rPr lang="de-DE" smtClean="0"/>
              <a:t>08.06.2016</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18050"/>
            <a:ext cx="5435600" cy="44688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8100" y="9432925"/>
            <a:ext cx="2944813" cy="496888"/>
          </a:xfrm>
          <a:prstGeom prst="rect">
            <a:avLst/>
          </a:prstGeom>
        </p:spPr>
        <p:txBody>
          <a:bodyPr vert="horz" lIns="91440" tIns="45720" rIns="91440" bIns="45720" rtlCol="0" anchor="b"/>
          <a:lstStyle>
            <a:lvl1pPr algn="r">
              <a:defRPr sz="1200"/>
            </a:lvl1pPr>
          </a:lstStyle>
          <a:p>
            <a:fld id="{D1CF1B64-CF3C-4972-95B5-A8A5243CC28B}" type="slidenum">
              <a:rPr lang="de-DE" smtClean="0"/>
              <a:t>‹Nr.›</a:t>
            </a:fld>
            <a:endParaRPr lang="de-DE"/>
          </a:p>
        </p:txBody>
      </p:sp>
    </p:spTree>
    <p:extLst>
      <p:ext uri="{BB962C8B-B14F-4D97-AF65-F5344CB8AC3E}">
        <p14:creationId xmlns:p14="http://schemas.microsoft.com/office/powerpoint/2010/main" val="953302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1CF1B64-CF3C-4972-95B5-A8A5243CC28B}" type="slidenum">
              <a:rPr lang="de-DE" smtClean="0"/>
              <a:t>1</a:t>
            </a:fld>
            <a:endParaRPr lang="de-DE"/>
          </a:p>
        </p:txBody>
      </p:sp>
    </p:spTree>
    <p:extLst>
      <p:ext uri="{BB962C8B-B14F-4D97-AF65-F5344CB8AC3E}">
        <p14:creationId xmlns:p14="http://schemas.microsoft.com/office/powerpoint/2010/main" val="3460914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Kompetenzorientierung im Unterricht ist das Schlagwort der Gegenwart. Angestoßen durch verschiedene Bildungsstudien, die insbesondere bei den Fähigkeiten zur Lösung neuer Probleme den deutschen Schülern ein schlechtes Zeugnis ausstellten, waren Reaktionen gefragt. Neue Anforderungen im Leben, die Individualisierung und Heterogenität der Lebenswelten erfordern ein Werkzeug, sich in neuen unabsehbaren Situationen bewähren zu können. Der Entscheidungsspielraum des Einzelnen wächst. Kompetenzorientierung wird als ein Weg gesehen, die Schüler zu Entscheidungen zu befähigen. Diese sollen nicht nur auf Kosten-Nutzen-Rechnung basieren, sondern auf Werthaltungen fußen. So kam es für den Freistaat Bayern zu folgendem Kompetenzbegriff….</a:t>
            </a:r>
            <a:endParaRPr lang="de-DE" dirty="0"/>
          </a:p>
        </p:txBody>
      </p:sp>
      <p:sp>
        <p:nvSpPr>
          <p:cNvPr id="4" name="Foliennummernplatzhalter 3"/>
          <p:cNvSpPr>
            <a:spLocks noGrp="1"/>
          </p:cNvSpPr>
          <p:nvPr>
            <p:ph type="sldNum" sz="quarter" idx="10"/>
          </p:nvPr>
        </p:nvSpPr>
        <p:spPr/>
        <p:txBody>
          <a:bodyPr/>
          <a:lstStyle/>
          <a:p>
            <a:fld id="{D1CF1B64-CF3C-4972-95B5-A8A5243CC28B}" type="slidenum">
              <a:rPr lang="de-DE" smtClean="0"/>
              <a:t>3</a:t>
            </a:fld>
            <a:endParaRPr lang="de-DE"/>
          </a:p>
        </p:txBody>
      </p:sp>
    </p:spTree>
    <p:extLst>
      <p:ext uri="{BB962C8B-B14F-4D97-AF65-F5344CB8AC3E}">
        <p14:creationId xmlns:p14="http://schemas.microsoft.com/office/powerpoint/2010/main" val="2615622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4"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smtClean="0"/>
              <a:t>In</a:t>
            </a:r>
            <a:r>
              <a:rPr lang="de-DE" altLang="de-DE" baseline="0" dirty="0" smtClean="0"/>
              <a:t> der Kompetenzorientierung sollen </a:t>
            </a:r>
            <a:r>
              <a:rPr lang="de-DE" altLang="de-DE" dirty="0" smtClean="0"/>
              <a:t>die</a:t>
            </a:r>
            <a:r>
              <a:rPr lang="de-DE" altLang="de-DE" baseline="0" dirty="0" smtClean="0"/>
              <a:t> </a:t>
            </a:r>
            <a:r>
              <a:rPr lang="de-DE" altLang="de-DE" baseline="0" dirty="0" err="1" smtClean="0"/>
              <a:t>SuS</a:t>
            </a:r>
            <a:r>
              <a:rPr lang="de-DE" altLang="de-DE" baseline="0" dirty="0" smtClean="0"/>
              <a:t> dafür befähigt werden, neue Probleme zu lösen. Dies hat eine entscheidende Konsequenz, die Sie hier im äußeren Ring erkennen können. Früher beschränkten sich Lehrpläne auf die Erläuterung der Inhalte, der Gegenstandsbereiche.  Will man Problemlösung lehren, also Fähigkeiten ausbilden, so rücken diese Fähigkeiten verstärkt ins Blickfeld. Dies sind die sogenannten prozessbezogenen Kompetenzen. Es handelt sich um die Ausfaltungen der Art und Weise, wie der Mensch den Inhalten begegnet. Diese prozessbezogenen Kompetenzen treten in Wechselwirkung mit den Inhalten. Durch diese Wechselwirkung werden spezifisch religiöse Kompetenzen ausgebildet. Diese Kompetenzen kondensieren für den Religionsunterricht in einer bestimmten Art, die Welt zu sehen. Diese Art bestimmt das Wahrnehmen, Beurteilen, Gestalten der Welt. Das könnte man wie folgt auf den Punkt bringen:</a:t>
            </a:r>
          </a:p>
          <a:p>
            <a:endParaRPr lang="de-DE" altLang="de-DE" baseline="0" dirty="0" smtClean="0"/>
          </a:p>
          <a:p>
            <a:r>
              <a:rPr lang="de-DE" altLang="de-DE" baseline="0" dirty="0" smtClean="0"/>
              <a:t>(Zum Thema Lernen und Prozessbezogene Kompetenzen finden Sie in diesem Paket eine Präsentation (Modul 3)</a:t>
            </a:r>
            <a:endParaRPr lang="de-DE" altLang="de-DE" dirty="0" smtClean="0"/>
          </a:p>
        </p:txBody>
      </p:sp>
      <p:sp>
        <p:nvSpPr>
          <p:cNvPr id="33795"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6E9F3576-2712-450E-8335-FDB11C3ACBE9}" type="slidenum">
              <a:rPr lang="de-DE" altLang="de-DE" sz="1200">
                <a:solidFill>
                  <a:srgbClr val="000000"/>
                </a:solidFill>
                <a:latin typeface="Arial" pitchFamily="34" charset="0"/>
              </a:rPr>
              <a:pPr eaLnBrk="1" hangingPunct="1"/>
              <a:t>4</a:t>
            </a:fld>
            <a:endParaRPr lang="de-DE" altLang="de-DE" sz="1200">
              <a:solidFill>
                <a:srgbClr val="000000"/>
              </a:solidFill>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Die Welt und die Geschehnisse in ihr werden im Religionsunterricht nicht in Bezug auf ihre kausalen Ursachen, sondern in Bezug auf ihre Begründung in Gott angesprochen. Schüler werden kompetent, sich in dieser Welt der Begründungen zu bewegen. Sie können religiöse Texte beurteilen, ästhetische Darstellungen deuten, die religiöse Tradition verstehen und in aktuellen Fragestellungen zu diesen in Beziehung setzen. </a:t>
            </a:r>
          </a:p>
        </p:txBody>
      </p:sp>
      <p:sp>
        <p:nvSpPr>
          <p:cNvPr id="4" name="Foliennummernplatzhalter 3"/>
          <p:cNvSpPr>
            <a:spLocks noGrp="1"/>
          </p:cNvSpPr>
          <p:nvPr>
            <p:ph type="sldNum" sz="quarter" idx="10"/>
          </p:nvPr>
        </p:nvSpPr>
        <p:spPr/>
        <p:txBody>
          <a:bodyPr/>
          <a:lstStyle/>
          <a:p>
            <a:fld id="{D1CF1B64-CF3C-4972-95B5-A8A5243CC28B}" type="slidenum">
              <a:rPr lang="de-DE" smtClean="0"/>
              <a:t>5</a:t>
            </a:fld>
            <a:endParaRPr lang="de-DE"/>
          </a:p>
        </p:txBody>
      </p:sp>
    </p:spTree>
    <p:extLst>
      <p:ext uri="{BB962C8B-B14F-4D97-AF65-F5344CB8AC3E}">
        <p14:creationId xmlns:p14="http://schemas.microsoft.com/office/powerpoint/2010/main" val="1859222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Religionsunterricht</a:t>
            </a:r>
            <a:r>
              <a:rPr lang="de-DE" baseline="0" dirty="0" smtClean="0"/>
              <a:t> befasst sich mit religiösen Zeugnissen und Traditionen. In diesen Zeugnissen wird der Mensch angesprochen und kommt selbst zur Sprache. Kommunikation ist auch das wesentliche Medium des Unterrichts, durch das innere Prozesse ausgedrückt werden und welches zum Handeln auffordert. Im Religionsunterricht muss man daher…. (s. Folie)</a:t>
            </a:r>
            <a:endParaRPr lang="de-DE" dirty="0"/>
          </a:p>
        </p:txBody>
      </p:sp>
      <p:sp>
        <p:nvSpPr>
          <p:cNvPr id="4" name="Foliennummernplatzhalter 3"/>
          <p:cNvSpPr>
            <a:spLocks noGrp="1"/>
          </p:cNvSpPr>
          <p:nvPr>
            <p:ph type="sldNum" sz="quarter" idx="10"/>
          </p:nvPr>
        </p:nvSpPr>
        <p:spPr/>
        <p:txBody>
          <a:bodyPr/>
          <a:lstStyle/>
          <a:p>
            <a:fld id="{D1CF1B64-CF3C-4972-95B5-A8A5243CC28B}" type="slidenum">
              <a:rPr lang="de-DE" smtClean="0"/>
              <a:t>6</a:t>
            </a:fld>
            <a:endParaRPr lang="de-DE"/>
          </a:p>
        </p:txBody>
      </p:sp>
    </p:spTree>
    <p:extLst>
      <p:ext uri="{BB962C8B-B14F-4D97-AF65-F5344CB8AC3E}">
        <p14:creationId xmlns:p14="http://schemas.microsoft.com/office/powerpoint/2010/main" val="2216443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a:t>
            </a:r>
            <a:r>
              <a:rPr lang="de-DE" baseline="0" dirty="0" smtClean="0"/>
              <a:t> groß angelegte Aktion, alle Lehrpläne in Bayern für alle Schularten zu überarbeiten, bot die Möglichkeit, in den einzelnen Gegenstandsbereichen aufbauendes Lernen über die Schularten hinweg zu ermöglichen. Hier wurde versucht, vom Ziel her zu denken. Im Gegenstandsbereich Jesus Christus wird so versucht, schrittweise zu Jesus Christus als „Sakrament Gottes“ hinzuführen und in der 10. Jahrgangsstufe (hier Realschule) zur Herausforderung eines persönlichen Christusbekenntnisses zu gelangen. Von diesem aus werden in den früheren Jahrgangsstufen die Grundlagen gelegt. Man nähert sich von der historischen Person Jesu an. </a:t>
            </a:r>
          </a:p>
          <a:p>
            <a:endParaRPr lang="de-DE" baseline="0" dirty="0" smtClean="0"/>
          </a:p>
          <a:p>
            <a:r>
              <a:rPr lang="de-DE" dirty="0" smtClean="0"/>
              <a:t>http://images.eatsmarter.de/sites/default/files/styles/576x432/public/brot-600x450.jpg</a:t>
            </a:r>
          </a:p>
          <a:p>
            <a:r>
              <a:rPr lang="de-DE" dirty="0" smtClean="0"/>
              <a:t>http://i.ebayimg.com/t/Wandtattoo-Jesus-Christus-Religion-Aufkleber-Messias-Wand-Sticker-Amen-1T097-2-/00/s/MTMzM1gxNjAw/z/dLoAAOxy4t1SfmMq/$T2eC16ZHJGMFFoKGC+cTBSfmMqwo4Q~~60_35.JPG</a:t>
            </a:r>
          </a:p>
          <a:p>
            <a:r>
              <a:rPr lang="de-DE" dirty="0" smtClean="0"/>
              <a:t>http://www.unicum.de/fileadmin/media/Abizeit/Wie_werde_ich_eigentlich_kl.jpg</a:t>
            </a:r>
          </a:p>
          <a:p>
            <a:endParaRPr lang="de-DE" dirty="0"/>
          </a:p>
        </p:txBody>
      </p:sp>
      <p:sp>
        <p:nvSpPr>
          <p:cNvPr id="4" name="Foliennummernplatzhalter 3"/>
          <p:cNvSpPr>
            <a:spLocks noGrp="1"/>
          </p:cNvSpPr>
          <p:nvPr>
            <p:ph type="sldNum" sz="quarter" idx="10"/>
          </p:nvPr>
        </p:nvSpPr>
        <p:spPr/>
        <p:txBody>
          <a:bodyPr/>
          <a:lstStyle/>
          <a:p>
            <a:fld id="{ED3BF24B-88E3-414C-AB2C-D178B9611BA2}" type="slidenum">
              <a:rPr lang="de-DE" smtClean="0"/>
              <a:t>7</a:t>
            </a:fld>
            <a:endParaRPr lang="de-DE"/>
          </a:p>
        </p:txBody>
      </p:sp>
    </p:spTree>
    <p:extLst>
      <p:ext uri="{BB962C8B-B14F-4D97-AF65-F5344CB8AC3E}">
        <p14:creationId xmlns:p14="http://schemas.microsoft.com/office/powerpoint/2010/main" val="2174704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Jahrgangsstufen</a:t>
            </a:r>
            <a:r>
              <a:rPr lang="de-DE" baseline="0" dirty="0" smtClean="0"/>
              <a:t> weisen jeweils 5 Lernbereiche auf, die Gegenstandsbereichen zugeordnet sind. Die Gegenstandsbereiche (z. B. Jesus Christus, Bibel und Tradition usw.) sind in allen Schularten identisch sind. Über den Themenbereich „Mensch und Welt“ erfolgt der Einstieg, hier in die 5. Jahrgangsstufe der Realschule. Sie kann unter das Motiv „Aufbrechen – Orientierung finden“ gestellt werden. Dieses Motiv kann in allen Gegenstandsbereichen aufgezeigt werden. Hier ist der Gegenstandsbereich „Jesus Christus“ markiert. Das Motiv lässt sich hier deutlich zeigen. Es geht um die Orientierung in Jesu Lebenswelt und in den Stationen seines Lebens. Die Frage nach der Gesetzesinterpretation Jesu lässt die Frage nach der persönlichen Orientierung, dem angemessenen Umgang mit Normen und Anforderungen, auch für die Schüler existentiell werden. Die eigene Stellungnahme – das urteilen Können – ist Ziel der Auseinandersetzung mit diesem Gegenstandsbereich in der 5. Jahrgangsstufe</a:t>
            </a:r>
            <a:r>
              <a:rPr lang="de-DE" baseline="0" smtClean="0"/>
              <a:t>. </a:t>
            </a:r>
          </a:p>
          <a:p>
            <a:endParaRPr lang="de-DE" baseline="0" dirty="0" smtClean="0"/>
          </a:p>
          <a:p>
            <a:r>
              <a:rPr lang="de-DE" baseline="0" dirty="0" smtClean="0"/>
              <a:t>Wenn Sie eine Gymnasialfachschaft sind: Sie könnten Ihren Lehrplan ähnlich bearbeiten!</a:t>
            </a:r>
            <a:endParaRPr lang="de-DE" dirty="0"/>
          </a:p>
        </p:txBody>
      </p:sp>
      <p:sp>
        <p:nvSpPr>
          <p:cNvPr id="4" name="Foliennummernplatzhalter 3"/>
          <p:cNvSpPr>
            <a:spLocks noGrp="1"/>
          </p:cNvSpPr>
          <p:nvPr>
            <p:ph type="sldNum" sz="quarter" idx="10"/>
          </p:nvPr>
        </p:nvSpPr>
        <p:spPr/>
        <p:txBody>
          <a:bodyPr/>
          <a:lstStyle/>
          <a:p>
            <a:fld id="{D1CF1B64-CF3C-4972-95B5-A8A5243CC28B}" type="slidenum">
              <a:rPr lang="de-DE" smtClean="0"/>
              <a:t>8</a:t>
            </a:fld>
            <a:endParaRPr lang="de-DE"/>
          </a:p>
        </p:txBody>
      </p:sp>
    </p:spTree>
    <p:extLst>
      <p:ext uri="{BB962C8B-B14F-4D97-AF65-F5344CB8AC3E}">
        <p14:creationId xmlns:p14="http://schemas.microsoft.com/office/powerpoint/2010/main" val="15493862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pic>
        <p:nvPicPr>
          <p:cNvPr id="9" name="Picture 2" descr="rpz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lvl1pPr>
              <a:defRPr/>
            </a:lvl1pPr>
          </a:lstStyle>
          <a:p>
            <a:fld id="{EB200A9A-8708-4BD0-87BA-879B5CCB1BDF}" type="datetimeFigureOut">
              <a:rPr lang="de-DE" altLang="de-DE"/>
              <a:pPr/>
              <a:t>08.06.2016</a:t>
            </a:fld>
            <a:endParaRPr lang="de-DE" alt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de-DE" dirty="0"/>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lvl1pPr>
              <a:defRPr/>
            </a:lvl1pPr>
          </a:lstStyle>
          <a:p>
            <a:fld id="{5CDDA860-17AA-48AF-AF1A-2717BFCCAB59}" type="slidenum">
              <a:rPr lang="de-DE" altLang="de-DE"/>
              <a:pPr/>
              <a:t>‹Nr.›</a:t>
            </a:fld>
            <a:endParaRPr lang="de-DE" altLang="de-DE"/>
          </a:p>
        </p:txBody>
      </p:sp>
    </p:spTree>
    <p:extLst>
      <p:ext uri="{BB962C8B-B14F-4D97-AF65-F5344CB8AC3E}">
        <p14:creationId xmlns:p14="http://schemas.microsoft.com/office/powerpoint/2010/main" val="2056722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fld id="{23D987EC-63DC-46BA-8E58-322226917455}" type="slidenum">
              <a:rPr lang="de-DE" smtClean="0"/>
              <a:t>‹Nr.›</a:t>
            </a:fld>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r>
              <a:rPr lang="de-DE" dirty="0" smtClean="0"/>
              <a:t>Sr. Dr. Teresa Spika</a:t>
            </a:r>
            <a:endParaRPr lang="de-DE" dirty="0"/>
          </a:p>
        </p:txBody>
      </p:sp>
      <p:sp>
        <p:nvSpPr>
          <p:cNvPr id="3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de-DE" dirty="0" smtClean="0"/>
              <a:t>26.02.2016</a:t>
            </a:r>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fld id="{23D987EC-63DC-46BA-8E58-322226917455}" type="slidenum">
              <a:rPr lang="de-DE" smtClean="0"/>
              <a:t>‹Nr.›</a:t>
            </a:fld>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r>
              <a:rPr lang="de-DE" dirty="0" smtClean="0"/>
              <a:t>Sr. Dr. Teresa Spika</a:t>
            </a: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dirty="0" smtClean="0"/>
              <a:t>Titelmasterformat durch Klicken bearbeiten</a:t>
            </a: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de-DE" dirty="0" smtClean="0"/>
              <a:t>26.02.2016</a:t>
            </a:r>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3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fld id="{23D987EC-63DC-46BA-8E58-322226917455}" type="slidenum">
              <a:rPr lang="de-DE" smtClean="0"/>
              <a:t>‹Nr.›</a:t>
            </a:fld>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r>
              <a:rPr lang="de-DE" dirty="0" smtClean="0"/>
              <a:t>Sr. Dr. Teresa Spika</a:t>
            </a: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de-DE" dirty="0" smtClean="0"/>
              <a:t>26.02.2016</a:t>
            </a:r>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fld id="{23D987EC-63DC-46BA-8E58-322226917455}" type="slidenum">
              <a:rPr lang="de-DE" smtClean="0"/>
              <a:t>‹Nr.›</a:t>
            </a:fld>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r>
              <a:rPr lang="de-DE" dirty="0" smtClean="0"/>
              <a:t>Sr. Dr. Teresa Spika</a:t>
            </a: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de-DE" dirty="0" smtClean="0"/>
              <a:t>26.02.2016</a:t>
            </a:r>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dirty="0"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dirty="0"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5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6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fld id="{23D987EC-63DC-46BA-8E58-322226917455}" type="slidenum">
              <a:rPr lang="de-DE" smtClean="0"/>
              <a:t>‹Nr.›</a:t>
            </a:fld>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r>
              <a:rPr lang="de-DE" dirty="0" smtClean="0"/>
              <a:t>Sr. Dr. Teresa Spika</a:t>
            </a: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de-DE" dirty="0" smtClean="0"/>
              <a:t>26.02.2016</a:t>
            </a:r>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7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fld id="{23D987EC-63DC-46BA-8E58-322226917455}" type="slidenum">
              <a:rPr lang="de-DE" smtClean="0"/>
              <a:t>‹Nr.›</a:t>
            </a:fld>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r>
              <a:rPr lang="de-DE" dirty="0" smtClean="0"/>
              <a:t>Sr. Dr. Teresa Spika</a:t>
            </a: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de-DE" dirty="0" smtClean="0"/>
              <a:t>26.02.2016</a:t>
            </a:r>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dirty="0"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userDrawn="1"/>
        </p:nvPicPr>
        <p:blipFill>
          <a:blip r:embed="rId12" cstate="email">
            <a:extLst>
              <a:ext uri="{28A0092B-C50C-407E-A947-70E740481C1C}">
                <a14:useLocalDpi xmlns:a14="http://schemas.microsoft.com/office/drawing/2010/main"/>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userDrawn="1"/>
        </p:nvPicPr>
        <p:blipFill rotWithShape="1">
          <a:blip r:embed="rId13" cstate="email">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a:ext>
            </a:extLst>
          </a:blip>
          <a:srcRect/>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userDrawn="1"/>
        </p:nvPicPr>
        <p:blipFill rotWithShape="1">
          <a:blip r:embed="rId12" cstate="email">
            <a:extLst>
              <a:ext uri="{28A0092B-C50C-407E-A947-70E740481C1C}">
                <a14:useLocalDpi xmlns:a14="http://schemas.microsoft.com/office/drawing/2010/main"/>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userDrawn="1"/>
        </p:nvPicPr>
        <p:blipFill rotWithShape="1">
          <a:blip r:embed="rId12" cstate="email">
            <a:extLst>
              <a:ext uri="{28A0092B-C50C-407E-A947-70E740481C1C}">
                <a14:useLocalDpi xmlns:a14="http://schemas.microsoft.com/office/drawing/2010/main"/>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de-DE" dirty="0" smtClean="0"/>
              <a:t>SCHILF</a:t>
            </a:r>
            <a:r>
              <a:rPr lang="de-DE" baseline="0" dirty="0" smtClean="0"/>
              <a:t>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timing>
    <p:tnLst>
      <p:par>
        <p:cTn id="1" dur="indefinite" restart="never" nodeType="tmRoot"/>
      </p:par>
    </p:tnLst>
  </p:timing>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6.png"/><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Religiösen Weltzugang im Lehrplan erkennen</a:t>
            </a:r>
            <a:endParaRPr lang="de-DE" dirty="0"/>
          </a:p>
        </p:txBody>
      </p:sp>
      <p:sp>
        <p:nvSpPr>
          <p:cNvPr id="3" name="Untertitel 2"/>
          <p:cNvSpPr>
            <a:spLocks noGrp="1"/>
          </p:cNvSpPr>
          <p:nvPr>
            <p:ph type="subTitle" idx="1"/>
          </p:nvPr>
        </p:nvSpPr>
        <p:spPr/>
        <p:txBody>
          <a:bodyPr/>
          <a:lstStyle/>
          <a:p>
            <a:r>
              <a:rPr lang="de-DE" dirty="0" smtClean="0"/>
              <a:t>Kompetenzerwartungen verstehen</a:t>
            </a:r>
            <a:endParaRPr lang="de-DE" dirty="0"/>
          </a:p>
        </p:txBody>
      </p:sp>
    </p:spTree>
    <p:extLst>
      <p:ext uri="{BB962C8B-B14F-4D97-AF65-F5344CB8AC3E}">
        <p14:creationId xmlns:p14="http://schemas.microsoft.com/office/powerpoint/2010/main" val="2385297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Leitfrage</a:t>
            </a:r>
            <a:endParaRPr lang="de-DE" dirty="0"/>
          </a:p>
        </p:txBody>
      </p:sp>
      <p:sp>
        <p:nvSpPr>
          <p:cNvPr id="4" name="Untertitel 3"/>
          <p:cNvSpPr>
            <a:spLocks noGrp="1"/>
          </p:cNvSpPr>
          <p:nvPr>
            <p:ph type="subTitle" idx="1"/>
          </p:nvPr>
        </p:nvSpPr>
        <p:spPr/>
        <p:txBody>
          <a:bodyPr/>
          <a:lstStyle/>
          <a:p>
            <a:endParaRPr lang="de-DE"/>
          </a:p>
        </p:txBody>
      </p:sp>
      <p:sp>
        <p:nvSpPr>
          <p:cNvPr id="3" name="Textfeld 2"/>
          <p:cNvSpPr txBox="1"/>
          <p:nvPr/>
        </p:nvSpPr>
        <p:spPr>
          <a:xfrm>
            <a:off x="683568" y="2636912"/>
            <a:ext cx="8136904" cy="2246769"/>
          </a:xfrm>
          <a:prstGeom prst="rect">
            <a:avLst/>
          </a:prstGeom>
          <a:solidFill>
            <a:srgbClr val="FFCCFF"/>
          </a:solidFill>
        </p:spPr>
        <p:txBody>
          <a:bodyPr wrap="square" rtlCol="0">
            <a:spAutoFit/>
          </a:bodyPr>
          <a:lstStyle/>
          <a:p>
            <a:r>
              <a:rPr lang="de-DE" sz="2800" dirty="0" smtClean="0"/>
              <a:t>Wie muss ich den Lehrplan lesen, um den religiösen Weltzugang darin zu erkennen? </a:t>
            </a:r>
          </a:p>
          <a:p>
            <a:endParaRPr lang="de-DE" sz="2800"/>
          </a:p>
          <a:p>
            <a:r>
              <a:rPr lang="de-DE" sz="2800" smtClean="0"/>
              <a:t>Wie </a:t>
            </a:r>
            <a:r>
              <a:rPr lang="de-DE" sz="2800" dirty="0" smtClean="0"/>
              <a:t>hängen Kompetenzerwartungen und Inhalt zusammen?</a:t>
            </a:r>
            <a:endParaRPr lang="de-DE" sz="2800" dirty="0"/>
          </a:p>
        </p:txBody>
      </p:sp>
    </p:spTree>
    <p:extLst>
      <p:ext uri="{BB962C8B-B14F-4D97-AF65-F5344CB8AC3E}">
        <p14:creationId xmlns:p14="http://schemas.microsoft.com/office/powerpoint/2010/main" val="3300119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1124744"/>
            <a:ext cx="7772400" cy="1470025"/>
          </a:xfrm>
        </p:spPr>
        <p:txBody>
          <a:bodyPr/>
          <a:lstStyle/>
          <a:p>
            <a:r>
              <a:rPr lang="de-DE" dirty="0" smtClean="0"/>
              <a:t>Kompetenzbegriff des ISB</a:t>
            </a:r>
            <a:endParaRPr lang="de-DE" dirty="0"/>
          </a:p>
        </p:txBody>
      </p:sp>
      <p:sp>
        <p:nvSpPr>
          <p:cNvPr id="8" name="Inhaltsplatzhalter 7"/>
          <p:cNvSpPr>
            <a:spLocks noGrp="1"/>
          </p:cNvSpPr>
          <p:nvPr>
            <p:ph type="subTitle" idx="1"/>
          </p:nvPr>
        </p:nvSpPr>
        <p:spPr>
          <a:xfrm>
            <a:off x="1187624" y="2348880"/>
            <a:ext cx="7056784" cy="1752600"/>
          </a:xfrm>
        </p:spPr>
        <p:txBody>
          <a:bodyPr>
            <a:normAutofit fontScale="92500" lnSpcReduction="10000"/>
          </a:bodyPr>
          <a:lstStyle/>
          <a:p>
            <a:pPr algn="ctr">
              <a:buNone/>
            </a:pPr>
            <a:r>
              <a:rPr lang="de-DE" altLang="de-DE" sz="2000" dirty="0" smtClean="0"/>
              <a:t>„Kompetent </a:t>
            </a:r>
            <a:r>
              <a:rPr lang="de-DE" altLang="de-DE" sz="2000" dirty="0"/>
              <a:t>ist eine </a:t>
            </a:r>
            <a:r>
              <a:rPr lang="de-DE" altLang="de-DE" sz="2000" dirty="0" smtClean="0"/>
              <a:t>Person, wenn </a:t>
            </a:r>
            <a:r>
              <a:rPr lang="de-DE" altLang="de-DE" sz="2000" dirty="0"/>
              <a:t>sie bereit ist, </a:t>
            </a:r>
            <a:r>
              <a:rPr lang="de-DE" altLang="de-DE" sz="2000" dirty="0" smtClean="0"/>
              <a:t/>
            </a:r>
            <a:br>
              <a:rPr lang="de-DE" altLang="de-DE" sz="2000" dirty="0" smtClean="0"/>
            </a:br>
            <a:r>
              <a:rPr lang="de-DE" altLang="de-DE" sz="2000" dirty="0" smtClean="0"/>
              <a:t>neue </a:t>
            </a:r>
            <a:r>
              <a:rPr lang="de-DE" altLang="de-DE" sz="2000" dirty="0"/>
              <a:t>Aufgaben- oder Problemstellungen zu lösen, </a:t>
            </a:r>
            <a:r>
              <a:rPr lang="de-DE" altLang="de-DE" sz="2000" dirty="0" smtClean="0"/>
              <a:t/>
            </a:r>
            <a:br>
              <a:rPr lang="de-DE" altLang="de-DE" sz="2000" dirty="0" smtClean="0"/>
            </a:br>
            <a:r>
              <a:rPr lang="de-DE" altLang="de-DE" sz="2000" dirty="0" smtClean="0"/>
              <a:t>und </a:t>
            </a:r>
            <a:r>
              <a:rPr lang="de-DE" altLang="de-DE" sz="2000" dirty="0"/>
              <a:t>dieses auch kann. </a:t>
            </a:r>
            <a:r>
              <a:rPr lang="de-DE" altLang="de-DE" sz="2000" dirty="0" smtClean="0"/>
              <a:t/>
            </a:r>
            <a:br>
              <a:rPr lang="de-DE" altLang="de-DE" sz="2000" dirty="0" smtClean="0"/>
            </a:br>
            <a:r>
              <a:rPr lang="de-DE" altLang="de-DE" sz="2000" dirty="0" smtClean="0"/>
              <a:t>Hierbei </a:t>
            </a:r>
            <a:r>
              <a:rPr lang="de-DE" altLang="de-DE" sz="2000" dirty="0"/>
              <a:t>muss sie Wissen bzw. Fähigkeiten erfolgreich </a:t>
            </a:r>
            <a:r>
              <a:rPr lang="de-DE" altLang="de-DE" sz="2000" dirty="0" smtClean="0"/>
              <a:t>abrufen,</a:t>
            </a:r>
            <a:br>
              <a:rPr lang="de-DE" altLang="de-DE" sz="2000" dirty="0" smtClean="0"/>
            </a:br>
            <a:r>
              <a:rPr lang="de-DE" altLang="de-DE" sz="2000" dirty="0" smtClean="0"/>
              <a:t>vor </a:t>
            </a:r>
            <a:r>
              <a:rPr lang="de-DE" altLang="de-DE" sz="2000" dirty="0"/>
              <a:t>dem Hintergrund von Werthaltungen </a:t>
            </a:r>
            <a:r>
              <a:rPr lang="de-DE" altLang="de-DE" sz="2000" dirty="0" smtClean="0"/>
              <a:t>reflektieren</a:t>
            </a:r>
            <a:br>
              <a:rPr lang="de-DE" altLang="de-DE" sz="2000" dirty="0" smtClean="0"/>
            </a:br>
            <a:r>
              <a:rPr lang="de-DE" altLang="de-DE" sz="2000" dirty="0" smtClean="0"/>
              <a:t>sowie </a:t>
            </a:r>
            <a:r>
              <a:rPr lang="de-DE" altLang="de-DE" sz="2000" dirty="0"/>
              <a:t>verantwortlich einsetzen</a:t>
            </a:r>
            <a:r>
              <a:rPr lang="de-DE" altLang="de-DE" sz="2000" dirty="0" smtClean="0"/>
              <a:t>.“</a:t>
            </a:r>
            <a:endParaRPr lang="de-DE" altLang="de-DE" sz="2000" dirty="0"/>
          </a:p>
          <a:p>
            <a:endParaRPr lang="de-DE" dirty="0"/>
          </a:p>
        </p:txBody>
      </p:sp>
      <p:sp>
        <p:nvSpPr>
          <p:cNvPr id="6" name="Inhaltsplatzhalter 5"/>
          <p:cNvSpPr>
            <a:spLocks noGrp="1"/>
          </p:cNvSpPr>
          <p:nvPr>
            <p:ph sz="quarter" idx="4294967295"/>
          </p:nvPr>
        </p:nvSpPr>
        <p:spPr>
          <a:xfrm>
            <a:off x="5102225" y="2032000"/>
            <a:ext cx="4041775" cy="3951288"/>
          </a:xfrm>
        </p:spPr>
        <p:txBody>
          <a:bodyPr/>
          <a:lstStyle/>
          <a:p>
            <a:pPr marL="0" indent="0">
              <a:buNone/>
            </a:pPr>
            <a:endParaRPr lang="de-DE" altLang="de-DE" sz="2000" dirty="0" smtClean="0">
              <a:latin typeface="Verdana" pitchFamily="34" charset="0"/>
              <a:cs typeface="Arial" charset="0"/>
            </a:endParaRPr>
          </a:p>
          <a:p>
            <a:pPr marL="0" indent="0">
              <a:buNone/>
            </a:pPr>
            <a:endParaRPr lang="de-DE" altLang="de-DE" sz="2000" dirty="0">
              <a:latin typeface="Verdana" pitchFamily="34" charset="0"/>
              <a:cs typeface="Arial" charset="0"/>
            </a:endParaRPr>
          </a:p>
          <a:p>
            <a:endParaRPr lang="de-DE" dirty="0"/>
          </a:p>
        </p:txBody>
      </p:sp>
      <p:sp>
        <p:nvSpPr>
          <p:cNvPr id="5" name="Inhaltsplatzhalter 7"/>
          <p:cNvSpPr txBox="1">
            <a:spLocks/>
          </p:cNvSpPr>
          <p:nvPr/>
        </p:nvSpPr>
        <p:spPr>
          <a:xfrm>
            <a:off x="899592" y="4581798"/>
            <a:ext cx="7704856" cy="153161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a:buFont typeface="Wingdings" panose="05000000000000000000" pitchFamily="2" charset="2"/>
              <a:buNone/>
            </a:pPr>
            <a:r>
              <a:rPr lang="de-DE" altLang="de-DE" sz="2000" dirty="0" smtClean="0">
                <a:sym typeface="Wingdings" panose="05000000000000000000" pitchFamily="2" charset="2"/>
              </a:rPr>
              <a:t> neue Probleme im Leben bewältigen können</a:t>
            </a:r>
            <a:endParaRPr lang="de-DE" altLang="de-DE" sz="2000" dirty="0" smtClean="0"/>
          </a:p>
          <a:p>
            <a:pPr>
              <a:buFont typeface="Wingdings" panose="05000000000000000000" pitchFamily="2" charset="2"/>
              <a:buNone/>
            </a:pPr>
            <a:r>
              <a:rPr lang="de-DE" altLang="de-DE" sz="2000" dirty="0" smtClean="0">
                <a:sym typeface="Wingdings" panose="05000000000000000000" pitchFamily="2" charset="2"/>
              </a:rPr>
              <a:t> neue Strukturen bilden können</a:t>
            </a:r>
            <a:endParaRPr lang="de-DE" altLang="de-DE" sz="2000" dirty="0" smtClean="0"/>
          </a:p>
          <a:p>
            <a:pPr>
              <a:buFont typeface="Wingdings" panose="05000000000000000000" pitchFamily="2" charset="2"/>
              <a:buNone/>
            </a:pPr>
            <a:r>
              <a:rPr lang="de-DE" altLang="de-DE" sz="2000" dirty="0" smtClean="0">
                <a:sym typeface="Wingdings" panose="05000000000000000000" pitchFamily="2" charset="2"/>
              </a:rPr>
              <a:t> Werthaltungen als Maßstab des Handelns heranziehen können</a:t>
            </a:r>
            <a:endParaRPr lang="de-DE" altLang="de-DE" sz="2000" dirty="0" smtClean="0"/>
          </a:p>
          <a:p>
            <a:endParaRPr lang="de-DE" dirty="0"/>
          </a:p>
        </p:txBody>
      </p:sp>
    </p:spTree>
    <p:extLst>
      <p:ext uri="{BB962C8B-B14F-4D97-AF65-F5344CB8AC3E}">
        <p14:creationId xmlns:p14="http://schemas.microsoft.com/office/powerpoint/2010/main" val="357987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grayscl/>
            <a:extLst>
              <a:ext uri="{28A0092B-C50C-407E-A947-70E740481C1C}">
                <a14:useLocalDpi xmlns:a14="http://schemas.microsoft.com/office/drawing/2010/main"/>
              </a:ext>
            </a:extLst>
          </a:blip>
          <a:srcRect/>
          <a:stretch>
            <a:fillRect/>
          </a:stretch>
        </p:blipFill>
        <p:spPr bwMode="auto">
          <a:xfrm>
            <a:off x="441449" y="2417465"/>
            <a:ext cx="8572500" cy="390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feld 4"/>
          <p:cNvSpPr txBox="1"/>
          <p:nvPr/>
        </p:nvSpPr>
        <p:spPr>
          <a:xfrm>
            <a:off x="442913" y="701695"/>
            <a:ext cx="8701087" cy="1431161"/>
          </a:xfrm>
          <a:prstGeom prst="rect">
            <a:avLst/>
          </a:prstGeom>
          <a:noFill/>
        </p:spPr>
        <p:txBody>
          <a:bodyPr>
            <a:spAutoFit/>
          </a:bodyPr>
          <a:lstStyle/>
          <a:p>
            <a:pPr>
              <a:defRPr/>
            </a:pPr>
            <a:endParaRPr lang="de-DE" altLang="de-DE" sz="2000" dirty="0" smtClean="0">
              <a:solidFill>
                <a:srgbClr val="E74B8E"/>
              </a:solidFill>
              <a:latin typeface="Arial" pitchFamily="34" charset="0"/>
            </a:endParaRPr>
          </a:p>
          <a:p>
            <a:pPr>
              <a:defRPr/>
            </a:pPr>
            <a:r>
              <a:rPr lang="de-DE" altLang="de-DE" sz="2000" dirty="0" smtClean="0">
                <a:solidFill>
                  <a:srgbClr val="E74B8E"/>
                </a:solidFill>
                <a:latin typeface="Arial" pitchFamily="34" charset="0"/>
              </a:rPr>
              <a:t>Um </a:t>
            </a:r>
            <a:r>
              <a:rPr lang="de-DE" altLang="de-DE" sz="2000" dirty="0">
                <a:solidFill>
                  <a:srgbClr val="E74B8E"/>
                </a:solidFill>
                <a:latin typeface="Arial" pitchFamily="34" charset="0"/>
              </a:rPr>
              <a:t>welche Fähigkeiten geht es im Religionsunterricht? </a:t>
            </a:r>
            <a:br>
              <a:rPr lang="de-DE" altLang="de-DE" sz="2000" dirty="0">
                <a:solidFill>
                  <a:srgbClr val="E74B8E"/>
                </a:solidFill>
                <a:latin typeface="Arial" pitchFamily="34" charset="0"/>
              </a:rPr>
            </a:br>
            <a:r>
              <a:rPr lang="de-DE" altLang="de-DE" sz="2000" dirty="0">
                <a:solidFill>
                  <a:srgbClr val="E74B8E"/>
                </a:solidFill>
                <a:latin typeface="Arial" pitchFamily="34" charset="0"/>
              </a:rPr>
              <a:t>Was lernt man da?</a:t>
            </a:r>
            <a:br>
              <a:rPr lang="de-DE" altLang="de-DE" sz="2000" dirty="0">
                <a:solidFill>
                  <a:srgbClr val="E74B8E"/>
                </a:solidFill>
                <a:latin typeface="Arial" pitchFamily="34" charset="0"/>
              </a:rPr>
            </a:br>
            <a:r>
              <a:rPr lang="de-DE" altLang="de-DE" sz="700" dirty="0">
                <a:solidFill>
                  <a:srgbClr val="E74B8E"/>
                </a:solidFill>
                <a:latin typeface="Arial" pitchFamily="34" charset="0"/>
              </a:rPr>
              <a:t/>
            </a:r>
            <a:br>
              <a:rPr lang="de-DE" altLang="de-DE" sz="700" dirty="0">
                <a:solidFill>
                  <a:srgbClr val="E74B8E"/>
                </a:solidFill>
                <a:latin typeface="Arial" pitchFamily="34" charset="0"/>
              </a:rPr>
            </a:br>
            <a:endParaRPr lang="de-DE" sz="2000" b="1" dirty="0">
              <a:solidFill>
                <a:srgbClr val="E74B8E"/>
              </a:solidFill>
              <a:cs typeface="Arial" pitchFamily="34" charset="0"/>
            </a:endParaRPr>
          </a:p>
        </p:txBody>
      </p:sp>
      <p:sp>
        <p:nvSpPr>
          <p:cNvPr id="6" name="Rechteck 5"/>
          <p:cNvSpPr/>
          <p:nvPr/>
        </p:nvSpPr>
        <p:spPr>
          <a:xfrm>
            <a:off x="179512" y="6056525"/>
            <a:ext cx="5653087" cy="461962"/>
          </a:xfrm>
          <a:prstGeom prst="rect">
            <a:avLst/>
          </a:prstGeom>
        </p:spPr>
        <p:txBody>
          <a:bodyPr wrap="none">
            <a:spAutoFit/>
          </a:bodyPr>
          <a:lstStyle/>
          <a:p>
            <a:pPr>
              <a:defRPr/>
            </a:pPr>
            <a:r>
              <a:rPr lang="de-DE" sz="2400" b="1" dirty="0">
                <a:latin typeface="+mn-lt"/>
                <a:ea typeface="+mn-ea"/>
                <a:cs typeface="Arial" pitchFamily="34" charset="0"/>
              </a:rPr>
              <a:t>prozessbezogene Kompetenzen</a:t>
            </a:r>
          </a:p>
        </p:txBody>
      </p:sp>
      <p:cxnSp>
        <p:nvCxnSpPr>
          <p:cNvPr id="4" name="Gerade Verbindung mit Pfeil 3"/>
          <p:cNvCxnSpPr/>
          <p:nvPr/>
        </p:nvCxnSpPr>
        <p:spPr>
          <a:xfrm flipH="1">
            <a:off x="5032499" y="2417465"/>
            <a:ext cx="450850" cy="51911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hteck 11"/>
          <p:cNvSpPr/>
          <p:nvPr/>
        </p:nvSpPr>
        <p:spPr>
          <a:xfrm>
            <a:off x="5032499" y="1966615"/>
            <a:ext cx="3913188" cy="461962"/>
          </a:xfrm>
          <a:prstGeom prst="rect">
            <a:avLst/>
          </a:prstGeom>
        </p:spPr>
        <p:txBody>
          <a:bodyPr wrap="none">
            <a:spAutoFit/>
          </a:bodyPr>
          <a:lstStyle/>
          <a:p>
            <a:pPr>
              <a:defRPr/>
            </a:pPr>
            <a:r>
              <a:rPr lang="de-DE" sz="2400" b="1" dirty="0">
                <a:latin typeface="+mn-lt"/>
                <a:ea typeface="+mn-ea"/>
                <a:cs typeface="Arial" pitchFamily="34" charset="0"/>
              </a:rPr>
              <a:t>Gegenstandsbereiche</a:t>
            </a:r>
          </a:p>
        </p:txBody>
      </p:sp>
      <p:cxnSp>
        <p:nvCxnSpPr>
          <p:cNvPr id="13" name="Gerade Verbindung mit Pfeil 12"/>
          <p:cNvCxnSpPr/>
          <p:nvPr/>
        </p:nvCxnSpPr>
        <p:spPr>
          <a:xfrm flipV="1">
            <a:off x="2035299" y="5246390"/>
            <a:ext cx="715963" cy="82708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hteck 8"/>
          <p:cNvSpPr/>
          <p:nvPr/>
        </p:nvSpPr>
        <p:spPr>
          <a:xfrm>
            <a:off x="5076843" y="5764286"/>
            <a:ext cx="4100161" cy="523220"/>
          </a:xfrm>
          <a:prstGeom prst="rect">
            <a:avLst/>
          </a:prstGeom>
        </p:spPr>
        <p:txBody>
          <a:bodyPr wrap="none">
            <a:spAutoFit/>
          </a:bodyPr>
          <a:lstStyle/>
          <a:p>
            <a:pPr>
              <a:defRPr/>
            </a:pPr>
            <a:r>
              <a:rPr lang="de-DE" sz="2800" b="1" dirty="0" smtClean="0">
                <a:latin typeface="+mn-lt"/>
                <a:ea typeface="+mn-ea"/>
                <a:cs typeface="Arial" pitchFamily="34" charset="0"/>
              </a:rPr>
              <a:t>Kompetenzstrukturmodell</a:t>
            </a:r>
            <a:endParaRPr lang="de-DE" sz="2800" b="1" dirty="0">
              <a:latin typeface="+mn-lt"/>
              <a:ea typeface="+mn-ea"/>
              <a:cs typeface="Arial" pitchFamily="34" charset="0"/>
            </a:endParaRPr>
          </a:p>
        </p:txBody>
      </p:sp>
      <p:sp>
        <p:nvSpPr>
          <p:cNvPr id="3" name="Titel 2"/>
          <p:cNvSpPr>
            <a:spLocks noGrp="1"/>
          </p:cNvSpPr>
          <p:nvPr>
            <p:ph type="ctrTitle"/>
          </p:nvPr>
        </p:nvSpPr>
        <p:spPr/>
        <p:txBody>
          <a:bodyPr/>
          <a:lstStyle/>
          <a:p>
            <a:endParaRPr lang="de-DE"/>
          </a:p>
        </p:txBody>
      </p:sp>
      <p:sp>
        <p:nvSpPr>
          <p:cNvPr id="7" name="Untertitel 6"/>
          <p:cNvSpPr>
            <a:spLocks noGrp="1"/>
          </p:cNvSpPr>
          <p:nvPr>
            <p:ph type="subTitle" idx="1"/>
          </p:nvPr>
        </p:nvSpPr>
        <p:spPr/>
        <p:txBody>
          <a:bodyPr/>
          <a:lstStyle/>
          <a:p>
            <a:endParaRPr lang="de-DE"/>
          </a:p>
        </p:txBody>
      </p:sp>
    </p:spTree>
    <p:extLst>
      <p:ext uri="{BB962C8B-B14F-4D97-AF65-F5344CB8AC3E}">
        <p14:creationId xmlns:p14="http://schemas.microsoft.com/office/powerpoint/2010/main" val="326320115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ctrTitle"/>
          </p:nvPr>
        </p:nvSpPr>
        <p:spPr/>
        <p:txBody>
          <a:bodyPr/>
          <a:lstStyle/>
          <a:p>
            <a:r>
              <a:rPr lang="de-DE" altLang="de-DE" sz="3200" dirty="0" smtClean="0">
                <a:latin typeface="Arial" pitchFamily="34" charset="0"/>
              </a:rPr>
              <a:t>Antwort:</a:t>
            </a:r>
            <a:r>
              <a:rPr lang="de-DE" altLang="de-DE" dirty="0" smtClean="0">
                <a:latin typeface="Arial" pitchFamily="34" charset="0"/>
              </a:rPr>
              <a:t>	</a:t>
            </a:r>
          </a:p>
        </p:txBody>
      </p:sp>
      <p:sp>
        <p:nvSpPr>
          <p:cNvPr id="24578" name="Rectangle 3"/>
          <p:cNvSpPr>
            <a:spLocks noGrp="1" noChangeArrowheads="1"/>
          </p:cNvSpPr>
          <p:nvPr>
            <p:ph type="subTitle" idx="1"/>
          </p:nvPr>
        </p:nvSpPr>
        <p:spPr>
          <a:xfrm>
            <a:off x="971600" y="3429000"/>
            <a:ext cx="7200800" cy="2808312"/>
          </a:xfrm>
        </p:spPr>
        <p:txBody>
          <a:bodyPr>
            <a:normAutofit/>
          </a:bodyPr>
          <a:lstStyle/>
          <a:p>
            <a:pPr algn="l">
              <a:buFontTx/>
              <a:buNone/>
            </a:pPr>
            <a:r>
              <a:rPr lang="de-DE" altLang="de-DE" dirty="0" smtClean="0">
                <a:latin typeface="Arial" pitchFamily="34" charset="0"/>
              </a:rPr>
              <a:t>	Im Religionsunterricht wird gefragt: </a:t>
            </a:r>
            <a:endParaRPr lang="de-DE" altLang="de-DE" dirty="0" smtClean="0">
              <a:latin typeface="Arial" pitchFamily="34" charset="0"/>
            </a:endParaRPr>
          </a:p>
          <a:p>
            <a:pPr algn="l">
              <a:buFontTx/>
              <a:buNone/>
            </a:pPr>
            <a:endParaRPr lang="de-DE" altLang="de-DE" dirty="0" smtClean="0">
              <a:latin typeface="Arial" pitchFamily="34" charset="0"/>
            </a:endParaRPr>
          </a:p>
          <a:p>
            <a:pPr algn="l">
              <a:buFontTx/>
              <a:buNone/>
            </a:pPr>
            <a:r>
              <a:rPr lang="de-DE" altLang="de-DE" dirty="0" smtClean="0">
                <a:latin typeface="Arial" pitchFamily="34" charset="0"/>
              </a:rPr>
              <a:t>Stellt </a:t>
            </a:r>
            <a:r>
              <a:rPr lang="de-DE" altLang="de-DE" dirty="0" smtClean="0">
                <a:latin typeface="Arial" pitchFamily="34" charset="0"/>
              </a:rPr>
              <a:t>sich die Sicht auf die Welt anders dar unter der Perspektive einer Gottesbeziehung als bei anderen Formen einer Welterschließung, die auf die „</a:t>
            </a:r>
            <a:r>
              <a:rPr lang="de-DE" altLang="de-DE" dirty="0" err="1" smtClean="0"/>
              <a:t>Be</a:t>
            </a:r>
            <a:r>
              <a:rPr lang="de-DE" altLang="de-DE" dirty="0" smtClean="0"/>
              <a:t>-G</a:t>
            </a:r>
            <a:r>
              <a:rPr lang="de-DE" altLang="de-DE" dirty="0" smtClean="0">
                <a:latin typeface="Arial" pitchFamily="34" charset="0"/>
              </a:rPr>
              <a:t>ründung“ der Welt in Gott verzichten?</a:t>
            </a:r>
          </a:p>
        </p:txBody>
      </p:sp>
      <p:sp>
        <p:nvSpPr>
          <p:cNvPr id="4" name="Inhaltsplatzhalter 2"/>
          <p:cNvSpPr txBox="1">
            <a:spLocks/>
          </p:cNvSpPr>
          <p:nvPr/>
        </p:nvSpPr>
        <p:spPr>
          <a:xfrm>
            <a:off x="4283968" y="691911"/>
            <a:ext cx="3700077" cy="2030869"/>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itchFamily="34" charset="0"/>
              <a:buNone/>
            </a:pPr>
            <a:endParaRPr lang="de-DE" altLang="de-DE" dirty="0" smtClean="0">
              <a:solidFill>
                <a:srgbClr val="E74B8E"/>
              </a:solidFill>
            </a:endParaRPr>
          </a:p>
          <a:p>
            <a:pPr marL="0" indent="0" algn="ctr">
              <a:buFont typeface="Arial" pitchFamily="34" charset="0"/>
              <a:buNone/>
            </a:pPr>
            <a:r>
              <a:rPr lang="de-DE" altLang="de-DE" sz="4000" dirty="0" smtClean="0">
                <a:solidFill>
                  <a:srgbClr val="E74B8E"/>
                </a:solidFill>
                <a:latin typeface="Herculanum" pitchFamily="1" charset="0"/>
              </a:rPr>
              <a:t>Sinn / Heil / Glück  = </a:t>
            </a:r>
          </a:p>
          <a:p>
            <a:pPr marL="0" indent="0" algn="ctr">
              <a:buFont typeface="Arial" pitchFamily="34" charset="0"/>
              <a:buNone/>
            </a:pPr>
            <a:r>
              <a:rPr lang="de-DE" altLang="de-DE" dirty="0" smtClean="0">
                <a:solidFill>
                  <a:srgbClr val="E74B8E"/>
                </a:solidFill>
              </a:rPr>
              <a:t> </a:t>
            </a:r>
          </a:p>
          <a:p>
            <a:pPr marL="0" indent="0" algn="ctr">
              <a:buFont typeface="Arial" pitchFamily="34" charset="0"/>
              <a:buNone/>
            </a:pPr>
            <a:endParaRPr lang="de-DE" altLang="de-DE" dirty="0" smtClean="0">
              <a:solidFill>
                <a:srgbClr val="E74B8E"/>
              </a:solidFill>
            </a:endParaRPr>
          </a:p>
          <a:p>
            <a:pPr marL="0" indent="0" algn="ctr">
              <a:buFont typeface="Arial" pitchFamily="34" charset="0"/>
              <a:buNone/>
            </a:pPr>
            <a:endParaRPr lang="de-DE" altLang="de-DE" dirty="0" smtClean="0">
              <a:solidFill>
                <a:srgbClr val="E74B8E"/>
              </a:solidFill>
            </a:endParaRPr>
          </a:p>
          <a:p>
            <a:pPr marL="0" indent="0" algn="ctr">
              <a:buFont typeface="Arial" pitchFamily="34" charset="0"/>
              <a:buNone/>
            </a:pPr>
            <a:endParaRPr lang="de-DE" altLang="de-DE" dirty="0" smtClean="0">
              <a:solidFill>
                <a:srgbClr val="E74B8E"/>
              </a:solidFill>
            </a:endParaRPr>
          </a:p>
          <a:p>
            <a:pPr marL="0" indent="0" algn="ctr">
              <a:buFont typeface="Arial" pitchFamily="34" charset="0"/>
              <a:buNone/>
            </a:pPr>
            <a:r>
              <a:rPr lang="de-DE" altLang="de-DE" sz="4000" b="1" dirty="0" smtClean="0">
                <a:solidFill>
                  <a:srgbClr val="E74B8E"/>
                </a:solidFill>
                <a:latin typeface="Herculanum" pitchFamily="1" charset="0"/>
              </a:rPr>
              <a:t>???</a:t>
            </a:r>
          </a:p>
        </p:txBody>
      </p:sp>
      <p:pic>
        <p:nvPicPr>
          <p:cNvPr id="5" name="Bild 1" descr="Bildschirmfoto-2015-09-18-um-09.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68998" y="1334634"/>
            <a:ext cx="3515047" cy="745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7074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ctrTitle"/>
          </p:nvPr>
        </p:nvSpPr>
        <p:spPr>
          <a:xfrm>
            <a:off x="683568" y="1268760"/>
            <a:ext cx="7772400" cy="1470025"/>
          </a:xfrm>
        </p:spPr>
        <p:txBody>
          <a:bodyPr>
            <a:noAutofit/>
          </a:bodyPr>
          <a:lstStyle/>
          <a:p>
            <a:pPr algn="l" eaLnBrk="1" hangingPunct="1"/>
            <a:r>
              <a:rPr lang="de-DE" altLang="de-DE" sz="2400" dirty="0" smtClean="0">
                <a:latin typeface="Arial" pitchFamily="34" charset="0"/>
              </a:rPr>
              <a:t>Im Religionsunterricht geht es um Gegenstände, Handlungen, Texte, Bilder, Fragen, die etwas über das Christentum und andere Religionen und Weltanschauungen aussagen (domänenspezifische Blickrichtung). </a:t>
            </a:r>
            <a:br>
              <a:rPr lang="de-DE" altLang="de-DE" sz="2400" dirty="0" smtClean="0">
                <a:latin typeface="Arial" pitchFamily="34" charset="0"/>
              </a:rPr>
            </a:br>
            <a:r>
              <a:rPr lang="de-DE" altLang="de-DE" sz="2400" dirty="0" smtClean="0">
                <a:latin typeface="Arial" pitchFamily="34" charset="0"/>
              </a:rPr>
              <a:t>Dabei muss man…</a:t>
            </a:r>
          </a:p>
        </p:txBody>
      </p:sp>
      <p:sp>
        <p:nvSpPr>
          <p:cNvPr id="4099" name="Rectangle 3"/>
          <p:cNvSpPr>
            <a:spLocks noGrp="1" noChangeArrowheads="1"/>
          </p:cNvSpPr>
          <p:nvPr>
            <p:ph type="subTitle" idx="1"/>
          </p:nvPr>
        </p:nvSpPr>
        <p:spPr>
          <a:xfrm>
            <a:off x="611560" y="3501008"/>
            <a:ext cx="8280920" cy="1752600"/>
          </a:xfrm>
        </p:spPr>
        <p:txBody>
          <a:bodyPr>
            <a:noAutofit/>
          </a:bodyPr>
          <a:lstStyle/>
          <a:p>
            <a:pPr eaLnBrk="1" hangingPunct="1">
              <a:lnSpc>
                <a:spcPct val="90000"/>
              </a:lnSpc>
              <a:buFontTx/>
              <a:buNone/>
            </a:pPr>
            <a:endParaRPr lang="de-DE" altLang="de-DE" sz="2000" dirty="0" smtClean="0">
              <a:latin typeface="Arial" pitchFamily="34" charset="0"/>
            </a:endParaRPr>
          </a:p>
          <a:p>
            <a:pPr algn="l" eaLnBrk="1" hangingPunct="1">
              <a:lnSpc>
                <a:spcPct val="90000"/>
              </a:lnSpc>
              <a:buFontTx/>
              <a:buChar char="-"/>
            </a:pPr>
            <a:r>
              <a:rPr lang="de-DE" altLang="de-DE" sz="2000" dirty="0" smtClean="0">
                <a:latin typeface="Arial" pitchFamily="34" charset="0"/>
              </a:rPr>
              <a:t>genau hinschauen (</a:t>
            </a:r>
            <a:r>
              <a:rPr lang="de-DE" altLang="de-DE" sz="2000" dirty="0" smtClean="0">
                <a:solidFill>
                  <a:srgbClr val="E74B8E"/>
                </a:solidFill>
                <a:latin typeface="Arial" pitchFamily="34" charset="0"/>
              </a:rPr>
              <a:t>wahrnehmen</a:t>
            </a:r>
            <a:r>
              <a:rPr lang="de-DE" altLang="de-DE" sz="2000" dirty="0" smtClean="0">
                <a:latin typeface="Arial" pitchFamily="34" charset="0"/>
              </a:rPr>
              <a:t>)</a:t>
            </a:r>
          </a:p>
          <a:p>
            <a:pPr algn="l" eaLnBrk="1" hangingPunct="1">
              <a:lnSpc>
                <a:spcPct val="90000"/>
              </a:lnSpc>
              <a:buFontTx/>
              <a:buChar char="-"/>
            </a:pPr>
            <a:r>
              <a:rPr lang="de-DE" altLang="de-DE" sz="2000" dirty="0" smtClean="0">
                <a:latin typeface="Arial" pitchFamily="34" charset="0"/>
              </a:rPr>
              <a:t>wissen, warum es so ist (</a:t>
            </a:r>
            <a:r>
              <a:rPr lang="de-DE" altLang="de-DE" sz="2000" dirty="0" smtClean="0">
                <a:solidFill>
                  <a:srgbClr val="E74B8E"/>
                </a:solidFill>
                <a:latin typeface="Arial" pitchFamily="34" charset="0"/>
              </a:rPr>
              <a:t>verstehen</a:t>
            </a:r>
            <a:r>
              <a:rPr lang="de-DE" altLang="de-DE" sz="2000" dirty="0" smtClean="0">
                <a:latin typeface="Arial" pitchFamily="34" charset="0"/>
              </a:rPr>
              <a:t>)</a:t>
            </a:r>
          </a:p>
          <a:p>
            <a:pPr algn="l" eaLnBrk="1" hangingPunct="1">
              <a:lnSpc>
                <a:spcPct val="90000"/>
              </a:lnSpc>
              <a:buFontTx/>
              <a:buChar char="-"/>
            </a:pPr>
            <a:r>
              <a:rPr lang="de-DE" altLang="de-DE" sz="2000" dirty="0" smtClean="0">
                <a:latin typeface="Arial" pitchFamily="34" charset="0"/>
              </a:rPr>
              <a:t>sich dazu eine eigene Meinung bilden und Position beziehen (</a:t>
            </a:r>
            <a:r>
              <a:rPr lang="de-DE" altLang="de-DE" sz="2000" dirty="0" smtClean="0">
                <a:solidFill>
                  <a:srgbClr val="E74B8E"/>
                </a:solidFill>
                <a:latin typeface="Arial" pitchFamily="34" charset="0"/>
              </a:rPr>
              <a:t>urteilen</a:t>
            </a:r>
            <a:r>
              <a:rPr lang="de-DE" altLang="de-DE" sz="2000" dirty="0" smtClean="0">
                <a:latin typeface="Arial" pitchFamily="34" charset="0"/>
              </a:rPr>
              <a:t>)</a:t>
            </a:r>
          </a:p>
          <a:p>
            <a:pPr algn="l" eaLnBrk="1" hangingPunct="1">
              <a:lnSpc>
                <a:spcPct val="90000"/>
              </a:lnSpc>
              <a:buFontTx/>
              <a:buChar char="-"/>
            </a:pPr>
            <a:r>
              <a:rPr lang="de-DE" altLang="de-DE" sz="2000" dirty="0" smtClean="0">
                <a:latin typeface="Arial" pitchFamily="34" charset="0"/>
              </a:rPr>
              <a:t>etwas schaffen (</a:t>
            </a:r>
            <a:r>
              <a:rPr lang="de-DE" altLang="de-DE" sz="2000" dirty="0" smtClean="0">
                <a:solidFill>
                  <a:srgbClr val="E74B8E"/>
                </a:solidFill>
                <a:latin typeface="Arial" pitchFamily="34" charset="0"/>
              </a:rPr>
              <a:t>gestalten</a:t>
            </a:r>
            <a:r>
              <a:rPr lang="de-DE" altLang="de-DE" sz="2000" dirty="0" smtClean="0">
                <a:latin typeface="Arial" pitchFamily="34" charset="0"/>
              </a:rPr>
              <a:t>) </a:t>
            </a:r>
          </a:p>
          <a:p>
            <a:pPr algn="l" eaLnBrk="1" hangingPunct="1">
              <a:lnSpc>
                <a:spcPct val="90000"/>
              </a:lnSpc>
              <a:buFontTx/>
              <a:buChar char="-"/>
            </a:pPr>
            <a:r>
              <a:rPr lang="de-DE" altLang="de-DE" sz="2000" dirty="0" smtClean="0">
                <a:latin typeface="Arial" pitchFamily="34" charset="0"/>
              </a:rPr>
              <a:t>sich mit anderen darüber </a:t>
            </a:r>
            <a:r>
              <a:rPr lang="de-DE" altLang="de-DE" sz="2000" dirty="0" smtClean="0">
                <a:latin typeface="Arial" pitchFamily="34" charset="0"/>
              </a:rPr>
              <a:t>austauschen (</a:t>
            </a:r>
            <a:r>
              <a:rPr lang="de-DE" altLang="de-DE" sz="2000" dirty="0" smtClean="0">
                <a:solidFill>
                  <a:srgbClr val="E74B8E"/>
                </a:solidFill>
                <a:latin typeface="Arial" pitchFamily="34" charset="0"/>
              </a:rPr>
              <a:t>kommunizieren</a:t>
            </a:r>
            <a:r>
              <a:rPr lang="de-DE" altLang="de-DE" sz="2000" dirty="0" smtClean="0">
                <a:latin typeface="Arial" pitchFamily="34" charset="0"/>
              </a:rPr>
              <a:t>)</a:t>
            </a:r>
          </a:p>
          <a:p>
            <a:pPr algn="l" eaLnBrk="1" hangingPunct="1">
              <a:lnSpc>
                <a:spcPct val="90000"/>
              </a:lnSpc>
              <a:buFontTx/>
              <a:buChar char="-"/>
            </a:pPr>
            <a:r>
              <a:rPr lang="de-DE" altLang="de-DE" sz="2000" dirty="0" smtClean="0">
                <a:latin typeface="Arial" pitchFamily="34" charset="0"/>
              </a:rPr>
              <a:t>mit anderen zusammenarbeiten und -leben (</a:t>
            </a:r>
            <a:r>
              <a:rPr lang="de-DE" altLang="de-DE" sz="2000" dirty="0" smtClean="0">
                <a:solidFill>
                  <a:srgbClr val="E74B8E"/>
                </a:solidFill>
                <a:latin typeface="Arial" pitchFamily="34" charset="0"/>
              </a:rPr>
              <a:t>teilhaben</a:t>
            </a:r>
            <a:r>
              <a:rPr lang="de-DE" altLang="de-DE" sz="2000" dirty="0" smtClean="0">
                <a:latin typeface="Arial" pitchFamily="34" charset="0"/>
              </a:rPr>
              <a:t>)</a:t>
            </a:r>
          </a:p>
        </p:txBody>
      </p:sp>
    </p:spTree>
    <p:extLst>
      <p:ext uri="{BB962C8B-B14F-4D97-AF65-F5344CB8AC3E}">
        <p14:creationId xmlns:p14="http://schemas.microsoft.com/office/powerpoint/2010/main" val="30060516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animEffect transition="in" filter="blinds(horizontal)">
                                      <p:cBhvr>
                                        <p:cTn id="7" dur="500"/>
                                        <p:tgtEl>
                                          <p:spTgt spid="40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099">
                                            <p:txEl>
                                              <p:pRg st="2" end="2"/>
                                            </p:txEl>
                                          </p:spTgt>
                                        </p:tgtEl>
                                        <p:attrNameLst>
                                          <p:attrName>style.visibility</p:attrName>
                                        </p:attrNameLst>
                                      </p:cBhvr>
                                      <p:to>
                                        <p:strVal val="visible"/>
                                      </p:to>
                                    </p:set>
                                    <p:animEffect transition="in" filter="blinds(horizontal)">
                                      <p:cBhvr>
                                        <p:cTn id="12" dur="500"/>
                                        <p:tgtEl>
                                          <p:spTgt spid="409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099">
                                            <p:txEl>
                                              <p:pRg st="3" end="3"/>
                                            </p:txEl>
                                          </p:spTgt>
                                        </p:tgtEl>
                                        <p:attrNameLst>
                                          <p:attrName>style.visibility</p:attrName>
                                        </p:attrNameLst>
                                      </p:cBhvr>
                                      <p:to>
                                        <p:strVal val="visible"/>
                                      </p:to>
                                    </p:set>
                                    <p:animEffect transition="in" filter="blinds(horizontal)">
                                      <p:cBhvr>
                                        <p:cTn id="17" dur="500"/>
                                        <p:tgtEl>
                                          <p:spTgt spid="409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4099">
                                            <p:txEl>
                                              <p:pRg st="4" end="4"/>
                                            </p:txEl>
                                          </p:spTgt>
                                        </p:tgtEl>
                                        <p:attrNameLst>
                                          <p:attrName>style.visibility</p:attrName>
                                        </p:attrNameLst>
                                      </p:cBhvr>
                                      <p:to>
                                        <p:strVal val="visible"/>
                                      </p:to>
                                    </p:set>
                                    <p:animEffect transition="in" filter="blinds(horizontal)">
                                      <p:cBhvr>
                                        <p:cTn id="22" dur="500"/>
                                        <p:tgtEl>
                                          <p:spTgt spid="409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4099">
                                            <p:txEl>
                                              <p:pRg st="5" end="5"/>
                                            </p:txEl>
                                          </p:spTgt>
                                        </p:tgtEl>
                                        <p:attrNameLst>
                                          <p:attrName>style.visibility</p:attrName>
                                        </p:attrNameLst>
                                      </p:cBhvr>
                                      <p:to>
                                        <p:strVal val="visible"/>
                                      </p:to>
                                    </p:set>
                                    <p:animEffect transition="in" filter="blinds(horizontal)">
                                      <p:cBhvr>
                                        <p:cTn id="27" dur="500"/>
                                        <p:tgtEl>
                                          <p:spTgt spid="409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4099">
                                            <p:txEl>
                                              <p:pRg st="6" end="6"/>
                                            </p:txEl>
                                          </p:spTgt>
                                        </p:tgtEl>
                                        <p:attrNameLst>
                                          <p:attrName>style.visibility</p:attrName>
                                        </p:attrNameLst>
                                      </p:cBhvr>
                                      <p:to>
                                        <p:strVal val="visible"/>
                                      </p:to>
                                    </p:set>
                                    <p:animEffect transition="in" filter="blinds(horizontal)">
                                      <p:cBhvr>
                                        <p:cTn id="32" dur="500"/>
                                        <p:tgtEl>
                                          <p:spTgt spid="4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364088" y="4731349"/>
            <a:ext cx="1445287" cy="1742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a:xfrm>
            <a:off x="685800" y="476672"/>
            <a:ext cx="7772400" cy="1470025"/>
          </a:xfrm>
        </p:spPr>
        <p:txBody>
          <a:bodyPr>
            <a:normAutofit/>
          </a:bodyPr>
          <a:lstStyle/>
          <a:p>
            <a:r>
              <a:rPr lang="de-DE" sz="2400" dirty="0" smtClean="0"/>
              <a:t>Vertikale Struktur - Zielorientierung </a:t>
            </a:r>
            <a:br>
              <a:rPr lang="de-DE" sz="2400" dirty="0" smtClean="0"/>
            </a:br>
            <a:r>
              <a:rPr lang="de-DE" sz="2400" dirty="0" smtClean="0"/>
              <a:t>Gegenstandsbereich Jesus Christus (RS)</a:t>
            </a:r>
            <a:endParaRPr lang="de-DE" sz="2400" dirty="0"/>
          </a:p>
        </p:txBody>
      </p:sp>
      <p:sp>
        <p:nvSpPr>
          <p:cNvPr id="3" name="Untertitel 2"/>
          <p:cNvSpPr>
            <a:spLocks noGrp="1"/>
          </p:cNvSpPr>
          <p:nvPr>
            <p:ph type="subTitle" idx="1"/>
          </p:nvPr>
        </p:nvSpPr>
        <p:spPr/>
        <p:txBody>
          <a:bodyPr/>
          <a:lstStyle/>
          <a:p>
            <a:endParaRPr lang="de-DE"/>
          </a:p>
        </p:txBody>
      </p:sp>
      <p:graphicFrame>
        <p:nvGraphicFramePr>
          <p:cNvPr id="4" name="Inhaltsplatzhalter 3"/>
          <p:cNvGraphicFramePr>
            <a:graphicFrameLocks noGrp="1"/>
          </p:cNvGraphicFramePr>
          <p:nvPr>
            <p:ph idx="4294967295"/>
            <p:extLst>
              <p:ext uri="{D42A27DB-BD31-4B8C-83A1-F6EECF244321}">
                <p14:modId xmlns:p14="http://schemas.microsoft.com/office/powerpoint/2010/main" val="51096065"/>
              </p:ext>
            </p:extLst>
          </p:nvPr>
        </p:nvGraphicFramePr>
        <p:xfrm>
          <a:off x="0" y="1648732"/>
          <a:ext cx="8893175" cy="5308600"/>
        </p:xfrm>
        <a:graphic>
          <a:graphicData uri="http://schemas.openxmlformats.org/drawingml/2006/chart">
            <c:chart xmlns:c="http://schemas.openxmlformats.org/drawingml/2006/chart" xmlns:r="http://schemas.openxmlformats.org/officeDocument/2006/relationships" r:id="rId4"/>
          </a:graphicData>
        </a:graphic>
      </p:graphicFrame>
      <p:pic>
        <p:nvPicPr>
          <p:cNvPr id="1027" name="Picture 3"/>
          <p:cNvPicPr>
            <a:picLocks noChangeAspect="1" noChangeArrowheads="1"/>
          </p:cNvPicPr>
          <p:nvPr/>
        </p:nvPicPr>
        <p:blipFill>
          <a:blip r:embed="rId5" cstate="email">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a:stretch>
            <a:fillRect/>
          </a:stretch>
        </p:blipFill>
        <p:spPr bwMode="auto">
          <a:xfrm>
            <a:off x="2031256" y="3284984"/>
            <a:ext cx="1964680" cy="1473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Pfeil nach unten 4"/>
          <p:cNvSpPr/>
          <p:nvPr/>
        </p:nvSpPr>
        <p:spPr>
          <a:xfrm rot="14389847">
            <a:off x="4143146" y="2098138"/>
            <a:ext cx="781020" cy="1966824"/>
          </a:xfrm>
          <a:prstGeom prst="downArrow">
            <a:avLst/>
          </a:prstGeom>
          <a:solidFill>
            <a:schemeClr val="bg1">
              <a:lumMod val="95000"/>
            </a:schemeClr>
          </a:solidFill>
          <a:ln>
            <a:solidFill>
              <a:schemeClr val="bg1">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pic>
        <p:nvPicPr>
          <p:cNvPr id="1029" name="Picture 5"/>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5432079" y="1658295"/>
            <a:ext cx="1228153" cy="1842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Pfeil nach unten 8"/>
          <p:cNvSpPr/>
          <p:nvPr/>
        </p:nvSpPr>
        <p:spPr>
          <a:xfrm rot="7250916">
            <a:off x="4357031" y="3958765"/>
            <a:ext cx="719353" cy="1937768"/>
          </a:xfrm>
          <a:prstGeom prst="downArrow">
            <a:avLst/>
          </a:prstGeom>
          <a:solidFill>
            <a:schemeClr val="bg1">
              <a:lumMod val="95000"/>
            </a:schemeClr>
          </a:solidFill>
          <a:ln>
            <a:solidFill>
              <a:schemeClr val="bg1">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2" name="Pfeil nach unten 11"/>
          <p:cNvSpPr/>
          <p:nvPr/>
        </p:nvSpPr>
        <p:spPr>
          <a:xfrm>
            <a:off x="6012160" y="3013627"/>
            <a:ext cx="722644" cy="1855533"/>
          </a:xfrm>
          <a:prstGeom prst="downArrow">
            <a:avLst/>
          </a:prstGeom>
          <a:solidFill>
            <a:schemeClr val="bg1">
              <a:lumMod val="95000"/>
            </a:schemeClr>
          </a:solidFill>
          <a:ln>
            <a:solidFill>
              <a:schemeClr val="bg1">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2265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chart seriesIdx="-3" categoryIdx="-3" bldStep="gridLegend"/>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chart seriesIdx="0" categoryIdx="-4" bldStep="series"/>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chart seriesIdx="1" categoryIdx="-4" bldStep="series"/>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chart seriesIdx="2" categoryIdx="-4" bldStep="series"/>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graphicEl>
                                              <a:chart seriesIdx="3" categoryIdx="-4" bldStep="series"/>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graphicEl>
                                              <a:chart seriesIdx="4" categoryIdx="-4" bldStep="series"/>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graphicEl>
                                              <a:chart seriesIdx="5" categoryIdx="-4" bldStep="series"/>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graphicEl>
                                              <a:chart seriesIdx="6" categoryIdx="-4" bldStep="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P spid="5" grpId="1" animBg="1"/>
      <p:bldP spid="9" grpId="1" animBg="1"/>
      <p:bldP spid="12"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p:nvPr/>
        </p:nvPicPr>
        <p:blipFill>
          <a:blip r:embed="rId3" cstate="email">
            <a:grayscl/>
            <a:extLst>
              <a:ext uri="{28A0092B-C50C-407E-A947-70E740481C1C}">
                <a14:useLocalDpi xmlns:a14="http://schemas.microsoft.com/office/drawing/2010/main"/>
              </a:ext>
            </a:extLst>
          </a:blip>
          <a:stretch>
            <a:fillRect/>
          </a:stretch>
        </p:blipFill>
        <p:spPr>
          <a:xfrm>
            <a:off x="827965" y="1988840"/>
            <a:ext cx="7128411" cy="3847574"/>
          </a:xfrm>
          <a:prstGeom prst="rect">
            <a:avLst/>
          </a:prstGeom>
        </p:spPr>
      </p:pic>
      <p:sp>
        <p:nvSpPr>
          <p:cNvPr id="3" name="Titel 2"/>
          <p:cNvSpPr>
            <a:spLocks noGrp="1"/>
          </p:cNvSpPr>
          <p:nvPr>
            <p:ph type="ctrTitle"/>
          </p:nvPr>
        </p:nvSpPr>
        <p:spPr>
          <a:xfrm>
            <a:off x="685800" y="764704"/>
            <a:ext cx="7772400" cy="1470025"/>
          </a:xfrm>
        </p:spPr>
        <p:txBody>
          <a:bodyPr>
            <a:normAutofit/>
          </a:bodyPr>
          <a:lstStyle/>
          <a:p>
            <a:r>
              <a:rPr lang="de-DE" sz="2400" dirty="0" smtClean="0"/>
              <a:t>Horizontale Struktur: Vernetzung in der Jahrgangsstufe</a:t>
            </a:r>
            <a:endParaRPr lang="de-DE" sz="2400" dirty="0"/>
          </a:p>
        </p:txBody>
      </p:sp>
      <p:sp>
        <p:nvSpPr>
          <p:cNvPr id="6" name="Untertitel 5"/>
          <p:cNvSpPr>
            <a:spLocks noGrp="1"/>
          </p:cNvSpPr>
          <p:nvPr>
            <p:ph type="subTitle" idx="1"/>
          </p:nvPr>
        </p:nvSpPr>
        <p:spPr/>
        <p:txBody>
          <a:bodyPr/>
          <a:lstStyle/>
          <a:p>
            <a:endParaRPr lang="de-DE"/>
          </a:p>
        </p:txBody>
      </p:sp>
      <p:sp>
        <p:nvSpPr>
          <p:cNvPr id="4" name="Pfeil nach unten 3"/>
          <p:cNvSpPr/>
          <p:nvPr/>
        </p:nvSpPr>
        <p:spPr>
          <a:xfrm rot="14389847">
            <a:off x="1356668" y="3494048"/>
            <a:ext cx="1066734" cy="2504062"/>
          </a:xfrm>
          <a:prstGeom prst="downArrow">
            <a:avLst/>
          </a:prstGeom>
          <a:solidFill>
            <a:schemeClr val="bg1">
              <a:lumMod val="95000"/>
            </a:schemeClr>
          </a:solidFill>
          <a:ln>
            <a:solidFill>
              <a:schemeClr val="bg1">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pic>
        <p:nvPicPr>
          <p:cNvPr id="5" name="Grafik 4"/>
          <p:cNvPicPr/>
          <p:nvPr/>
        </p:nvPicPr>
        <p:blipFill rotWithShape="1">
          <a:blip r:embed="rId4" cstate="email">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rcRect/>
          <a:stretch/>
        </p:blipFill>
        <p:spPr>
          <a:xfrm>
            <a:off x="5076056" y="3284984"/>
            <a:ext cx="3384376" cy="3386218"/>
          </a:xfrm>
          <a:prstGeom prst="rect">
            <a:avLst/>
          </a:prstGeom>
        </p:spPr>
      </p:pic>
    </p:spTree>
    <p:extLst>
      <p:ext uri="{BB962C8B-B14F-4D97-AF65-F5344CB8AC3E}">
        <p14:creationId xmlns:p14="http://schemas.microsoft.com/office/powerpoint/2010/main" val="524345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855</Words>
  <Application>Microsoft Office PowerPoint</Application>
  <PresentationFormat>Bildschirmpräsentation (4:3)</PresentationFormat>
  <Paragraphs>59</Paragraphs>
  <Slides>8</Slides>
  <Notes>7</Notes>
  <HiddenSlides>0</HiddenSlides>
  <MMClips>0</MMClip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Larissa</vt:lpstr>
      <vt:lpstr>Religiösen Weltzugang im Lehrplan erkennen</vt:lpstr>
      <vt:lpstr>Leitfrage</vt:lpstr>
      <vt:lpstr>Kompetenzbegriff des ISB</vt:lpstr>
      <vt:lpstr>PowerPoint-Präsentation</vt:lpstr>
      <vt:lpstr>Antwort: </vt:lpstr>
      <vt:lpstr>Im Religionsunterricht geht es um Gegenstände, Handlungen, Texte, Bilder, Fragen, die etwas über das Christentum und andere Religionen und Weltanschauungen aussagen (domänenspezifische Blickrichtung).  Dabei muss man…</vt:lpstr>
      <vt:lpstr>Vertikale Struktur - Zielorientierung  Gegenstandsbereich Jesus Christus (RS)</vt:lpstr>
      <vt:lpstr>Horizontale Struktur: Vernetzung in der Jahrgangsstufe</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Spika Sr. Teresa</dc:creator>
  <cp:lastModifiedBy>Bär, Dr. Matthias</cp:lastModifiedBy>
  <cp:revision>83</cp:revision>
  <cp:lastPrinted>2016-03-10T15:43:09Z</cp:lastPrinted>
  <dcterms:created xsi:type="dcterms:W3CDTF">2016-02-26T09:24:47Z</dcterms:created>
  <dcterms:modified xsi:type="dcterms:W3CDTF">2016-06-08T08:48:17Z</dcterms:modified>
</cp:coreProperties>
</file>