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75" r:id="rId3"/>
    <p:sldId id="287" r:id="rId4"/>
    <p:sldId id="257" r:id="rId5"/>
    <p:sldId id="282" r:id="rId6"/>
    <p:sldId id="276" r:id="rId7"/>
    <p:sldId id="269" r:id="rId8"/>
    <p:sldId id="258" r:id="rId9"/>
    <p:sldId id="259" r:id="rId10"/>
    <p:sldId id="284" r:id="rId11"/>
    <p:sldId id="277" r:id="rId12"/>
    <p:sldId id="270" r:id="rId13"/>
    <p:sldId id="260" r:id="rId14"/>
    <p:sldId id="261" r:id="rId15"/>
    <p:sldId id="288" r:id="rId16"/>
    <p:sldId id="278" r:id="rId17"/>
    <p:sldId id="271" r:id="rId18"/>
    <p:sldId id="262" r:id="rId19"/>
    <p:sldId id="263" r:id="rId20"/>
    <p:sldId id="283" r:id="rId21"/>
    <p:sldId id="279" r:id="rId22"/>
    <p:sldId id="272" r:id="rId23"/>
    <p:sldId id="264" r:id="rId24"/>
    <p:sldId id="265" r:id="rId25"/>
    <p:sldId id="286" r:id="rId26"/>
    <p:sldId id="280" r:id="rId27"/>
    <p:sldId id="273" r:id="rId28"/>
    <p:sldId id="266" r:id="rId29"/>
    <p:sldId id="267" r:id="rId30"/>
    <p:sldId id="285" r:id="rId31"/>
    <p:sldId id="281" r:id="rId32"/>
    <p:sldId id="274" r:id="rId33"/>
    <p:sldId id="268"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38" autoAdjust="0"/>
    <p:restoredTop sz="50252" autoAdjust="0"/>
  </p:normalViewPr>
  <p:slideViewPr>
    <p:cSldViewPr>
      <p:cViewPr varScale="1">
        <p:scale>
          <a:sx n="37" d="100"/>
          <a:sy n="37" d="100"/>
        </p:scale>
        <p:origin x="-2052" y="-84"/>
      </p:cViewPr>
      <p:guideLst>
        <p:guide orient="horz" pos="2160"/>
        <p:guide pos="2880"/>
      </p:guideLst>
    </p:cSldViewPr>
  </p:slideViewPr>
  <p:outlineViewPr>
    <p:cViewPr>
      <p:scale>
        <a:sx n="33" d="100"/>
        <a:sy n="33" d="100"/>
      </p:scale>
      <p:origin x="0" y="129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D7BB6D-52DA-4CB3-8752-F778C6D8C422}" type="datetimeFigureOut">
              <a:rPr lang="de-DE" smtClean="0"/>
              <a:t>03.06.2016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F802BF-9DE8-4754-95B8-16F3D49A0724}" type="slidenum">
              <a:rPr lang="de-DE" smtClean="0"/>
              <a:t>‹Nr.›</a:t>
            </a:fld>
            <a:endParaRPr lang="de-DE"/>
          </a:p>
        </p:txBody>
      </p:sp>
    </p:spTree>
    <p:extLst>
      <p:ext uri="{BB962C8B-B14F-4D97-AF65-F5344CB8AC3E}">
        <p14:creationId xmlns:p14="http://schemas.microsoft.com/office/powerpoint/2010/main" val="1791533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 Kompetenzstrukturmodell</a:t>
            </a:r>
            <a:r>
              <a:rPr lang="de-DE" baseline="0" dirty="0" smtClean="0"/>
              <a:t> liegt dem Lehrplan Katholische Religionslehre zu Grunde. In der Mitte sieht man die sechs Gegenstandsbereiche. Um sie herum gruppieren sich sechs prozessbezogene Kompetenzen. Somit sind die hauptsächlichen Schüleraktivitäten und die Inhalte des Unterrichts abgebildet. Die Dynamik im Bild liegt bei den Schüleraktivitäten. </a:t>
            </a:r>
            <a:r>
              <a:rPr lang="de-DE" baseline="0" dirty="0" smtClean="0"/>
              <a:t>Diese werden </a:t>
            </a:r>
            <a:r>
              <a:rPr lang="de-DE" baseline="0" dirty="0" smtClean="0"/>
              <a:t>entwickelt, eingeübt und angewendet </a:t>
            </a:r>
            <a:r>
              <a:rPr lang="de-DE" baseline="0" dirty="0" smtClean="0"/>
              <a:t>anhand </a:t>
            </a:r>
            <a:r>
              <a:rPr lang="de-DE" baseline="0" dirty="0" smtClean="0"/>
              <a:t>der Inhalte.</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a:t>
            </a:fld>
            <a:endParaRPr lang="de-DE"/>
          </a:p>
        </p:txBody>
      </p:sp>
    </p:spTree>
    <p:extLst>
      <p:ext uri="{BB962C8B-B14F-4D97-AF65-F5344CB8AC3E}">
        <p14:creationId xmlns:p14="http://schemas.microsoft.com/office/powerpoint/2010/main" val="4093274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Gerade</a:t>
            </a:r>
            <a:r>
              <a:rPr lang="de-DE" baseline="0" dirty="0" smtClean="0"/>
              <a:t> im Thema 6.2 wird die Kompetenzorientierung besonders gut deutlich: Es geht nicht um das Nacherzählen biblischer Geschichten, sondern um die </a:t>
            </a:r>
            <a:r>
              <a:rPr lang="de-DE" baseline="0" dirty="0" smtClean="0"/>
              <a:t>Frage: Wie </a:t>
            </a:r>
            <a:r>
              <a:rPr lang="de-DE" baseline="0" dirty="0" smtClean="0"/>
              <a:t>ist Bibel entstanden? Was sind religiöse Erfahrungen? Wie wird die Welt gedeutet? Wie deuten gläubige Menschen, was ihnen widerfährt?</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18</a:t>
            </a:fld>
            <a:endParaRPr lang="de-DE"/>
          </a:p>
        </p:txBody>
      </p:sp>
    </p:spTree>
    <p:extLst>
      <p:ext uri="{BB962C8B-B14F-4D97-AF65-F5344CB8AC3E}">
        <p14:creationId xmlns:p14="http://schemas.microsoft.com/office/powerpoint/2010/main" val="2978569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Menschen</a:t>
            </a:r>
            <a:r>
              <a:rPr lang="de-DE" baseline="0" dirty="0" smtClean="0"/>
              <a:t> sind auf Beziehung hin angelegt. Erfahrungen und wichtige Einsichten können im Kontakt mit anderen Menschen weitergegeben werden. Selber zum Kontakt zu werden ist der Auftrag Gottes an die Menschen, zu dem uns die Kirche ermuntert.</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21</a:t>
            </a:fld>
            <a:endParaRPr lang="de-DE"/>
          </a:p>
        </p:txBody>
      </p:sp>
    </p:spTree>
    <p:extLst>
      <p:ext uri="{BB962C8B-B14F-4D97-AF65-F5344CB8AC3E}">
        <p14:creationId xmlns:p14="http://schemas.microsoft.com/office/powerpoint/2010/main" val="2251667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Kirchengeschichte dominiert diesen Gegenstandsbereich.</a:t>
            </a:r>
            <a:r>
              <a:rPr lang="de-DE" baseline="0" dirty="0" smtClean="0"/>
              <a:t> Auch hier – wie ja auch bei der Behandlung der Bibel – gilt: die fachwissenschaftlichen Inhalte sind im schulischen Unterricht kein </a:t>
            </a:r>
            <a:r>
              <a:rPr lang="de-DE" baseline="0" dirty="0" smtClean="0"/>
              <a:t>Selbstzweck, </a:t>
            </a:r>
            <a:r>
              <a:rPr lang="de-DE" baseline="0" dirty="0" smtClean="0"/>
              <a:t>sondern sind auf die Bildung des Menschen hin </a:t>
            </a:r>
            <a:r>
              <a:rPr lang="de-DE" baseline="0" dirty="0" smtClean="0"/>
              <a:t>orientiert. Bildung haben heißt: in </a:t>
            </a:r>
            <a:r>
              <a:rPr lang="de-DE" baseline="0" dirty="0" smtClean="0"/>
              <a:t>neuen Situationen urteilen und agieren </a:t>
            </a:r>
            <a:r>
              <a:rPr lang="de-DE" baseline="0" dirty="0" smtClean="0"/>
              <a:t>können</a:t>
            </a:r>
            <a:r>
              <a:rPr lang="de-DE" baseline="0" dirty="0" smtClean="0"/>
              <a:t>. Dies hat die </a:t>
            </a:r>
            <a:r>
              <a:rPr lang="de-DE" baseline="0" dirty="0" smtClean="0"/>
              <a:t>reflektierte Auseinandersetzung </a:t>
            </a:r>
            <a:r>
              <a:rPr lang="de-DE" baseline="0" dirty="0" smtClean="0"/>
              <a:t>mit Geschichte und damit mit Handlungsmustern in der Vergangenheit </a:t>
            </a:r>
            <a:r>
              <a:rPr lang="de-DE" baseline="0" dirty="0" smtClean="0"/>
              <a:t>zur Voraussetzung, nicht ihr Nacherzählen.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23</a:t>
            </a:fld>
            <a:endParaRPr lang="de-DE"/>
          </a:p>
        </p:txBody>
      </p:sp>
    </p:spTree>
    <p:extLst>
      <p:ext uri="{BB962C8B-B14F-4D97-AF65-F5344CB8AC3E}">
        <p14:creationId xmlns:p14="http://schemas.microsoft.com/office/powerpoint/2010/main" val="3122592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 zentral</a:t>
            </a:r>
            <a:r>
              <a:rPr lang="de-DE" baseline="0" dirty="0" smtClean="0"/>
              <a:t> dieser Gegenstandsbereich ist, wird schon daran deutlich, dass mit deuten und urteilen zwei prozessbezogene Kompetenzen, also zwei zentrale Schülerhandlungen, den Kern dieses Gegenstandsbereichs bilden.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26</a:t>
            </a:fld>
            <a:endParaRPr lang="de-DE"/>
          </a:p>
        </p:txBody>
      </p:sp>
    </p:spTree>
    <p:extLst>
      <p:ext uri="{BB962C8B-B14F-4D97-AF65-F5344CB8AC3E}">
        <p14:creationId xmlns:p14="http://schemas.microsoft.com/office/powerpoint/2010/main" val="16505715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Kompetent handeln heißt </a:t>
            </a:r>
            <a:r>
              <a:rPr lang="de-DE" dirty="0" smtClean="0"/>
              <a:t>die Welt prägen. In allen Bereichen.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27</a:t>
            </a:fld>
            <a:endParaRPr lang="de-DE"/>
          </a:p>
        </p:txBody>
      </p:sp>
    </p:spTree>
    <p:extLst>
      <p:ext uri="{BB962C8B-B14F-4D97-AF65-F5344CB8AC3E}">
        <p14:creationId xmlns:p14="http://schemas.microsoft.com/office/powerpoint/2010/main" val="1893225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a:t>
            </a:r>
            <a:r>
              <a:rPr lang="de-DE" baseline="0" dirty="0" smtClean="0"/>
              <a:t> Vielfalt ist groß. Interessante Neuerungen sind: der Lernbereich 6.1: jedes Denken geht vom Staunen aus. Bevor dem Schüler vorschnell Antworten vorgesetzt werden, die mit ihm nichts zu tun haben, wird er zum Fragen gebracht. Seine verdeckten Fragen werden offen </a:t>
            </a:r>
            <a:r>
              <a:rPr lang="de-DE" baseline="0" dirty="0" smtClean="0"/>
              <a:t>gelegt. Ihm </a:t>
            </a:r>
            <a:r>
              <a:rPr lang="de-DE" baseline="0" dirty="0" smtClean="0"/>
              <a:t>wird Gelegenheit gegeben zu staunen und so in Auseinandersetzung mit der Welt seine Fragen zu entwickeln. Ein Unikat ist die Q12: drei Lernbereiche – alle aus einem Gegenstandsbereich. Hier wird ein </a:t>
            </a:r>
            <a:r>
              <a:rPr lang="de-DE" baseline="0" dirty="0" smtClean="0"/>
              <a:t>ganzes – </a:t>
            </a:r>
            <a:r>
              <a:rPr lang="de-DE" baseline="0" dirty="0" smtClean="0"/>
              <a:t>wenn auch kurzes – Schuljahr an einer großen Fragestellung gearbeitet. Wer ist der Mensch? Wie soll er handeln? Was kann er hoffen?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28</a:t>
            </a:fld>
            <a:endParaRPr lang="de-DE"/>
          </a:p>
        </p:txBody>
      </p:sp>
    </p:spTree>
    <p:extLst>
      <p:ext uri="{BB962C8B-B14F-4D97-AF65-F5344CB8AC3E}">
        <p14:creationId xmlns:p14="http://schemas.microsoft.com/office/powerpoint/2010/main" val="826009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Frage nach dem Wesen des menschlichen</a:t>
            </a:r>
            <a:r>
              <a:rPr lang="de-DE" baseline="0" dirty="0" smtClean="0"/>
              <a:t> Glaubens steht im Mittelpunkt – keine kulturelle Besichtigung anderer Religionen, sondern ein Verstehen des Glaubens.</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31</a:t>
            </a:fld>
            <a:endParaRPr lang="de-DE"/>
          </a:p>
        </p:txBody>
      </p:sp>
    </p:spTree>
    <p:extLst>
      <p:ext uri="{BB962C8B-B14F-4D97-AF65-F5344CB8AC3E}">
        <p14:creationId xmlns:p14="http://schemas.microsoft.com/office/powerpoint/2010/main" val="1407046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Drei Lernbereiche behandeln</a:t>
            </a:r>
            <a:r>
              <a:rPr lang="de-DE" baseline="0" dirty="0" smtClean="0"/>
              <a:t> konkrete Religionen: 7.5, 9.5 und </a:t>
            </a:r>
            <a:r>
              <a:rPr lang="de-DE" baseline="0" dirty="0" smtClean="0"/>
              <a:t>10.5. </a:t>
            </a:r>
          </a:p>
          <a:p>
            <a:r>
              <a:rPr lang="de-DE" baseline="0" dirty="0" smtClean="0"/>
              <a:t>6.5</a:t>
            </a:r>
            <a:r>
              <a:rPr lang="de-DE" baseline="0" dirty="0" smtClean="0"/>
              <a:t>, 8.5 und 11.1 hängen auf andere Weise zusammen: Was </a:t>
            </a:r>
            <a:r>
              <a:rPr lang="de-DE" baseline="0" dirty="0" smtClean="0"/>
              <a:t>für Weltdeutungen gibt </a:t>
            </a:r>
            <a:r>
              <a:rPr lang="de-DE" baseline="0" dirty="0" smtClean="0"/>
              <a:t>es in der Welt? </a:t>
            </a:r>
            <a:r>
              <a:rPr lang="de-DE" baseline="0" dirty="0" smtClean="0"/>
              <a:t>Wie kann ich entscheiden, welche Deutungskonzepte für mich zum </a:t>
            </a:r>
            <a:r>
              <a:rPr lang="de-DE" baseline="0" smtClean="0"/>
              <a:t>Leben führen?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33</a:t>
            </a:fld>
            <a:endParaRPr lang="de-DE"/>
          </a:p>
        </p:txBody>
      </p:sp>
    </p:spTree>
    <p:extLst>
      <p:ext uri="{BB962C8B-B14F-4D97-AF65-F5344CB8AC3E}">
        <p14:creationId xmlns:p14="http://schemas.microsoft.com/office/powerpoint/2010/main" val="490389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Natürlich</a:t>
            </a:r>
            <a:r>
              <a:rPr lang="de-DE" baseline="0" dirty="0" smtClean="0"/>
              <a:t> folgt der Lehrplan den kirchlichen </a:t>
            </a:r>
            <a:r>
              <a:rPr lang="de-DE" baseline="0" dirty="0" smtClean="0"/>
              <a:t>Vorgaben. </a:t>
            </a:r>
            <a:r>
              <a:rPr lang="de-DE" baseline="0" dirty="0" smtClean="0"/>
              <a:t>Hier sind auch die Gegenstandsbereiche verankert. Dies garantiert unter anderem, dass beim Wechsel zwischen Bundesländern die Unterschiede nicht zu groß sind. Gleichzeitig geben sie vor, in welche Richtung bei der Bearbeitung eines Lernbereichs zu denken ist: Worum geht es bei diesem Thema im Hintergrund? Weswegen beschäftigt man Schülerinnen und Schüler mit bestimmten Fragen? Geht es um den vordergründigen Stoff? Nein, es geht um den Erwerb von Kompetenzen, also von souveränem Handhaben von Wissen und Fertigkeiten, um in konkreten </a:t>
            </a:r>
            <a:r>
              <a:rPr lang="de-DE" baseline="0" dirty="0" smtClean="0"/>
              <a:t>Situationen verantwortungsbewusst </a:t>
            </a:r>
            <a:r>
              <a:rPr lang="de-DE" baseline="0" dirty="0" smtClean="0"/>
              <a:t>handeln zu können.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2</a:t>
            </a:fld>
            <a:endParaRPr lang="de-DE"/>
          </a:p>
        </p:txBody>
      </p:sp>
    </p:spTree>
    <p:extLst>
      <p:ext uri="{BB962C8B-B14F-4D97-AF65-F5344CB8AC3E}">
        <p14:creationId xmlns:p14="http://schemas.microsoft.com/office/powerpoint/2010/main" val="4292694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a:t>
            </a:r>
            <a:r>
              <a:rPr lang="de-DE" baseline="0" dirty="0" smtClean="0"/>
              <a:t> drei Bereiche stehen im Mittelpunkt. Sie gehen aus von den Schülerinnen und Schülern und folgen dem klassischen theologischen Ansatz: </a:t>
            </a:r>
            <a:r>
              <a:rPr lang="de-DE" baseline="0" dirty="0" smtClean="0"/>
              <a:t>Wir beginnen beim </a:t>
            </a:r>
            <a:r>
              <a:rPr lang="de-DE" baseline="0" dirty="0" smtClean="0"/>
              <a:t>Menschen und seinen Fragen, </a:t>
            </a:r>
            <a:r>
              <a:rPr lang="de-DE" baseline="0" dirty="0" smtClean="0"/>
              <a:t>stoßen darin </a:t>
            </a:r>
            <a:r>
              <a:rPr lang="de-DE" baseline="0" dirty="0" smtClean="0"/>
              <a:t>zu Gott </a:t>
            </a:r>
            <a:r>
              <a:rPr lang="de-DE" baseline="0" dirty="0" smtClean="0"/>
              <a:t>vor und </a:t>
            </a:r>
            <a:r>
              <a:rPr lang="de-DE" baseline="0" dirty="0" smtClean="0"/>
              <a:t>dann zur </a:t>
            </a:r>
            <a:r>
              <a:rPr lang="de-DE" baseline="0" dirty="0" smtClean="0"/>
              <a:t>Reflexion des Verhältnisses.</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6</a:t>
            </a:fld>
            <a:endParaRPr lang="de-DE"/>
          </a:p>
        </p:txBody>
      </p:sp>
    </p:spTree>
    <p:extLst>
      <p:ext uri="{BB962C8B-B14F-4D97-AF65-F5344CB8AC3E}">
        <p14:creationId xmlns:p14="http://schemas.microsoft.com/office/powerpoint/2010/main" val="171873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a:t>
            </a:r>
            <a:r>
              <a:rPr lang="de-DE" baseline="0" dirty="0" smtClean="0"/>
              <a:t> großen Fragen stoßen an eine </a:t>
            </a:r>
            <a:r>
              <a:rPr lang="de-DE" baseline="0" dirty="0" smtClean="0"/>
              <a:t>Grenze. </a:t>
            </a:r>
            <a:r>
              <a:rPr lang="de-DE" baseline="0" dirty="0" smtClean="0"/>
              <a:t>Der religiöse Weltzugang ermöglicht einen </a:t>
            </a:r>
            <a:r>
              <a:rPr lang="de-DE" baseline="0" dirty="0" smtClean="0"/>
              <a:t>Überstieg. </a:t>
            </a:r>
            <a:r>
              <a:rPr lang="de-DE" baseline="0" dirty="0" smtClean="0"/>
              <a:t>Spuren von Gott werden sichtbar und Gottes Eigenschaften erfahrbar. In den Lernbereichen dieses Gegenstandsbereichs muss es immer um die Fragen der Menschen und um die Reflexion der Antwortversuche gehen.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7</a:t>
            </a:fld>
            <a:endParaRPr lang="de-DE"/>
          </a:p>
        </p:txBody>
      </p:sp>
    </p:spTree>
    <p:extLst>
      <p:ext uri="{BB962C8B-B14F-4D97-AF65-F5344CB8AC3E}">
        <p14:creationId xmlns:p14="http://schemas.microsoft.com/office/powerpoint/2010/main" val="1011431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Viele der Lernbereiche</a:t>
            </a:r>
            <a:r>
              <a:rPr lang="de-DE" baseline="0" dirty="0" smtClean="0"/>
              <a:t> sind aus den früheren </a:t>
            </a:r>
            <a:r>
              <a:rPr lang="de-DE" baseline="0" dirty="0" smtClean="0"/>
              <a:t>Lehrplangenerationen </a:t>
            </a:r>
            <a:r>
              <a:rPr lang="de-DE" baseline="0" dirty="0" smtClean="0"/>
              <a:t>bekannt. 10.2 allerdings bietet Neues. Hier geht es darum, das Schülerinnen und Schüler nach dem Unterricht die Besonderheiten religiöser Sprache erläutern können und sich mit den Einwürfen u.a. </a:t>
            </a:r>
            <a:r>
              <a:rPr lang="de-DE" baseline="0" dirty="0" err="1" smtClean="0"/>
              <a:t>Carnaps</a:t>
            </a:r>
            <a:r>
              <a:rPr lang="de-DE" baseline="0" dirty="0" smtClean="0"/>
              <a:t> und Wittgensteins auseinander gesetzt haben. Im Unterricht der Oberstufe wird die Trinität als die spezifisch christliche Annäherung an das Wesen Gottes stärker betont.</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8</a:t>
            </a:fld>
            <a:endParaRPr lang="de-DE"/>
          </a:p>
        </p:txBody>
      </p:sp>
    </p:spTree>
    <p:extLst>
      <p:ext uri="{BB962C8B-B14F-4D97-AF65-F5344CB8AC3E}">
        <p14:creationId xmlns:p14="http://schemas.microsoft.com/office/powerpoint/2010/main" val="2638818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Dieser </a:t>
            </a:r>
            <a:r>
              <a:rPr lang="de-DE" dirty="0" smtClean="0"/>
              <a:t>Gegenstandsbereich hat zwei</a:t>
            </a:r>
            <a:r>
              <a:rPr lang="de-DE" baseline="0" dirty="0" smtClean="0"/>
              <a:t> Schwerpunkte. Auch hier ist der Weg klar: </a:t>
            </a:r>
            <a:r>
              <a:rPr lang="de-DE" baseline="0" dirty="0" smtClean="0"/>
              <a:t>Von der Beobachtung des Handelns Jesu Christi wollen wir dazu kommen, dass sein Handeln auch für unsere lebensgestaltenden Entscheidungen relevant wird.</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11</a:t>
            </a:fld>
            <a:endParaRPr lang="de-DE"/>
          </a:p>
        </p:txBody>
      </p:sp>
    </p:spTree>
    <p:extLst>
      <p:ext uri="{BB962C8B-B14F-4D97-AF65-F5344CB8AC3E}">
        <p14:creationId xmlns:p14="http://schemas.microsoft.com/office/powerpoint/2010/main" val="3531607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bedeutet Frohbotschaft, was bedeutet Nachfolge konkret</a:t>
            </a:r>
            <a:r>
              <a:rPr lang="de-DE" dirty="0" smtClean="0"/>
              <a:t>? Diskutieren</a:t>
            </a:r>
            <a:r>
              <a:rPr lang="de-DE" baseline="0" dirty="0" smtClean="0"/>
              <a:t> Sie!</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12</a:t>
            </a:fld>
            <a:endParaRPr lang="de-DE"/>
          </a:p>
        </p:txBody>
      </p:sp>
    </p:spTree>
    <p:extLst>
      <p:ext uri="{BB962C8B-B14F-4D97-AF65-F5344CB8AC3E}">
        <p14:creationId xmlns:p14="http://schemas.microsoft.com/office/powerpoint/2010/main" val="3027906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Lernbereiche organisieren sich vom</a:t>
            </a:r>
            <a:r>
              <a:rPr lang="de-DE" baseline="0" dirty="0" smtClean="0"/>
              <a:t> Nahen zum Fernen: Menschwerdung – Begleitung der Menschen – Vergebung und schließlich die Zusammenschau in der 10. Klasse. Gerade hier ist aufbauendes Lernen wichtig: Wie kann es gelingen, dass die erworbenen Kompetenzen aus der 5., 6. und 8. Klasse in der 10. Klasse Früchte tragen?</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13</a:t>
            </a:fld>
            <a:endParaRPr lang="de-DE"/>
          </a:p>
        </p:txBody>
      </p:sp>
    </p:spTree>
    <p:extLst>
      <p:ext uri="{BB962C8B-B14F-4D97-AF65-F5344CB8AC3E}">
        <p14:creationId xmlns:p14="http://schemas.microsoft.com/office/powerpoint/2010/main" val="4045797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Mit</a:t>
            </a:r>
            <a:r>
              <a:rPr lang="de-DE" baseline="0" dirty="0" smtClean="0"/>
              <a:t> Tradition bezeichnet man die Weitergabe des Glaubens. Der Glaube, der dem Hören des Wortes Gottes folgt, muss immer eine konkrete Relevanz besitzen. Also muss das Wort Gottes </a:t>
            </a:r>
            <a:r>
              <a:rPr lang="de-DE" baseline="0" dirty="0" smtClean="0"/>
              <a:t>für den Hörer Bedeutung </a:t>
            </a:r>
            <a:r>
              <a:rPr lang="de-DE" baseline="0" dirty="0" smtClean="0"/>
              <a:t>haben. Welche Bedeutung hat es denn</a:t>
            </a:r>
            <a:r>
              <a:rPr lang="de-DE" baseline="0" dirty="0" smtClean="0"/>
              <a:t>? Diskutieren Sie!</a:t>
            </a:r>
            <a:endParaRPr lang="de-DE" dirty="0"/>
          </a:p>
        </p:txBody>
      </p:sp>
      <p:sp>
        <p:nvSpPr>
          <p:cNvPr id="4" name="Foliennummernplatzhalter 3"/>
          <p:cNvSpPr>
            <a:spLocks noGrp="1"/>
          </p:cNvSpPr>
          <p:nvPr>
            <p:ph type="sldNum" sz="quarter" idx="10"/>
          </p:nvPr>
        </p:nvSpPr>
        <p:spPr/>
        <p:txBody>
          <a:bodyPr/>
          <a:lstStyle/>
          <a:p>
            <a:fld id="{B0F802BF-9DE8-4754-95B8-16F3D49A0724}" type="slidenum">
              <a:rPr lang="de-DE" smtClean="0"/>
              <a:t>16</a:t>
            </a:fld>
            <a:endParaRPr lang="de-DE"/>
          </a:p>
        </p:txBody>
      </p:sp>
    </p:spTree>
    <p:extLst>
      <p:ext uri="{BB962C8B-B14F-4D97-AF65-F5344CB8AC3E}">
        <p14:creationId xmlns:p14="http://schemas.microsoft.com/office/powerpoint/2010/main" val="21475277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DDA0D4F-C499-4CE2-AF09-95BD51291984}" type="datetimeFigureOut">
              <a:rPr lang="de-DE" smtClean="0"/>
              <a:t>03.06.2016</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7EFD6C4-8D7C-4074-93EC-F0CCAE9800E8}" type="slidenum">
              <a:rPr lang="de-DE" smtClean="0"/>
              <a:t>‹Nr.›</a:t>
            </a:fld>
            <a:endParaRPr lang="de-DE"/>
          </a:p>
        </p:txBody>
      </p:sp>
    </p:spTree>
    <p:extLst>
      <p:ext uri="{BB962C8B-B14F-4D97-AF65-F5344CB8AC3E}">
        <p14:creationId xmlns:p14="http://schemas.microsoft.com/office/powerpoint/2010/main" val="3365283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Das</a:t>
            </a:r>
            <a:endParaRPr lang="de-DE" dirty="0"/>
          </a:p>
        </p:txBody>
      </p:sp>
      <p:sp>
        <p:nvSpPr>
          <p:cNvPr id="3" name="Untertitel 2"/>
          <p:cNvSpPr>
            <a:spLocks noGrp="1"/>
          </p:cNvSpPr>
          <p:nvPr>
            <p:ph type="subTitle" idx="1"/>
          </p:nvPr>
        </p:nvSpPr>
        <p:spPr/>
        <p:txBody>
          <a:bodyPr/>
          <a:lstStyle/>
          <a:p>
            <a:endParaRPr lang="de-DE"/>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29" y="836712"/>
            <a:ext cx="8698931" cy="5429906"/>
          </a:xfrm>
          <a:prstGeom prst="rect">
            <a:avLst/>
          </a:prstGeom>
        </p:spPr>
      </p:pic>
    </p:spTree>
    <p:extLst>
      <p:ext uri="{BB962C8B-B14F-4D97-AF65-F5344CB8AC3E}">
        <p14:creationId xmlns:p14="http://schemas.microsoft.com/office/powerpoint/2010/main" val="32092928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de-DE" dirty="0"/>
          </a:p>
        </p:txBody>
      </p:sp>
      <p:sp>
        <p:nvSpPr>
          <p:cNvPr id="8" name="Inhaltsplatzhalter 7"/>
          <p:cNvSpPr>
            <a:spLocks noGrp="1"/>
          </p:cNvSpPr>
          <p:nvPr>
            <p:ph idx="1"/>
          </p:nvPr>
        </p:nvSpPr>
        <p:spPr/>
        <p:txBody>
          <a:bodyPr>
            <a:normAutofit/>
          </a:bodyPr>
          <a:lstStyle/>
          <a:p>
            <a:endParaRPr lang="de-DE" dirty="0" smtClean="0"/>
          </a:p>
          <a:p>
            <a:pPr marL="0" indent="0">
              <a:buNone/>
            </a:pPr>
            <a:endParaRPr lang="de-DE" sz="2700" dirty="0" smtClean="0"/>
          </a:p>
          <a:p>
            <a:pPr marL="0" indent="0">
              <a:buNone/>
            </a:pPr>
            <a:endParaRPr lang="de-DE" sz="2700" dirty="0"/>
          </a:p>
          <a:p>
            <a:pPr marL="0" indent="0">
              <a:buNone/>
            </a:pPr>
            <a:r>
              <a:rPr lang="de-DE" sz="2700" dirty="0" smtClean="0"/>
              <a:t>Der </a:t>
            </a:r>
            <a:r>
              <a:rPr lang="de-DE" sz="2700" dirty="0"/>
              <a:t>Religionsunterricht befähigt die Schülerinnen und Schüler, sich der Frohbotschaft über Leben, Tod und Auferstehung Jesu Christi zu öffnen und diese auf konkrete Beispiele der Nachfolge Christi zu übertragen.</a:t>
            </a:r>
          </a:p>
          <a:p>
            <a:pPr marL="0" indent="0">
              <a:buNone/>
            </a:pPr>
            <a:endParaRPr lang="de-DE" dirty="0"/>
          </a:p>
        </p:txBody>
      </p:sp>
      <p:pic>
        <p:nvPicPr>
          <p:cNvPr id="9" name="Inhaltsplatzhalter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43323" t="21554" r="45630" b="61305"/>
          <a:stretch/>
        </p:blipFill>
        <p:spPr>
          <a:xfrm>
            <a:off x="7270750" y="764704"/>
            <a:ext cx="1873250" cy="1749425"/>
          </a:xfrm>
          <a:prstGeom prst="rect">
            <a:avLst/>
          </a:prstGeom>
        </p:spPr>
      </p:pic>
    </p:spTree>
    <p:extLst>
      <p:ext uri="{BB962C8B-B14F-4D97-AF65-F5344CB8AC3E}">
        <p14:creationId xmlns:p14="http://schemas.microsoft.com/office/powerpoint/2010/main" val="3913448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de-DE" dirty="0"/>
          </a:p>
        </p:txBody>
      </p:sp>
      <p:sp>
        <p:nvSpPr>
          <p:cNvPr id="8" name="Inhaltsplatzhalter 7"/>
          <p:cNvSpPr>
            <a:spLocks noGrp="1"/>
          </p:cNvSpPr>
          <p:nvPr>
            <p:ph idx="1"/>
          </p:nvPr>
        </p:nvSpPr>
        <p:spPr/>
        <p:txBody>
          <a:bodyPr>
            <a:normAutofit/>
          </a:bodyPr>
          <a:lstStyle/>
          <a:p>
            <a:endParaRPr lang="de-DE" dirty="0" smtClean="0"/>
          </a:p>
          <a:p>
            <a:pPr marL="0" indent="0">
              <a:buNone/>
            </a:pPr>
            <a:endParaRPr lang="de-DE" sz="2700" dirty="0" smtClean="0"/>
          </a:p>
          <a:p>
            <a:pPr marL="0" indent="0">
              <a:buNone/>
            </a:pPr>
            <a:endParaRPr lang="de-DE" sz="2700" dirty="0"/>
          </a:p>
          <a:p>
            <a:pPr marL="0" indent="0">
              <a:buNone/>
            </a:pPr>
            <a:r>
              <a:rPr lang="de-DE" sz="2700" dirty="0" smtClean="0"/>
              <a:t>Der </a:t>
            </a:r>
            <a:r>
              <a:rPr lang="de-DE" sz="2700" dirty="0"/>
              <a:t>Religionsunterricht befähigt die Schülerinnen und Schüler, sich der </a:t>
            </a:r>
            <a:r>
              <a:rPr lang="de-DE" sz="2700" dirty="0">
                <a:solidFill>
                  <a:srgbClr val="FF0000"/>
                </a:solidFill>
              </a:rPr>
              <a:t>Frohbotschaft</a:t>
            </a:r>
            <a:r>
              <a:rPr lang="de-DE" sz="2700" dirty="0"/>
              <a:t> über Leben, Tod und Auferstehung Jesu Christi zu öffnen und diese auf konkrete Beispiele der </a:t>
            </a:r>
            <a:r>
              <a:rPr lang="de-DE" sz="2700" dirty="0">
                <a:solidFill>
                  <a:srgbClr val="FF0000"/>
                </a:solidFill>
              </a:rPr>
              <a:t>Nachfolge Christi</a:t>
            </a:r>
            <a:r>
              <a:rPr lang="de-DE" sz="2700" dirty="0"/>
              <a:t> zu übertragen.</a:t>
            </a:r>
          </a:p>
          <a:p>
            <a:pPr marL="0" indent="0">
              <a:buNone/>
            </a:pPr>
            <a:endParaRPr lang="de-DE" dirty="0"/>
          </a:p>
        </p:txBody>
      </p:sp>
      <p:pic>
        <p:nvPicPr>
          <p:cNvPr id="9" name="Inhaltsplatzhalter 3"/>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43323" t="21554" r="45630" b="61305"/>
          <a:stretch/>
        </p:blipFill>
        <p:spPr>
          <a:xfrm>
            <a:off x="7270750" y="764704"/>
            <a:ext cx="1873250" cy="1749425"/>
          </a:xfrm>
          <a:prstGeom prst="rect">
            <a:avLst/>
          </a:prstGeom>
        </p:spPr>
      </p:pic>
    </p:spTree>
    <p:extLst>
      <p:ext uri="{BB962C8B-B14F-4D97-AF65-F5344CB8AC3E}">
        <p14:creationId xmlns:p14="http://schemas.microsoft.com/office/powerpoint/2010/main" val="4837001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Worum es geht</a:t>
            </a:r>
            <a:endParaRPr lang="de-DE" dirty="0"/>
          </a:p>
        </p:txBody>
      </p:sp>
      <p:sp>
        <p:nvSpPr>
          <p:cNvPr id="8" name="Inhaltsplatzhalter 7"/>
          <p:cNvSpPr>
            <a:spLocks noGrp="1"/>
          </p:cNvSpPr>
          <p:nvPr>
            <p:ph idx="1"/>
          </p:nvPr>
        </p:nvSpPr>
        <p:spPr>
          <a:xfrm>
            <a:off x="457200" y="2708919"/>
            <a:ext cx="3034680" cy="3312369"/>
          </a:xfrm>
        </p:spPr>
        <p:txBody>
          <a:bodyPr>
            <a:normAutofit fontScale="85000" lnSpcReduction="20000"/>
          </a:bodyPr>
          <a:lstStyle/>
          <a:p>
            <a:endParaRPr lang="de-DE" dirty="0" smtClean="0"/>
          </a:p>
          <a:p>
            <a:pPr marL="0" indent="0">
              <a:buNone/>
            </a:pPr>
            <a:r>
              <a:rPr lang="de-DE" sz="2700" b="1" dirty="0"/>
              <a:t>Menschwerdung</a:t>
            </a:r>
          </a:p>
          <a:p>
            <a:pPr marL="0" indent="0">
              <a:buNone/>
            </a:pPr>
            <a:r>
              <a:rPr lang="de-DE" sz="2700" b="1" dirty="0" smtClean="0"/>
              <a:t>Gottessohnschaft</a:t>
            </a:r>
          </a:p>
          <a:p>
            <a:pPr marL="0" indent="0">
              <a:buNone/>
            </a:pPr>
            <a:r>
              <a:rPr lang="de-DE" sz="2700" b="1" dirty="0" smtClean="0"/>
              <a:t>Leid und Tod am Kreuz</a:t>
            </a:r>
          </a:p>
          <a:p>
            <a:pPr marL="0" indent="0">
              <a:buNone/>
            </a:pPr>
            <a:r>
              <a:rPr lang="de-DE" sz="2700" b="1" dirty="0"/>
              <a:t>Erlöser</a:t>
            </a:r>
          </a:p>
          <a:p>
            <a:pPr marL="0" indent="0">
              <a:buNone/>
            </a:pPr>
            <a:r>
              <a:rPr lang="de-DE" sz="2700" b="1" dirty="0" smtClean="0"/>
              <a:t>Wiederkunft</a:t>
            </a:r>
          </a:p>
          <a:p>
            <a:pPr marL="0" indent="0">
              <a:buNone/>
            </a:pPr>
            <a:r>
              <a:rPr lang="de-DE" sz="2700" b="1" dirty="0" smtClean="0"/>
              <a:t>Bleibend in der Kirche</a:t>
            </a:r>
          </a:p>
          <a:p>
            <a:pPr marL="0" indent="0">
              <a:buNone/>
            </a:pPr>
            <a:endParaRPr lang="de-DE" sz="2700" b="1" dirty="0" smtClean="0"/>
          </a:p>
          <a:p>
            <a:pPr marL="0" indent="0">
              <a:buNone/>
            </a:pPr>
            <a:endParaRPr lang="de-DE" sz="2700" b="1" dirty="0" smtClean="0"/>
          </a:p>
          <a:p>
            <a:pPr marL="0" indent="0">
              <a:buNone/>
            </a:pPr>
            <a:endParaRPr lang="de-DE" sz="2700" b="1" dirty="0"/>
          </a:p>
          <a:p>
            <a:pPr marL="0" indent="0">
              <a:buNone/>
            </a:pPr>
            <a:endParaRPr lang="de-DE" dirty="0"/>
          </a:p>
        </p:txBody>
      </p:sp>
      <p:pic>
        <p:nvPicPr>
          <p:cNvPr id="9" name="Inhaltsplatzhalter 3"/>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43323" t="21554" r="45630" b="61305"/>
          <a:stretch/>
        </p:blipFill>
        <p:spPr>
          <a:xfrm>
            <a:off x="7270750" y="855712"/>
            <a:ext cx="1873250" cy="1749425"/>
          </a:xfrm>
          <a:prstGeom prst="rect">
            <a:avLst/>
          </a:prstGeom>
        </p:spPr>
      </p:pic>
      <p:sp>
        <p:nvSpPr>
          <p:cNvPr id="2" name="Textfeld 1"/>
          <p:cNvSpPr txBox="1"/>
          <p:nvPr/>
        </p:nvSpPr>
        <p:spPr>
          <a:xfrm>
            <a:off x="4932040" y="3501008"/>
            <a:ext cx="4104456" cy="2062103"/>
          </a:xfrm>
          <a:prstGeom prst="rect">
            <a:avLst/>
          </a:prstGeom>
          <a:noFill/>
        </p:spPr>
        <p:txBody>
          <a:bodyPr wrap="square" rtlCol="0">
            <a:spAutoFit/>
          </a:bodyPr>
          <a:lstStyle/>
          <a:p>
            <a:r>
              <a:rPr lang="de-DE" sz="3200" dirty="0" smtClean="0"/>
              <a:t>Berufung der Apostel</a:t>
            </a:r>
          </a:p>
          <a:p>
            <a:r>
              <a:rPr lang="de-DE" sz="3200" dirty="0" smtClean="0"/>
              <a:t>Zeichen und Wunder</a:t>
            </a:r>
          </a:p>
          <a:p>
            <a:r>
              <a:rPr lang="de-DE" sz="3200" dirty="0" smtClean="0"/>
              <a:t>Vergebung der Sünden</a:t>
            </a:r>
          </a:p>
          <a:p>
            <a:r>
              <a:rPr lang="de-DE" sz="3200" dirty="0" smtClean="0"/>
              <a:t>Nachfolge heute</a:t>
            </a:r>
            <a:endParaRPr lang="de-DE" sz="3200" dirty="0"/>
          </a:p>
        </p:txBody>
      </p:sp>
      <p:sp>
        <p:nvSpPr>
          <p:cNvPr id="3" name="Textfeld 2"/>
          <p:cNvSpPr txBox="1"/>
          <p:nvPr/>
        </p:nvSpPr>
        <p:spPr>
          <a:xfrm>
            <a:off x="3059832" y="1844824"/>
            <a:ext cx="4392488" cy="923330"/>
          </a:xfrm>
          <a:prstGeom prst="rect">
            <a:avLst/>
          </a:prstGeom>
          <a:noFill/>
        </p:spPr>
        <p:txBody>
          <a:bodyPr wrap="square" rtlCol="0">
            <a:spAutoFit/>
          </a:bodyPr>
          <a:lstStyle/>
          <a:p>
            <a:r>
              <a:rPr lang="de-DE" dirty="0" smtClean="0"/>
              <a:t>Weil Jesus Christus wahrer Mensch und wahrer Gott ist, zeigt er mir Gott.</a:t>
            </a:r>
            <a:endParaRPr lang="de-DE" dirty="0"/>
          </a:p>
          <a:p>
            <a:endParaRPr lang="de-DE" dirty="0"/>
          </a:p>
        </p:txBody>
      </p:sp>
    </p:spTree>
    <p:extLst>
      <p:ext uri="{BB962C8B-B14F-4D97-AF65-F5344CB8AC3E}">
        <p14:creationId xmlns:p14="http://schemas.microsoft.com/office/powerpoint/2010/main" val="350427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fade">
                                      <p:cBhvr>
                                        <p:cTn id="11" dur="500"/>
                                        <p:tgtEl>
                                          <p:spTgt spid="8">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xEl>
                                              <p:pRg st="2" end="2"/>
                                            </p:txEl>
                                          </p:spTgt>
                                        </p:tgtEl>
                                        <p:attrNameLst>
                                          <p:attrName>style.visibility</p:attrName>
                                        </p:attrNameLst>
                                      </p:cBhvr>
                                      <p:to>
                                        <p:strVal val="visible"/>
                                      </p:to>
                                    </p:set>
                                    <p:animEffect transition="in" filter="fade">
                                      <p:cBhvr>
                                        <p:cTn id="16" dur="500"/>
                                        <p:tgtEl>
                                          <p:spTgt spid="8">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animEffect transition="in" filter="fade">
                                      <p:cBhvr>
                                        <p:cTn id="21" dur="500"/>
                                        <p:tgtEl>
                                          <p:spTgt spid="8">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xEl>
                                              <p:pRg st="4" end="4"/>
                                            </p:txEl>
                                          </p:spTgt>
                                        </p:tgtEl>
                                        <p:attrNameLst>
                                          <p:attrName>style.visibility</p:attrName>
                                        </p:attrNameLst>
                                      </p:cBhvr>
                                      <p:to>
                                        <p:strVal val="visible"/>
                                      </p:to>
                                    </p:set>
                                    <p:animEffect transition="in" filter="fade">
                                      <p:cBhvr>
                                        <p:cTn id="26" dur="500"/>
                                        <p:tgtEl>
                                          <p:spTgt spid="8">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animEffect transition="in" filter="fade">
                                      <p:cBhvr>
                                        <p:cTn id="31" dur="500"/>
                                        <p:tgtEl>
                                          <p:spTgt spid="8">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
                                            <p:txEl>
                                              <p:pRg st="6" end="6"/>
                                            </p:txEl>
                                          </p:spTgt>
                                        </p:tgtEl>
                                        <p:attrNameLst>
                                          <p:attrName>style.visibility</p:attrName>
                                        </p:attrNameLst>
                                      </p:cBhvr>
                                      <p:to>
                                        <p:strVal val="visible"/>
                                      </p:to>
                                    </p:set>
                                    <p:animEffect transition="in" filter="fade">
                                      <p:cBhvr>
                                        <p:cTn id="36" dur="500"/>
                                        <p:tgtEl>
                                          <p:spTgt spid="8">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fontScale="92500" lnSpcReduction="10000"/>
          </a:bodyPr>
          <a:lstStyle/>
          <a:p>
            <a:endParaRPr lang="de-DE" dirty="0" smtClean="0"/>
          </a:p>
          <a:p>
            <a:endParaRPr lang="de-DE" dirty="0" smtClean="0"/>
          </a:p>
          <a:p>
            <a:r>
              <a:rPr lang="de-DE" dirty="0" smtClean="0"/>
              <a:t>5.2: „Eines Tages kam einer…“ Gott wird Mensch in Jesus Christus</a:t>
            </a:r>
          </a:p>
          <a:p>
            <a:r>
              <a:rPr lang="de-DE" dirty="0" smtClean="0"/>
              <a:t>6.3: Jesus schenkt Hoffnung in Leid und Tod</a:t>
            </a:r>
          </a:p>
          <a:p>
            <a:r>
              <a:rPr lang="de-DE" dirty="0" smtClean="0"/>
              <a:t>8.2: Jesu heilsamer Umgang mit menschlicher Schuld</a:t>
            </a:r>
          </a:p>
          <a:p>
            <a:r>
              <a:rPr lang="de-DE" dirty="0" smtClean="0"/>
              <a:t>10.4: Jesus, der Christus. Geschichte – Botschaft – Wirkung</a:t>
            </a:r>
            <a:endParaRPr lang="de-DE" dirty="0"/>
          </a:p>
        </p:txBody>
      </p:sp>
      <p:pic>
        <p:nvPicPr>
          <p:cNvPr id="4" name="Inhaltsplatzhalter 3"/>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43323" t="21554" r="45630" b="61305"/>
          <a:stretch/>
        </p:blipFill>
        <p:spPr>
          <a:xfrm>
            <a:off x="7270750" y="764704"/>
            <a:ext cx="1873250" cy="1749425"/>
          </a:xfrm>
          <a:prstGeom prst="rect">
            <a:avLst/>
          </a:prstGeom>
        </p:spPr>
      </p:pic>
    </p:spTree>
    <p:extLst>
      <p:ext uri="{BB962C8B-B14F-4D97-AF65-F5344CB8AC3E}">
        <p14:creationId xmlns:p14="http://schemas.microsoft.com/office/powerpoint/2010/main" val="2972435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b="1" dirty="0" smtClean="0"/>
          </a:p>
          <a:p>
            <a:pPr marL="0" indent="0">
              <a:buNone/>
            </a:pPr>
            <a:endParaRPr lang="de-DE" sz="2700" b="1" dirty="0" smtClean="0"/>
          </a:p>
          <a:p>
            <a:pPr marL="0" indent="0">
              <a:buNone/>
            </a:pPr>
            <a:r>
              <a:rPr lang="de-DE" sz="2700" dirty="0" smtClean="0"/>
              <a:t>„Das Ganze mit Moses, der hat das Wasser geteilt und so, das glaube ich jetzt nicht so.“</a:t>
            </a:r>
          </a:p>
          <a:p>
            <a:pPr marL="0" indent="0">
              <a:buNone/>
            </a:pPr>
            <a:r>
              <a:rPr lang="de-DE" sz="2400" dirty="0" smtClean="0"/>
              <a:t>(männlich, 15 Jahre, konfessionslos; Sinusstudie 2016, S. 339)</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227" t="21358" r="35154" b="61456"/>
          <a:stretch/>
        </p:blipFill>
        <p:spPr>
          <a:xfrm>
            <a:off x="7061690" y="692696"/>
            <a:ext cx="2088232" cy="2109540"/>
          </a:xfrm>
          <a:prstGeom prst="rect">
            <a:avLst/>
          </a:prstGeom>
        </p:spPr>
      </p:pic>
    </p:spTree>
    <p:extLst>
      <p:ext uri="{BB962C8B-B14F-4D97-AF65-F5344CB8AC3E}">
        <p14:creationId xmlns:p14="http://schemas.microsoft.com/office/powerpoint/2010/main" val="3873597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endParaRPr lang="de-DE" dirty="0" smtClean="0"/>
          </a:p>
          <a:p>
            <a:pPr marL="0" indent="0">
              <a:buNone/>
            </a:pPr>
            <a:endParaRPr lang="de-DE" sz="2700" b="1" dirty="0" smtClean="0"/>
          </a:p>
          <a:p>
            <a:pPr marL="0" indent="0">
              <a:buNone/>
            </a:pPr>
            <a:endParaRPr lang="de-DE" sz="2700" b="1" dirty="0" smtClean="0"/>
          </a:p>
          <a:p>
            <a:pPr marL="0" indent="0">
              <a:buNone/>
            </a:pPr>
            <a:r>
              <a:rPr lang="de-DE" sz="2700" dirty="0" smtClean="0"/>
              <a:t>Der </a:t>
            </a:r>
            <a:r>
              <a:rPr lang="de-DE" sz="2700" dirty="0"/>
              <a:t>Religionsunterricht eröffnet Zugänge zur lebensbedeutsamen und befreienden Kraft des Wortes Gottes in den biblischen Überlieferungen des Alten und Neuen Testaments sowie der kirchlichen Tradition. Er vermittelt so die Bedeutung des Wortes Gottes für Christen heute.</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227" t="21358" r="35154" b="61456"/>
          <a:stretch/>
        </p:blipFill>
        <p:spPr>
          <a:xfrm>
            <a:off x="7055768" y="692696"/>
            <a:ext cx="2088232" cy="2109540"/>
          </a:xfrm>
          <a:prstGeom prst="rect">
            <a:avLst/>
          </a:prstGeom>
        </p:spPr>
      </p:pic>
    </p:spTree>
    <p:extLst>
      <p:ext uri="{BB962C8B-B14F-4D97-AF65-F5344CB8AC3E}">
        <p14:creationId xmlns:p14="http://schemas.microsoft.com/office/powerpoint/2010/main" val="42566678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endParaRPr lang="de-DE" dirty="0" smtClean="0"/>
          </a:p>
          <a:p>
            <a:pPr marL="0" indent="0">
              <a:buNone/>
            </a:pPr>
            <a:endParaRPr lang="de-DE" sz="2700" b="1" dirty="0" smtClean="0"/>
          </a:p>
          <a:p>
            <a:pPr marL="0" indent="0">
              <a:buNone/>
            </a:pPr>
            <a:endParaRPr lang="de-DE" sz="2700" b="1" dirty="0" smtClean="0"/>
          </a:p>
          <a:p>
            <a:pPr marL="0" indent="0">
              <a:buNone/>
            </a:pPr>
            <a:r>
              <a:rPr lang="de-DE" sz="2700" dirty="0" smtClean="0"/>
              <a:t>Der </a:t>
            </a:r>
            <a:r>
              <a:rPr lang="de-DE" sz="2700" dirty="0"/>
              <a:t>Religionsunterricht eröffnet Zugänge zur lebensbedeutsamen und befreienden Kraft des Wortes Gottes in den biblischen Überlieferungen des Alten und Neuen Testaments sowie der kirchlichen Tradition. Er vermittelt so die </a:t>
            </a:r>
            <a:r>
              <a:rPr lang="de-DE" sz="2700" dirty="0">
                <a:solidFill>
                  <a:srgbClr val="FF0000"/>
                </a:solidFill>
              </a:rPr>
              <a:t>Bedeutung des Wortes Gottes </a:t>
            </a:r>
            <a:r>
              <a:rPr lang="de-DE" sz="2700" dirty="0"/>
              <a:t>für Christen heute.</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227" t="21358" r="35154" b="61456"/>
          <a:stretch/>
        </p:blipFill>
        <p:spPr>
          <a:xfrm>
            <a:off x="7055768" y="692696"/>
            <a:ext cx="2088232" cy="2109540"/>
          </a:xfrm>
          <a:prstGeom prst="rect">
            <a:avLst/>
          </a:prstGeom>
        </p:spPr>
      </p:pic>
    </p:spTree>
    <p:extLst>
      <p:ext uri="{BB962C8B-B14F-4D97-AF65-F5344CB8AC3E}">
        <p14:creationId xmlns:p14="http://schemas.microsoft.com/office/powerpoint/2010/main" val="23262715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a:xfrm>
            <a:off x="467544" y="2060848"/>
            <a:ext cx="8229600" cy="4525963"/>
          </a:xfrm>
        </p:spPr>
        <p:txBody>
          <a:bodyPr/>
          <a:lstStyle/>
          <a:p>
            <a:endParaRPr lang="de-DE" dirty="0" smtClean="0"/>
          </a:p>
          <a:p>
            <a:pPr marL="0" indent="0">
              <a:buNone/>
            </a:pPr>
            <a:endParaRPr lang="de-DE" sz="2700" b="1" dirty="0" smtClean="0"/>
          </a:p>
          <a:p>
            <a:pPr marL="0" indent="0">
              <a:buNone/>
            </a:pPr>
            <a:r>
              <a:rPr lang="de-DE" sz="2700" b="1" dirty="0" smtClean="0"/>
              <a:t>Gottes Wort in Menschenwort</a:t>
            </a:r>
          </a:p>
          <a:p>
            <a:pPr marL="0" indent="0">
              <a:buNone/>
            </a:pPr>
            <a:r>
              <a:rPr lang="de-DE" sz="2700" b="1" dirty="0" smtClean="0"/>
              <a:t>Offenbarung – Glaube – Bibel</a:t>
            </a:r>
          </a:p>
          <a:p>
            <a:pPr marL="0" indent="0">
              <a:buNone/>
            </a:pPr>
            <a:r>
              <a:rPr lang="de-DE" sz="2700" b="1" dirty="0" smtClean="0"/>
              <a:t>Unverzichtbarkeit des AT</a:t>
            </a:r>
          </a:p>
          <a:p>
            <a:pPr marL="0" indent="0">
              <a:buNone/>
            </a:pPr>
            <a:r>
              <a:rPr lang="de-DE" sz="2700" b="1" dirty="0" smtClean="0"/>
              <a:t>Quelle des Gebets</a:t>
            </a:r>
          </a:p>
          <a:p>
            <a:pPr marL="0" indent="0">
              <a:buNone/>
            </a:pPr>
            <a:r>
              <a:rPr lang="de-DE" sz="2700" b="1" dirty="0" smtClean="0"/>
              <a:t>Ethische Weisung</a:t>
            </a:r>
          </a:p>
          <a:p>
            <a:pPr marL="0" indent="0">
              <a:buNone/>
            </a:pPr>
            <a:endParaRPr lang="de-DE" sz="2700" b="1"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227" t="21358" r="35154" b="61456"/>
          <a:stretch/>
        </p:blipFill>
        <p:spPr>
          <a:xfrm>
            <a:off x="7055321" y="764704"/>
            <a:ext cx="2088232" cy="2109540"/>
          </a:xfrm>
          <a:prstGeom prst="rect">
            <a:avLst/>
          </a:prstGeom>
        </p:spPr>
      </p:pic>
      <p:sp>
        <p:nvSpPr>
          <p:cNvPr id="5" name="Textfeld 4"/>
          <p:cNvSpPr txBox="1"/>
          <p:nvPr/>
        </p:nvSpPr>
        <p:spPr>
          <a:xfrm>
            <a:off x="2555776" y="1819474"/>
            <a:ext cx="4320480" cy="830997"/>
          </a:xfrm>
          <a:prstGeom prst="rect">
            <a:avLst/>
          </a:prstGeom>
          <a:noFill/>
        </p:spPr>
        <p:txBody>
          <a:bodyPr wrap="square" rtlCol="0">
            <a:spAutoFit/>
          </a:bodyPr>
          <a:lstStyle/>
          <a:p>
            <a:r>
              <a:rPr lang="de-DE" sz="2400" dirty="0" smtClean="0"/>
              <a:t>Was ist die Bibel?</a:t>
            </a:r>
          </a:p>
          <a:p>
            <a:r>
              <a:rPr lang="de-DE" sz="2400" dirty="0" smtClean="0"/>
              <a:t>Warum brauchen wir die Bibel?</a:t>
            </a:r>
            <a:endParaRPr lang="de-DE" sz="2400" dirty="0"/>
          </a:p>
        </p:txBody>
      </p:sp>
    </p:spTree>
    <p:extLst>
      <p:ext uri="{BB962C8B-B14F-4D97-AF65-F5344CB8AC3E}">
        <p14:creationId xmlns:p14="http://schemas.microsoft.com/office/powerpoint/2010/main" val="174598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fontScale="70000" lnSpcReduction="20000"/>
          </a:bodyPr>
          <a:lstStyle/>
          <a:p>
            <a:endParaRPr lang="de-DE" dirty="0" smtClean="0"/>
          </a:p>
          <a:p>
            <a:pPr marL="0" indent="0">
              <a:buNone/>
            </a:pPr>
            <a:endParaRPr lang="de-DE" sz="2700" b="1" dirty="0" smtClean="0"/>
          </a:p>
          <a:p>
            <a:endParaRPr lang="de-DE" dirty="0" smtClean="0"/>
          </a:p>
          <a:p>
            <a:endParaRPr lang="de-DE" dirty="0"/>
          </a:p>
          <a:p>
            <a:r>
              <a:rPr lang="de-DE" dirty="0" smtClean="0"/>
              <a:t>5.1: Gott offenbart sich. Die Bibel als Heilige Schrift des Christentums </a:t>
            </a:r>
          </a:p>
          <a:p>
            <a:r>
              <a:rPr lang="de-DE" dirty="0" smtClean="0"/>
              <a:t>6.2</a:t>
            </a:r>
            <a:r>
              <a:rPr lang="de-DE" dirty="0"/>
              <a:t>: Scheitern und Gelingen. Exemplarische Erfahrungen im Alten Testament</a:t>
            </a:r>
          </a:p>
          <a:p>
            <a:r>
              <a:rPr lang="de-DE" dirty="0"/>
              <a:t>7.3: Markusevangelium: verheißungsvolle Botschaft vom Reich Gottes</a:t>
            </a:r>
          </a:p>
          <a:p>
            <a:r>
              <a:rPr lang="de-DE" dirty="0"/>
              <a:t>9.1: Freiheit und Gerechtigkeit im Namen Gottes: Visionen einer besseren Welt im Alten Testament</a:t>
            </a:r>
          </a:p>
          <a:p>
            <a:r>
              <a:rPr lang="de-DE" dirty="0"/>
              <a:t>11.3: Die Bibel als Zeugnis der Offenbarung. Zeitgemäße Methoden der Bibelauslegung</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227" t="21358" r="35154" b="61456"/>
          <a:stretch/>
        </p:blipFill>
        <p:spPr>
          <a:xfrm>
            <a:off x="7055768" y="781745"/>
            <a:ext cx="2088232" cy="2109540"/>
          </a:xfrm>
          <a:prstGeom prst="rect">
            <a:avLst/>
          </a:prstGeom>
        </p:spPr>
      </p:pic>
      <p:sp>
        <p:nvSpPr>
          <p:cNvPr id="5" name="Rechteck 4"/>
          <p:cNvSpPr/>
          <p:nvPr/>
        </p:nvSpPr>
        <p:spPr>
          <a:xfrm>
            <a:off x="755576" y="1836515"/>
            <a:ext cx="8064896" cy="923330"/>
          </a:xfrm>
          <a:prstGeom prst="rect">
            <a:avLst/>
          </a:prstGeom>
        </p:spPr>
        <p:txBody>
          <a:bodyPr wrap="square">
            <a:spAutoFit/>
          </a:bodyPr>
          <a:lstStyle/>
          <a:p>
            <a:endParaRPr lang="de-DE" dirty="0" smtClean="0"/>
          </a:p>
          <a:p>
            <a:endParaRPr lang="de-DE" dirty="0" smtClean="0"/>
          </a:p>
          <a:p>
            <a:endParaRPr lang="de-DE" dirty="0"/>
          </a:p>
        </p:txBody>
      </p:sp>
    </p:spTree>
    <p:extLst>
      <p:ext uri="{BB962C8B-B14F-4D97-AF65-F5344CB8AC3E}">
        <p14:creationId xmlns:p14="http://schemas.microsoft.com/office/powerpoint/2010/main" val="20164508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endParaRPr lang="de-DE" sz="2700" b="1" dirty="0" smtClean="0"/>
          </a:p>
          <a:p>
            <a:pPr marL="0" indent="0">
              <a:buNone/>
            </a:pPr>
            <a:endParaRPr lang="de-DE" sz="2700" b="1" dirty="0"/>
          </a:p>
          <a:p>
            <a:pPr marL="0" indent="0">
              <a:buNone/>
            </a:pPr>
            <a:r>
              <a:rPr lang="de-DE" sz="2700" dirty="0" smtClean="0"/>
              <a:t>„Ich gehe auch in die Kirche. Nicht jede Woche, aber hin und wieder auf jeden Fall und natürlich an Weihnachten und Ostern und sowas.“</a:t>
            </a:r>
          </a:p>
          <a:p>
            <a:pPr marL="0" indent="0">
              <a:buNone/>
            </a:pPr>
            <a:r>
              <a:rPr lang="de-DE" sz="1800" dirty="0" smtClean="0"/>
              <a:t>(männlich, 16 Jahre, katholisch; Sinusstudie 2016, S. 341)</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32663" t="38544" r="56609" b="44617"/>
          <a:stretch/>
        </p:blipFill>
        <p:spPr>
          <a:xfrm>
            <a:off x="7255926" y="764704"/>
            <a:ext cx="1888074" cy="1849928"/>
          </a:xfrm>
          <a:prstGeom prst="rect">
            <a:avLst/>
          </a:prstGeom>
        </p:spPr>
      </p:pic>
    </p:spTree>
    <p:extLst>
      <p:ext uri="{BB962C8B-B14F-4D97-AF65-F5344CB8AC3E}">
        <p14:creationId xmlns:p14="http://schemas.microsoft.com/office/powerpoint/2010/main" val="19536827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Gegenstandsbereiche</a:t>
            </a:r>
            <a:endParaRPr lang="de-DE" dirty="0"/>
          </a:p>
        </p:txBody>
      </p:sp>
      <p:sp>
        <p:nvSpPr>
          <p:cNvPr id="3" name="Inhaltsplatzhalter 2"/>
          <p:cNvSpPr>
            <a:spLocks noGrp="1"/>
          </p:cNvSpPr>
          <p:nvPr>
            <p:ph idx="1"/>
          </p:nvPr>
        </p:nvSpPr>
        <p:spPr/>
        <p:txBody>
          <a:bodyPr/>
          <a:lstStyle/>
          <a:p>
            <a:r>
              <a:rPr lang="de-DE" dirty="0" smtClean="0"/>
              <a:t>Vorgabe der deutschen Bischöfe</a:t>
            </a:r>
          </a:p>
          <a:p>
            <a:r>
              <a:rPr lang="de-DE" dirty="0" smtClean="0"/>
              <a:t>organisieren die Lernbereiche</a:t>
            </a:r>
          </a:p>
          <a:p>
            <a:r>
              <a:rPr lang="de-DE" dirty="0" smtClean="0"/>
              <a:t>machen deutlich, warum ein Lernbereich in den Lehrplan aufgenommen wurde</a:t>
            </a:r>
          </a:p>
          <a:p>
            <a:r>
              <a:rPr lang="de-DE" dirty="0" smtClean="0"/>
              <a:t>geben Orientierung über das Wesentliche in einem Lernbereich</a:t>
            </a:r>
            <a:endParaRPr lang="de-DE" dirty="0"/>
          </a:p>
        </p:txBody>
      </p:sp>
    </p:spTree>
    <p:extLst>
      <p:ext uri="{BB962C8B-B14F-4D97-AF65-F5344CB8AC3E}">
        <p14:creationId xmlns:p14="http://schemas.microsoft.com/office/powerpoint/2010/main" val="53732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endParaRPr lang="de-DE" sz="2700" b="1" dirty="0" smtClean="0"/>
          </a:p>
          <a:p>
            <a:pPr marL="0" indent="0">
              <a:buNone/>
            </a:pPr>
            <a:endParaRPr lang="de-DE" sz="2700" b="1" dirty="0"/>
          </a:p>
          <a:p>
            <a:pPr marL="0" indent="0">
              <a:buNone/>
            </a:pPr>
            <a:r>
              <a:rPr lang="de-DE" sz="2700" dirty="0" smtClean="0"/>
              <a:t>Der </a:t>
            </a:r>
            <a:r>
              <a:rPr lang="de-DE" sz="2700" dirty="0"/>
              <a:t>Religionsunterricht lädt zur Begegnung mit gläubigen Christen, mit Kirche und Pfarrgemeinde ein. Dadurch erleben die Schülerinnen und Schüler das Selbstverständnis der Kirche als Volk Gottes und verstehen den kirchlichen Auftrag als Impuls, einen eigenen Standpunkt zu beziehen</a:t>
            </a:r>
            <a:r>
              <a:rPr lang="de-DE" sz="2700" b="1" dirty="0"/>
              <a:t>.</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32663" t="38544" r="56609" b="44617"/>
          <a:stretch/>
        </p:blipFill>
        <p:spPr>
          <a:xfrm>
            <a:off x="7235723" y="764704"/>
            <a:ext cx="1888074" cy="1849928"/>
          </a:xfrm>
          <a:prstGeom prst="rect">
            <a:avLst/>
          </a:prstGeom>
        </p:spPr>
      </p:pic>
    </p:spTree>
    <p:extLst>
      <p:ext uri="{BB962C8B-B14F-4D97-AF65-F5344CB8AC3E}">
        <p14:creationId xmlns:p14="http://schemas.microsoft.com/office/powerpoint/2010/main" val="32346739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endParaRPr lang="de-DE" sz="2700" b="1" dirty="0" smtClean="0"/>
          </a:p>
          <a:p>
            <a:pPr marL="0" indent="0">
              <a:buNone/>
            </a:pPr>
            <a:endParaRPr lang="de-DE" sz="2700" b="1" dirty="0"/>
          </a:p>
          <a:p>
            <a:pPr marL="0" indent="0">
              <a:buNone/>
            </a:pPr>
            <a:r>
              <a:rPr lang="de-DE" sz="2700" dirty="0" smtClean="0"/>
              <a:t>Der </a:t>
            </a:r>
            <a:r>
              <a:rPr lang="de-DE" sz="2700" dirty="0"/>
              <a:t>Religionsunterricht lädt zur </a:t>
            </a:r>
            <a:r>
              <a:rPr lang="de-DE" sz="2700" dirty="0">
                <a:solidFill>
                  <a:srgbClr val="FF0000"/>
                </a:solidFill>
              </a:rPr>
              <a:t>Begegnung</a:t>
            </a:r>
            <a:r>
              <a:rPr lang="de-DE" sz="2700" dirty="0"/>
              <a:t> mit gläubigen Christen, mit Kirche und Pfarrgemeinde ein. Dadurch erleben die Schülerinnen und Schüler das Selbstverständnis der Kirche als Volk Gottes und verstehen den </a:t>
            </a:r>
            <a:r>
              <a:rPr lang="de-DE" sz="2700" dirty="0">
                <a:solidFill>
                  <a:srgbClr val="FF0000"/>
                </a:solidFill>
              </a:rPr>
              <a:t>kirchlichen Auftrag </a:t>
            </a:r>
            <a:r>
              <a:rPr lang="de-DE" sz="2700" dirty="0"/>
              <a:t>als Impuls, einen eigenen Standpunkt zu beziehen.</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2663" t="38544" r="56609" b="44617"/>
          <a:stretch/>
        </p:blipFill>
        <p:spPr>
          <a:xfrm>
            <a:off x="7255926" y="764704"/>
            <a:ext cx="1888074" cy="1849928"/>
          </a:xfrm>
          <a:prstGeom prst="rect">
            <a:avLst/>
          </a:prstGeom>
        </p:spPr>
      </p:pic>
    </p:spTree>
    <p:extLst>
      <p:ext uri="{BB962C8B-B14F-4D97-AF65-F5344CB8AC3E}">
        <p14:creationId xmlns:p14="http://schemas.microsoft.com/office/powerpoint/2010/main" val="13947471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p:txBody>
          <a:bodyPr>
            <a:normAutofit/>
          </a:bodyPr>
          <a:lstStyle/>
          <a:p>
            <a:pPr marL="0" indent="0">
              <a:buNone/>
            </a:pPr>
            <a:endParaRPr lang="de-DE" sz="2700" b="1" dirty="0" smtClean="0"/>
          </a:p>
          <a:p>
            <a:pPr marL="0" indent="0">
              <a:buNone/>
            </a:pPr>
            <a:r>
              <a:rPr lang="de-DE" sz="2700" b="1" dirty="0" smtClean="0"/>
              <a:t>Kirche vor Ort</a:t>
            </a:r>
          </a:p>
          <a:p>
            <a:pPr marL="0" indent="0">
              <a:buNone/>
            </a:pPr>
            <a:r>
              <a:rPr lang="de-DE" sz="2700" b="1" dirty="0" smtClean="0"/>
              <a:t>Menschen in der Kirche</a:t>
            </a:r>
          </a:p>
          <a:p>
            <a:pPr marL="0" indent="0">
              <a:buNone/>
            </a:pPr>
            <a:r>
              <a:rPr lang="de-DE" sz="2700" b="1" dirty="0" smtClean="0"/>
              <a:t>Weltweites Volk Gottes</a:t>
            </a:r>
          </a:p>
          <a:p>
            <a:pPr marL="0" indent="0">
              <a:buNone/>
            </a:pPr>
            <a:r>
              <a:rPr lang="de-DE" sz="2700" b="1" dirty="0" smtClean="0"/>
              <a:t>Solidarität</a:t>
            </a:r>
          </a:p>
          <a:p>
            <a:pPr marL="0" indent="0">
              <a:buNone/>
            </a:pPr>
            <a:r>
              <a:rPr lang="de-DE" sz="2700" b="1" dirty="0" smtClean="0"/>
              <a:t>Zeugnis ablegen</a:t>
            </a:r>
            <a:endParaRPr lang="de-DE" sz="2700" b="1"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32663" t="38544" r="56609" b="44617"/>
          <a:stretch/>
        </p:blipFill>
        <p:spPr>
          <a:xfrm>
            <a:off x="7184228" y="764704"/>
            <a:ext cx="1888074" cy="1849928"/>
          </a:xfrm>
          <a:prstGeom prst="rect">
            <a:avLst/>
          </a:prstGeom>
        </p:spPr>
      </p:pic>
    </p:spTree>
    <p:extLst>
      <p:ext uri="{BB962C8B-B14F-4D97-AF65-F5344CB8AC3E}">
        <p14:creationId xmlns:p14="http://schemas.microsoft.com/office/powerpoint/2010/main" val="14873346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fontScale="70000" lnSpcReduction="20000"/>
          </a:bodyPr>
          <a:lstStyle/>
          <a:p>
            <a:endParaRPr lang="de-DE" dirty="0" smtClean="0"/>
          </a:p>
          <a:p>
            <a:endParaRPr lang="de-DE" dirty="0" smtClean="0"/>
          </a:p>
          <a:p>
            <a:endParaRPr lang="de-DE" dirty="0"/>
          </a:p>
          <a:p>
            <a:r>
              <a:rPr lang="de-DE" dirty="0" smtClean="0"/>
              <a:t>5.5: Heilige Orte: Kirchen als Mittelpunkte christlichen Lebens</a:t>
            </a:r>
          </a:p>
          <a:p>
            <a:r>
              <a:rPr lang="de-DE" dirty="0" smtClean="0"/>
              <a:t>6.4: Christliches Gemeindeleben: Die Begeisterung des Anfangs</a:t>
            </a:r>
          </a:p>
          <a:p>
            <a:r>
              <a:rPr lang="de-DE" dirty="0" smtClean="0"/>
              <a:t>7.4: Kirche zwischen Macht und Spiritualität: christliche Grundüberzeugungen und gesellschaftliche Lebensweisen im Mittelalter</a:t>
            </a:r>
          </a:p>
          <a:p>
            <a:r>
              <a:rPr lang="de-DE" dirty="0" smtClean="0"/>
              <a:t>8.3: Der Mensch vor Gottes Gerechtigkeit: das religiöse Ringen in Reformation und katholischer Reform</a:t>
            </a:r>
          </a:p>
          <a:p>
            <a:r>
              <a:rPr lang="de-DE" dirty="0" smtClean="0"/>
              <a:t>8.4: Zur Kirche gehören – aus dem Glauben handeln</a:t>
            </a:r>
          </a:p>
          <a:p>
            <a:r>
              <a:rPr lang="de-DE" dirty="0" smtClean="0"/>
              <a:t>9.4: Kirche und die Zeichen der Zeit: Bedrängnis und Verfolgung – Aufbruch und Erneuerung</a:t>
            </a:r>
            <a:endParaRPr lang="de-DE"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2663" t="38544" r="56609" b="44617"/>
          <a:stretch/>
        </p:blipFill>
        <p:spPr>
          <a:xfrm>
            <a:off x="7255926" y="692696"/>
            <a:ext cx="1888074" cy="1849928"/>
          </a:xfrm>
          <a:prstGeom prst="rect">
            <a:avLst/>
          </a:prstGeom>
        </p:spPr>
      </p:pic>
    </p:spTree>
    <p:extLst>
      <p:ext uri="{BB962C8B-B14F-4D97-AF65-F5344CB8AC3E}">
        <p14:creationId xmlns:p14="http://schemas.microsoft.com/office/powerpoint/2010/main" val="669027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endParaRPr lang="de-DE" b="1" dirty="0" smtClean="0"/>
          </a:p>
          <a:p>
            <a:pPr marL="0" indent="0">
              <a:buNone/>
            </a:pPr>
            <a:endParaRPr lang="de-DE" sz="2700" b="1" dirty="0" smtClean="0"/>
          </a:p>
          <a:p>
            <a:pPr marL="0" indent="0">
              <a:buNone/>
            </a:pPr>
            <a:endParaRPr lang="de-DE" sz="2700" b="1" dirty="0"/>
          </a:p>
          <a:p>
            <a:pPr marL="0" indent="0">
              <a:buNone/>
            </a:pPr>
            <a:r>
              <a:rPr lang="de-DE" sz="2700" b="1" dirty="0" smtClean="0"/>
              <a:t>„Auf meinen Alltag wirkt sich mein Glaube sehr aus. Durch meinen Glauben kann ich ja auch wissen, was ich mache. Also das, was ich mache, ob das richtig ist oder nicht.“</a:t>
            </a:r>
          </a:p>
          <a:p>
            <a:pPr marL="0" indent="0">
              <a:buNone/>
            </a:pPr>
            <a:r>
              <a:rPr lang="de-DE" sz="1800" b="1" dirty="0" smtClean="0"/>
              <a:t>(weiblich, 14 Jahre, muslimisch; Sinusstudie 2016, S. 355)</a:t>
            </a:r>
            <a:endParaRPr lang="de-DE" sz="1800" b="1"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43499" t="38718" r="45773" b="44096"/>
          <a:stretch/>
        </p:blipFill>
        <p:spPr>
          <a:xfrm>
            <a:off x="7164288" y="764704"/>
            <a:ext cx="1885288" cy="1885290"/>
          </a:xfrm>
          <a:prstGeom prst="rect">
            <a:avLst/>
          </a:prstGeom>
        </p:spPr>
      </p:pic>
    </p:spTree>
    <p:extLst>
      <p:ext uri="{BB962C8B-B14F-4D97-AF65-F5344CB8AC3E}">
        <p14:creationId xmlns:p14="http://schemas.microsoft.com/office/powerpoint/2010/main" val="32612839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a:bodyPr>
          <a:lstStyle/>
          <a:p>
            <a:endParaRPr lang="de-DE" b="1" dirty="0" smtClean="0"/>
          </a:p>
          <a:p>
            <a:pPr marL="0" indent="0">
              <a:buNone/>
            </a:pPr>
            <a:endParaRPr lang="de-DE" sz="2700" b="1" dirty="0" smtClean="0"/>
          </a:p>
          <a:p>
            <a:pPr marL="0" indent="0">
              <a:buNone/>
            </a:pPr>
            <a:r>
              <a:rPr lang="de-DE" sz="2700" dirty="0" smtClean="0"/>
              <a:t>Der </a:t>
            </a:r>
            <a:r>
              <a:rPr lang="de-DE" sz="2700" dirty="0"/>
              <a:t>Religionsunterricht erschließt auf der Grundlage der christlichen Deutung von Mensch und Welt als Schöpfung Gottes Maßstäbe ethischen Urteilens, motiviert zum bewussten Engagement für Gerechtigkeit, Frieden sowie nachhaltige Entwicklung und leistet einen wichtigen Beitrag zur schulischen Werteerziehung.</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43499" t="38718" r="45773" b="44096"/>
          <a:stretch/>
        </p:blipFill>
        <p:spPr>
          <a:xfrm>
            <a:off x="7238509" y="692696"/>
            <a:ext cx="1885288" cy="1885290"/>
          </a:xfrm>
          <a:prstGeom prst="rect">
            <a:avLst/>
          </a:prstGeom>
        </p:spPr>
      </p:pic>
    </p:spTree>
    <p:extLst>
      <p:ext uri="{BB962C8B-B14F-4D97-AF65-F5344CB8AC3E}">
        <p14:creationId xmlns:p14="http://schemas.microsoft.com/office/powerpoint/2010/main" val="15625518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normAutofit lnSpcReduction="10000"/>
          </a:bodyPr>
          <a:lstStyle/>
          <a:p>
            <a:endParaRPr lang="de-DE" b="1" dirty="0" smtClean="0"/>
          </a:p>
          <a:p>
            <a:pPr marL="0" indent="0">
              <a:buNone/>
            </a:pPr>
            <a:endParaRPr lang="de-DE" sz="2700" b="1" dirty="0" smtClean="0"/>
          </a:p>
          <a:p>
            <a:pPr marL="0" indent="0">
              <a:buNone/>
            </a:pPr>
            <a:endParaRPr lang="de-DE" sz="2700" b="1" dirty="0"/>
          </a:p>
          <a:p>
            <a:pPr marL="0" indent="0">
              <a:buNone/>
            </a:pPr>
            <a:r>
              <a:rPr lang="de-DE" sz="2700" dirty="0" smtClean="0"/>
              <a:t>Der </a:t>
            </a:r>
            <a:r>
              <a:rPr lang="de-DE" sz="2700" dirty="0"/>
              <a:t>Religionsunterricht erschließt auf der Grundlage der </a:t>
            </a:r>
            <a:r>
              <a:rPr lang="de-DE" sz="2700" dirty="0">
                <a:solidFill>
                  <a:srgbClr val="FF0000"/>
                </a:solidFill>
              </a:rPr>
              <a:t>christlichen Deutung </a:t>
            </a:r>
            <a:r>
              <a:rPr lang="de-DE" sz="2700" dirty="0"/>
              <a:t>von Mensch und Welt als Schöpfung Gottes </a:t>
            </a:r>
            <a:r>
              <a:rPr lang="de-DE" sz="2700" dirty="0">
                <a:solidFill>
                  <a:srgbClr val="FF0000"/>
                </a:solidFill>
              </a:rPr>
              <a:t>Maßstäbe ethischen Urteilens</a:t>
            </a:r>
            <a:r>
              <a:rPr lang="de-DE" sz="2700" dirty="0"/>
              <a:t>, motiviert zum bewussten Engagement für Gerechtigkeit, Frieden sowie nachhaltige Entwicklung und leistet einen wichtigen Beitrag zur schulischen Werteerziehung.</a:t>
            </a:r>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43499" t="38718" r="45773" b="44096"/>
          <a:stretch/>
        </p:blipFill>
        <p:spPr>
          <a:xfrm>
            <a:off x="7258712" y="764704"/>
            <a:ext cx="1885288" cy="1885290"/>
          </a:xfrm>
          <a:prstGeom prst="rect">
            <a:avLst/>
          </a:prstGeom>
        </p:spPr>
      </p:pic>
    </p:spTree>
    <p:extLst>
      <p:ext uri="{BB962C8B-B14F-4D97-AF65-F5344CB8AC3E}">
        <p14:creationId xmlns:p14="http://schemas.microsoft.com/office/powerpoint/2010/main" val="38885377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a:xfrm>
            <a:off x="395536" y="1600200"/>
            <a:ext cx="8229600" cy="4061047"/>
          </a:xfrm>
        </p:spPr>
        <p:txBody>
          <a:bodyPr>
            <a:normAutofit/>
          </a:bodyPr>
          <a:lstStyle/>
          <a:p>
            <a:endParaRPr lang="de-DE" b="1" dirty="0" smtClean="0"/>
          </a:p>
          <a:p>
            <a:pPr marL="0" indent="0">
              <a:buNone/>
            </a:pPr>
            <a:r>
              <a:rPr lang="de-DE" sz="2700" dirty="0" err="1" smtClean="0"/>
              <a:t>Geschöpflichkeit</a:t>
            </a:r>
            <a:r>
              <a:rPr lang="de-DE" sz="2700" dirty="0" smtClean="0"/>
              <a:t> des Menschen</a:t>
            </a:r>
          </a:p>
          <a:p>
            <a:pPr marL="0" indent="0">
              <a:buNone/>
            </a:pPr>
            <a:r>
              <a:rPr lang="de-DE" sz="2700" dirty="0" smtClean="0"/>
              <a:t>Gebote als unverfügbare Maßstäbe Gottes</a:t>
            </a:r>
          </a:p>
          <a:p>
            <a:pPr marL="0" indent="0">
              <a:buNone/>
            </a:pPr>
            <a:r>
              <a:rPr lang="de-DE" sz="2700" dirty="0" smtClean="0"/>
              <a:t>Mensch zur Gestaltung der Welt aufgerufen</a:t>
            </a:r>
          </a:p>
          <a:p>
            <a:pPr marL="0" indent="0">
              <a:buNone/>
            </a:pPr>
            <a:endParaRPr lang="de-DE" sz="2700" dirty="0" smtClean="0"/>
          </a:p>
          <a:p>
            <a:pPr marL="0" indent="0">
              <a:buNone/>
            </a:pPr>
            <a:endParaRPr lang="de-DE" sz="2700" dirty="0" smtClean="0"/>
          </a:p>
          <a:p>
            <a:pPr marL="0" indent="0">
              <a:buNone/>
            </a:pPr>
            <a:r>
              <a:rPr lang="de-DE" sz="2700" dirty="0" smtClean="0"/>
              <a:t>Kultur			Umwelt	Gesellschaft </a:t>
            </a:r>
            <a:r>
              <a:rPr lang="de-DE" sz="2700" b="1" dirty="0" smtClean="0"/>
              <a:t>….</a:t>
            </a:r>
            <a:endParaRPr lang="de-DE" sz="2700" b="1"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43499" t="38718" r="45773" b="44096"/>
          <a:stretch/>
        </p:blipFill>
        <p:spPr>
          <a:xfrm>
            <a:off x="7251093" y="764704"/>
            <a:ext cx="1885288" cy="1885290"/>
          </a:xfrm>
          <a:prstGeom prst="rect">
            <a:avLst/>
          </a:prstGeom>
        </p:spPr>
      </p:pic>
      <p:cxnSp>
        <p:nvCxnSpPr>
          <p:cNvPr id="6" name="Gerade Verbindung mit Pfeil 5"/>
          <p:cNvCxnSpPr/>
          <p:nvPr/>
        </p:nvCxnSpPr>
        <p:spPr>
          <a:xfrm flipH="1">
            <a:off x="1846040" y="3573016"/>
            <a:ext cx="864096"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Gerade Verbindung mit Pfeil 7"/>
          <p:cNvCxnSpPr/>
          <p:nvPr/>
        </p:nvCxnSpPr>
        <p:spPr>
          <a:xfrm>
            <a:off x="4294312" y="3573016"/>
            <a:ext cx="100811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3502224" y="3573016"/>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61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fontScale="32500" lnSpcReduction="20000"/>
          </a:bodyPr>
          <a:lstStyle/>
          <a:p>
            <a:endParaRPr lang="de-DE" b="1" dirty="0" smtClean="0"/>
          </a:p>
          <a:p>
            <a:endParaRPr lang="de-DE" sz="4500" dirty="0" smtClean="0"/>
          </a:p>
          <a:p>
            <a:endParaRPr lang="de-DE" sz="4500" dirty="0" smtClean="0"/>
          </a:p>
          <a:p>
            <a:endParaRPr lang="de-DE" sz="4500" dirty="0"/>
          </a:p>
          <a:p>
            <a:endParaRPr lang="de-DE" sz="4500" dirty="0" smtClean="0"/>
          </a:p>
          <a:p>
            <a:r>
              <a:rPr lang="de-DE" sz="4500" dirty="0" smtClean="0"/>
              <a:t>5.4: </a:t>
            </a:r>
            <a:r>
              <a:rPr lang="de-DE" sz="4500" dirty="0"/>
              <a:t>Wir sind alles Kinder des einen Gottes – miteinander leben und den Glauben </a:t>
            </a:r>
            <a:r>
              <a:rPr lang="de-DE" sz="4500" dirty="0" smtClean="0"/>
              <a:t>entdecken</a:t>
            </a:r>
          </a:p>
          <a:p>
            <a:r>
              <a:rPr lang="de-DE" sz="4500" dirty="0" smtClean="0"/>
              <a:t>6.1: Staunen und Nachdenken über Gottes Welt</a:t>
            </a:r>
          </a:p>
          <a:p>
            <a:r>
              <a:rPr lang="de-DE" sz="4500" dirty="0" smtClean="0"/>
              <a:t>7.1: Auf dem Weg zu mir selbst: Herausforderungen im Jugendalter</a:t>
            </a:r>
          </a:p>
          <a:p>
            <a:r>
              <a:rPr lang="de-DE" sz="4500" dirty="0" smtClean="0"/>
              <a:t>8.1: Zur Gottesebenbildlichkeit berufen: Der Mensch als Schöpfungspartner Gottes</a:t>
            </a:r>
          </a:p>
          <a:p>
            <a:r>
              <a:rPr lang="de-DE" sz="4500" dirty="0" smtClean="0"/>
              <a:t>9.2: Orientierung in Entscheidungsprozessen: Das Gewissen als Letztinstanz</a:t>
            </a:r>
          </a:p>
          <a:p>
            <a:r>
              <a:rPr lang="de-DE" sz="4500" dirty="0" smtClean="0"/>
              <a:t>9.3: Freundschaft – Partnerschaft – Liebe: verantwortliche Gestaltung von Sexualität</a:t>
            </a:r>
          </a:p>
          <a:p>
            <a:r>
              <a:rPr lang="de-DE" sz="4500" dirty="0" smtClean="0"/>
              <a:t>10.1: Der Mensch als „Hüter“ des Lebens: ethische Fragen aus christlicher Sicht</a:t>
            </a:r>
          </a:p>
          <a:p>
            <a:r>
              <a:rPr lang="de-DE" sz="4500" dirty="0"/>
              <a:t>12.1: Der Mensch – Gottes Ebenbild: das christliche Menschenbild im Dialog mit modernen </a:t>
            </a:r>
            <a:r>
              <a:rPr lang="de-DE" sz="4500" dirty="0" smtClean="0"/>
              <a:t>Menschenbildern</a:t>
            </a:r>
          </a:p>
          <a:p>
            <a:r>
              <a:rPr lang="de-DE" sz="4500" dirty="0" smtClean="0"/>
              <a:t>12.2: Christliche Ethik als Orientierungsmaßstab der Weltgestaltung</a:t>
            </a:r>
          </a:p>
          <a:p>
            <a:r>
              <a:rPr lang="de-DE" sz="4500" dirty="0" smtClean="0"/>
              <a:t>12.3: Die Reich-Gottes-Botschaft Jesu als Grund unserer Hoffnung: Dimensionen zukunftsorientierten Handelns</a:t>
            </a:r>
          </a:p>
          <a:p>
            <a:pPr marL="0" indent="0">
              <a:buNone/>
            </a:pPr>
            <a:endParaRPr lang="de-DE" sz="3400"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43499" t="38718" r="45773" b="44096"/>
          <a:stretch/>
        </p:blipFill>
        <p:spPr>
          <a:xfrm>
            <a:off x="7251571" y="764704"/>
            <a:ext cx="1885288" cy="1885290"/>
          </a:xfrm>
          <a:prstGeom prst="rect">
            <a:avLst/>
          </a:prstGeom>
        </p:spPr>
      </p:pic>
    </p:spTree>
    <p:extLst>
      <p:ext uri="{BB962C8B-B14F-4D97-AF65-F5344CB8AC3E}">
        <p14:creationId xmlns:p14="http://schemas.microsoft.com/office/powerpoint/2010/main" val="36610007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dirty="0" smtClean="0"/>
          </a:p>
          <a:p>
            <a:pPr marL="0" indent="0">
              <a:buNone/>
            </a:pPr>
            <a:r>
              <a:rPr lang="de-DE" dirty="0" smtClean="0"/>
              <a:t>„</a:t>
            </a:r>
            <a:r>
              <a:rPr lang="de-DE" dirty="0" smtClean="0"/>
              <a:t>Ich würde mal eher sagen, dass die Muslime an einem Freitag in die Moschee gehen. Ja, ich würde sagen, an einem Freitag. Das steht im Koran so geschrieben.“</a:t>
            </a:r>
          </a:p>
          <a:p>
            <a:pPr marL="0" indent="0">
              <a:buNone/>
            </a:pPr>
            <a:r>
              <a:rPr lang="de-DE" sz="2000" dirty="0" smtClean="0"/>
              <a:t>(männlich, 16 Jahre, muslimisch; Sinusstudie 2016; S. 342)</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335" t="38718" r="35046" b="44443"/>
          <a:stretch/>
        </p:blipFill>
        <p:spPr>
          <a:xfrm>
            <a:off x="7252492" y="764704"/>
            <a:ext cx="1891508" cy="1872208"/>
          </a:xfrm>
          <a:prstGeom prst="rect">
            <a:avLst/>
          </a:prstGeom>
        </p:spPr>
      </p:pic>
    </p:spTree>
    <p:extLst>
      <p:ext uri="{BB962C8B-B14F-4D97-AF65-F5344CB8AC3E}">
        <p14:creationId xmlns:p14="http://schemas.microsoft.com/office/powerpoint/2010/main" val="1179579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Unsere Schülerinnen und Schüler</a:t>
            </a:r>
            <a:endParaRPr lang="de-DE" dirty="0"/>
          </a:p>
        </p:txBody>
      </p:sp>
      <p:sp>
        <p:nvSpPr>
          <p:cNvPr id="3" name="Inhaltsplatzhalter 2"/>
          <p:cNvSpPr>
            <a:spLocks noGrp="1"/>
          </p:cNvSpPr>
          <p:nvPr>
            <p:ph idx="1"/>
          </p:nvPr>
        </p:nvSpPr>
        <p:spPr/>
        <p:txBody>
          <a:bodyPr/>
          <a:lstStyle/>
          <a:p>
            <a:pPr marL="0" indent="0">
              <a:buNone/>
            </a:pPr>
            <a:r>
              <a:rPr lang="de-DE" dirty="0" smtClean="0"/>
              <a:t>„Religion ist nur in der Schule vorhanden. Es gibt das Fach „Religion“. Und nur dort erfährt man vom Glauben der Anderen. Gäbe es dieses Fach nicht, würde ich auch nicht wissen, welche Religion die Anderen haben.</a:t>
            </a:r>
          </a:p>
          <a:p>
            <a:pPr marL="0" indent="0">
              <a:buNone/>
            </a:pPr>
            <a:r>
              <a:rPr lang="de-DE" sz="2000" dirty="0" smtClean="0"/>
              <a:t>(männlich, 16 Jahre, orthodox; </a:t>
            </a:r>
            <a:r>
              <a:rPr lang="de-DE" sz="2000" dirty="0" err="1" smtClean="0"/>
              <a:t>Sinussstudie</a:t>
            </a:r>
            <a:r>
              <a:rPr lang="de-DE" sz="2000" dirty="0" smtClean="0"/>
              <a:t> 2016, S. 363)</a:t>
            </a:r>
            <a:endParaRPr lang="de-DE" sz="2000" dirty="0"/>
          </a:p>
        </p:txBody>
      </p:sp>
    </p:spTree>
    <p:extLst>
      <p:ext uri="{BB962C8B-B14F-4D97-AF65-F5344CB8AC3E}">
        <p14:creationId xmlns:p14="http://schemas.microsoft.com/office/powerpoint/2010/main" val="43292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dirty="0" smtClean="0"/>
          </a:p>
          <a:p>
            <a:pPr marL="0" indent="0">
              <a:buNone/>
            </a:pPr>
            <a:endParaRPr lang="de-DE" sz="2700" dirty="0"/>
          </a:p>
          <a:p>
            <a:pPr marL="0" indent="0">
              <a:buNone/>
            </a:pPr>
            <a:r>
              <a:rPr lang="de-DE" sz="2700" dirty="0" smtClean="0"/>
              <a:t>Der </a:t>
            </a:r>
            <a:r>
              <a:rPr lang="de-DE" sz="2700" dirty="0"/>
              <a:t>Religionsunterricht macht mit den vielfältigen Ausdrucksformen des Glaubens, v. a. in Judentum, Islam, Buddhismus und Hinduismus, vertraut und fördert dadurch das Verständnis für Menschen anderer Konfessionen, Religionen und Kulturen und leitet so an zu christlich begründeter Toleranz.</a:t>
            </a:r>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335" t="38718" r="35046" b="44443"/>
          <a:stretch/>
        </p:blipFill>
        <p:spPr>
          <a:xfrm>
            <a:off x="7164288" y="764704"/>
            <a:ext cx="1891508" cy="1872208"/>
          </a:xfrm>
          <a:prstGeom prst="rect">
            <a:avLst/>
          </a:prstGeom>
        </p:spPr>
      </p:pic>
    </p:spTree>
    <p:extLst>
      <p:ext uri="{BB962C8B-B14F-4D97-AF65-F5344CB8AC3E}">
        <p14:creationId xmlns:p14="http://schemas.microsoft.com/office/powerpoint/2010/main" val="56121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smtClean="0"/>
          </a:p>
          <a:p>
            <a:pPr marL="0" indent="0">
              <a:buNone/>
            </a:pPr>
            <a:endParaRPr lang="de-DE" sz="2700" dirty="0" smtClean="0"/>
          </a:p>
          <a:p>
            <a:pPr marL="0" indent="0">
              <a:buNone/>
            </a:pPr>
            <a:endParaRPr lang="de-DE" sz="2700" dirty="0"/>
          </a:p>
          <a:p>
            <a:pPr marL="0" indent="0">
              <a:buNone/>
            </a:pPr>
            <a:r>
              <a:rPr lang="de-DE" sz="2700" dirty="0" smtClean="0"/>
              <a:t>Der Religionsunterricht macht mit den </a:t>
            </a:r>
            <a:r>
              <a:rPr lang="de-DE" sz="2700" dirty="0" smtClean="0">
                <a:solidFill>
                  <a:srgbClr val="FF0000"/>
                </a:solidFill>
              </a:rPr>
              <a:t>vielfältigen Ausdrucksformen des Glaubens</a:t>
            </a:r>
            <a:r>
              <a:rPr lang="de-DE" sz="2700" dirty="0" smtClean="0"/>
              <a:t>, v. a. in Judentum, Islam, Buddhismus und Hinduismus, vertraut und fördert dadurch das </a:t>
            </a:r>
            <a:r>
              <a:rPr lang="de-DE" sz="2700" dirty="0" smtClean="0">
                <a:solidFill>
                  <a:srgbClr val="FF0000"/>
                </a:solidFill>
              </a:rPr>
              <a:t>Verständnis</a:t>
            </a:r>
            <a:r>
              <a:rPr lang="de-DE" sz="2700" dirty="0" smtClean="0"/>
              <a:t> für Menschen anderer Konfessionen, Religionen und Kulturen und leitet so an zu christlich begründeter Toleranz.</a:t>
            </a:r>
            <a:endParaRPr lang="de-DE" sz="2700"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335" t="38718" r="35046" b="44443"/>
          <a:stretch/>
        </p:blipFill>
        <p:spPr>
          <a:xfrm>
            <a:off x="7250747" y="764704"/>
            <a:ext cx="1891508" cy="1872208"/>
          </a:xfrm>
          <a:prstGeom prst="rect">
            <a:avLst/>
          </a:prstGeom>
        </p:spPr>
      </p:pic>
    </p:spTree>
    <p:extLst>
      <p:ext uri="{BB962C8B-B14F-4D97-AF65-F5344CB8AC3E}">
        <p14:creationId xmlns:p14="http://schemas.microsoft.com/office/powerpoint/2010/main" val="21555142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p:txBody>
          <a:bodyPr/>
          <a:lstStyle/>
          <a:p>
            <a:endParaRPr lang="de-DE" dirty="0" smtClean="0"/>
          </a:p>
          <a:p>
            <a:pPr marL="0" indent="0">
              <a:buNone/>
            </a:pPr>
            <a:r>
              <a:rPr lang="de-DE" sz="2700" dirty="0" smtClean="0"/>
              <a:t>Andere Religionen kennen</a:t>
            </a:r>
          </a:p>
          <a:p>
            <a:pPr marL="0" indent="0">
              <a:buNone/>
            </a:pPr>
            <a:r>
              <a:rPr lang="de-DE" sz="2700" dirty="0" smtClean="0"/>
              <a:t>Unterschiede sehen</a:t>
            </a:r>
          </a:p>
          <a:p>
            <a:pPr marL="0" indent="0">
              <a:buNone/>
            </a:pPr>
            <a:r>
              <a:rPr lang="de-DE" sz="2700" dirty="0" smtClean="0"/>
              <a:t>Respekt vor Glaubensüberzeugungen</a:t>
            </a:r>
          </a:p>
          <a:p>
            <a:pPr marL="0" indent="0">
              <a:buNone/>
            </a:pPr>
            <a:r>
              <a:rPr lang="de-DE" sz="2700" dirty="0" smtClean="0"/>
              <a:t>Zusammenarbeit zum Wohl der Menschheit</a:t>
            </a:r>
          </a:p>
          <a:p>
            <a:pPr marL="0" indent="0">
              <a:buNone/>
            </a:pPr>
            <a:endParaRPr lang="de-DE" sz="2700" b="1"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54335" t="38718" r="35046" b="44443"/>
          <a:stretch/>
        </p:blipFill>
        <p:spPr>
          <a:xfrm>
            <a:off x="7252492" y="764704"/>
            <a:ext cx="1891508" cy="1872208"/>
          </a:xfrm>
          <a:prstGeom prst="rect">
            <a:avLst/>
          </a:prstGeom>
        </p:spPr>
      </p:pic>
    </p:spTree>
    <p:extLst>
      <p:ext uri="{BB962C8B-B14F-4D97-AF65-F5344CB8AC3E}">
        <p14:creationId xmlns:p14="http://schemas.microsoft.com/office/powerpoint/2010/main" val="25404279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Lernbereiche</a:t>
            </a:r>
            <a:endParaRPr lang="de-DE" dirty="0"/>
          </a:p>
        </p:txBody>
      </p:sp>
      <p:sp>
        <p:nvSpPr>
          <p:cNvPr id="3" name="Inhaltsplatzhalter 2"/>
          <p:cNvSpPr>
            <a:spLocks noGrp="1"/>
          </p:cNvSpPr>
          <p:nvPr>
            <p:ph idx="1"/>
          </p:nvPr>
        </p:nvSpPr>
        <p:spPr/>
        <p:txBody>
          <a:bodyPr>
            <a:normAutofit fontScale="92500" lnSpcReduction="10000"/>
          </a:bodyPr>
          <a:lstStyle/>
          <a:p>
            <a:endParaRPr lang="de-DE" sz="2700" b="1" dirty="0" smtClean="0"/>
          </a:p>
          <a:p>
            <a:endParaRPr lang="de-DE" sz="2300" dirty="0" smtClean="0"/>
          </a:p>
          <a:p>
            <a:endParaRPr lang="de-DE" sz="2300" dirty="0"/>
          </a:p>
          <a:p>
            <a:r>
              <a:rPr lang="de-DE" sz="2300" dirty="0" smtClean="0"/>
              <a:t>6.5</a:t>
            </a:r>
            <a:r>
              <a:rPr lang="de-DE" sz="2300" dirty="0"/>
              <a:t>: Vielfalt der Religionen und Lebenswelten – Solidarität im Namen Gottes</a:t>
            </a:r>
          </a:p>
          <a:p>
            <a:r>
              <a:rPr lang="de-DE" sz="2300" dirty="0"/>
              <a:t>7.5: Muslimen begegnen – Glaube, Geschichte und Kulturen des Islam</a:t>
            </a:r>
          </a:p>
          <a:p>
            <a:r>
              <a:rPr lang="de-DE" sz="2300" dirty="0"/>
              <a:t>8.5: Unterscheiden können – Vielfalt religiöser Angebote</a:t>
            </a:r>
          </a:p>
          <a:p>
            <a:r>
              <a:rPr lang="de-DE" sz="2300" dirty="0"/>
              <a:t>9.5: Begegnung mit dem jüdischen Glauben</a:t>
            </a:r>
          </a:p>
          <a:p>
            <a:r>
              <a:rPr lang="de-DE" sz="2300" dirty="0"/>
              <a:t>10.5: Religiöse Traditionen und Kulturen – Begegnung mit fernöstlichen Religionen</a:t>
            </a:r>
          </a:p>
          <a:p>
            <a:r>
              <a:rPr lang="de-DE" sz="2300" dirty="0"/>
              <a:t>11.1: Religion – Kirche – Gesellschaft: Orientierung in einer vielgestaltigen </a:t>
            </a:r>
            <a:r>
              <a:rPr lang="de-DE" sz="2300" dirty="0" smtClean="0"/>
              <a:t>Welt</a:t>
            </a:r>
          </a:p>
          <a:p>
            <a:pPr marL="0" indent="0">
              <a:buNone/>
            </a:pPr>
            <a:endParaRPr lang="de-DE" sz="2300"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54335" t="38718" r="35046" b="44443"/>
          <a:stretch/>
        </p:blipFill>
        <p:spPr>
          <a:xfrm>
            <a:off x="7252492" y="764704"/>
            <a:ext cx="1891508" cy="1872208"/>
          </a:xfrm>
          <a:prstGeom prst="rect">
            <a:avLst/>
          </a:prstGeom>
        </p:spPr>
      </p:pic>
    </p:spTree>
    <p:extLst>
      <p:ext uri="{BB962C8B-B14F-4D97-AF65-F5344CB8AC3E}">
        <p14:creationId xmlns:p14="http://schemas.microsoft.com/office/powerpoint/2010/main" val="1631565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043608" y="2415760"/>
            <a:ext cx="6400800" cy="3217912"/>
          </a:xfrm>
        </p:spPr>
        <p:txBody>
          <a:bodyPr>
            <a:normAutofit/>
          </a:bodyPr>
          <a:lstStyle/>
          <a:p>
            <a:pPr algn="l"/>
            <a:endParaRPr lang="de-DE" b="1" dirty="0" smtClean="0">
              <a:solidFill>
                <a:schemeClr val="tx1"/>
              </a:solidFill>
            </a:endParaRPr>
          </a:p>
          <a:p>
            <a:pPr algn="l"/>
            <a:r>
              <a:rPr lang="de-DE" dirty="0" smtClean="0">
                <a:solidFill>
                  <a:schemeClr val="tx1"/>
                </a:solidFill>
              </a:rPr>
              <a:t>„Ich glaube an etwas Höherstehenden, ob das jetzt Gott ist oder jemand anderes, lasse ich auf offen. Kein Mensch weiß das. Ich glaube an den Himmel.“</a:t>
            </a:r>
          </a:p>
          <a:p>
            <a:pPr algn="l"/>
            <a:r>
              <a:rPr lang="de-DE" sz="2000" dirty="0" smtClean="0">
                <a:solidFill>
                  <a:schemeClr val="tx1"/>
                </a:solidFill>
              </a:rPr>
              <a:t>(männlich, 15 Jahre; Sinusstudie 2016 S. 339, ohne Konfession)</a:t>
            </a:r>
            <a:endParaRPr lang="de-DE" sz="2000" dirty="0">
              <a:solidFill>
                <a:schemeClr val="tx1"/>
              </a:solidFill>
            </a:endParaRPr>
          </a:p>
        </p:txBody>
      </p:sp>
      <p:pic>
        <p:nvPicPr>
          <p:cNvPr id="5" name="Grafik 4"/>
          <p:cNvPicPr>
            <a:picLocks noChangeAspect="1"/>
          </p:cNvPicPr>
          <p:nvPr/>
        </p:nvPicPr>
        <p:blipFill rotWithShape="1">
          <a:blip r:embed="rId2">
            <a:extLst>
              <a:ext uri="{28A0092B-C50C-407E-A947-70E740481C1C}">
                <a14:useLocalDpi xmlns:a14="http://schemas.microsoft.com/office/drawing/2010/main" val="0"/>
              </a:ext>
            </a:extLst>
          </a:blip>
          <a:srcRect l="33174" t="21276" r="56286" b="61447"/>
          <a:stretch/>
        </p:blipFill>
        <p:spPr>
          <a:xfrm>
            <a:off x="6983760" y="692696"/>
            <a:ext cx="2160240" cy="2210479"/>
          </a:xfrm>
          <a:prstGeom prst="rect">
            <a:avLst/>
          </a:prstGeom>
        </p:spPr>
      </p:pic>
    </p:spTree>
    <p:extLst>
      <p:ext uri="{BB962C8B-B14F-4D97-AF65-F5344CB8AC3E}">
        <p14:creationId xmlns:p14="http://schemas.microsoft.com/office/powerpoint/2010/main" val="11266649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043608" y="2415760"/>
            <a:ext cx="6400800" cy="3217912"/>
          </a:xfrm>
        </p:spPr>
        <p:txBody>
          <a:bodyPr>
            <a:normAutofit lnSpcReduction="10000"/>
          </a:bodyPr>
          <a:lstStyle/>
          <a:p>
            <a:pPr algn="l"/>
            <a:r>
              <a:rPr lang="de-DE" dirty="0" smtClean="0">
                <a:solidFill>
                  <a:schemeClr val="tx1"/>
                </a:solidFill>
              </a:rPr>
              <a:t>Der Religionsunterricht ermutigt die Schülerinnen und Schüler, ausgehend von ihren Erfahrungen die großen Fragen des Lebens und in diesem Zusammenhang die Frage nach Gott zu stellen und die Grundzüge des christlichen Gottesverständnisses in Auseinandersetzung mit anderen Weltanschauungen zu bedenken.</a:t>
            </a:r>
            <a:endParaRPr lang="de-DE" dirty="0">
              <a:solidFill>
                <a:schemeClr val="tx1"/>
              </a:solidFill>
            </a:endParaRPr>
          </a:p>
        </p:txBody>
      </p:sp>
      <p:pic>
        <p:nvPicPr>
          <p:cNvPr id="5" name="Grafik 4"/>
          <p:cNvPicPr>
            <a:picLocks noChangeAspect="1"/>
          </p:cNvPicPr>
          <p:nvPr/>
        </p:nvPicPr>
        <p:blipFill rotWithShape="1">
          <a:blip r:embed="rId2">
            <a:extLst>
              <a:ext uri="{28A0092B-C50C-407E-A947-70E740481C1C}">
                <a14:useLocalDpi xmlns:a14="http://schemas.microsoft.com/office/drawing/2010/main" val="0"/>
              </a:ext>
            </a:extLst>
          </a:blip>
          <a:srcRect l="33174" t="21276" r="56286" b="61447"/>
          <a:stretch/>
        </p:blipFill>
        <p:spPr>
          <a:xfrm>
            <a:off x="6983760" y="692696"/>
            <a:ext cx="2160240" cy="2210479"/>
          </a:xfrm>
          <a:prstGeom prst="rect">
            <a:avLst/>
          </a:prstGeom>
        </p:spPr>
      </p:pic>
    </p:spTree>
    <p:extLst>
      <p:ext uri="{BB962C8B-B14F-4D97-AF65-F5344CB8AC3E}">
        <p14:creationId xmlns:p14="http://schemas.microsoft.com/office/powerpoint/2010/main" val="20830697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043608" y="2415760"/>
            <a:ext cx="6400800" cy="3217912"/>
          </a:xfrm>
        </p:spPr>
        <p:txBody>
          <a:bodyPr>
            <a:normAutofit lnSpcReduction="10000"/>
          </a:bodyPr>
          <a:lstStyle/>
          <a:p>
            <a:pPr algn="l"/>
            <a:r>
              <a:rPr lang="de-DE" dirty="0" smtClean="0">
                <a:solidFill>
                  <a:schemeClr val="tx1"/>
                </a:solidFill>
              </a:rPr>
              <a:t>Der Religionsunterricht ermutigt die Schülerinnen und Schüler, ausgehend von ihren Erfahrungen </a:t>
            </a:r>
            <a:r>
              <a:rPr lang="de-DE" dirty="0" smtClean="0">
                <a:solidFill>
                  <a:srgbClr val="FF0000"/>
                </a:solidFill>
              </a:rPr>
              <a:t>die großen Fragen </a:t>
            </a:r>
            <a:r>
              <a:rPr lang="de-DE" dirty="0" smtClean="0">
                <a:solidFill>
                  <a:schemeClr val="tx1"/>
                </a:solidFill>
              </a:rPr>
              <a:t>des Lebens und in diesem Zusammenhang die </a:t>
            </a:r>
            <a:r>
              <a:rPr lang="de-DE" dirty="0" smtClean="0">
                <a:solidFill>
                  <a:srgbClr val="FF0000"/>
                </a:solidFill>
              </a:rPr>
              <a:t>Frage nach Gott </a:t>
            </a:r>
            <a:r>
              <a:rPr lang="de-DE" dirty="0" smtClean="0">
                <a:solidFill>
                  <a:schemeClr val="tx1"/>
                </a:solidFill>
              </a:rPr>
              <a:t>zu stellen und die </a:t>
            </a:r>
            <a:r>
              <a:rPr lang="de-DE" dirty="0" smtClean="0">
                <a:solidFill>
                  <a:srgbClr val="FF0000"/>
                </a:solidFill>
              </a:rPr>
              <a:t>Grundzüge des christlichen Gottesverständnisses </a:t>
            </a:r>
            <a:r>
              <a:rPr lang="de-DE" dirty="0" smtClean="0">
                <a:solidFill>
                  <a:schemeClr val="tx1"/>
                </a:solidFill>
              </a:rPr>
              <a:t>in Auseinandersetzung mit anderen Weltanschauungen zu bedenken.</a:t>
            </a:r>
            <a:endParaRPr lang="de-DE" dirty="0">
              <a:solidFill>
                <a:schemeClr val="tx1"/>
              </a:solidFill>
            </a:endParaRPr>
          </a:p>
        </p:txBody>
      </p:sp>
      <p:pic>
        <p:nvPicPr>
          <p:cNvPr id="5" name="Grafik 4"/>
          <p:cNvPicPr>
            <a:picLocks noChangeAspect="1"/>
          </p:cNvPicPr>
          <p:nvPr/>
        </p:nvPicPr>
        <p:blipFill rotWithShape="1">
          <a:blip r:embed="rId3">
            <a:extLst>
              <a:ext uri="{28A0092B-C50C-407E-A947-70E740481C1C}">
                <a14:useLocalDpi xmlns:a14="http://schemas.microsoft.com/office/drawing/2010/main" val="0"/>
              </a:ext>
            </a:extLst>
          </a:blip>
          <a:srcRect l="33174" t="21276" r="56286" b="61447"/>
          <a:stretch/>
        </p:blipFill>
        <p:spPr>
          <a:xfrm>
            <a:off x="6983760" y="692696"/>
            <a:ext cx="2160240" cy="2210479"/>
          </a:xfrm>
          <a:prstGeom prst="rect">
            <a:avLst/>
          </a:prstGeom>
        </p:spPr>
      </p:pic>
    </p:spTree>
    <p:extLst>
      <p:ext uri="{BB962C8B-B14F-4D97-AF65-F5344CB8AC3E}">
        <p14:creationId xmlns:p14="http://schemas.microsoft.com/office/powerpoint/2010/main" val="1497350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Worum es geht</a:t>
            </a:r>
            <a:endParaRPr lang="de-DE" dirty="0"/>
          </a:p>
        </p:txBody>
      </p:sp>
      <p:sp>
        <p:nvSpPr>
          <p:cNvPr id="3" name="Inhaltsplatzhalter 2"/>
          <p:cNvSpPr>
            <a:spLocks noGrp="1"/>
          </p:cNvSpPr>
          <p:nvPr>
            <p:ph idx="1"/>
          </p:nvPr>
        </p:nvSpPr>
        <p:spPr>
          <a:xfrm>
            <a:off x="4044090" y="3284984"/>
            <a:ext cx="4044338" cy="1800200"/>
          </a:xfrm>
        </p:spPr>
        <p:txBody>
          <a:bodyPr>
            <a:normAutofit/>
          </a:bodyPr>
          <a:lstStyle/>
          <a:p>
            <a:pPr marL="0" indent="0">
              <a:buNone/>
            </a:pPr>
            <a:r>
              <a:rPr lang="de-DE" b="1" dirty="0" smtClean="0"/>
              <a:t>Spuren </a:t>
            </a:r>
            <a:r>
              <a:rPr lang="de-DE" b="1" dirty="0"/>
              <a:t>von </a:t>
            </a:r>
            <a:r>
              <a:rPr lang="de-DE" b="1" dirty="0" smtClean="0"/>
              <a:t>Gott </a:t>
            </a:r>
          </a:p>
          <a:p>
            <a:pPr marL="0" indent="0">
              <a:buNone/>
            </a:pPr>
            <a:r>
              <a:rPr lang="de-DE" b="1" dirty="0" smtClean="0"/>
              <a:t>Über </a:t>
            </a:r>
            <a:r>
              <a:rPr lang="de-DE" b="1" dirty="0"/>
              <a:t>Gott </a:t>
            </a:r>
            <a:r>
              <a:rPr lang="de-DE" b="1" dirty="0" smtClean="0"/>
              <a:t>sprechen</a:t>
            </a:r>
          </a:p>
          <a:p>
            <a:pPr marL="0" indent="0">
              <a:buNone/>
            </a:pPr>
            <a:r>
              <a:rPr lang="de-DE" b="1" dirty="0" smtClean="0"/>
              <a:t>Mit </a:t>
            </a:r>
            <a:r>
              <a:rPr lang="de-DE" b="1" dirty="0"/>
              <a:t>Gott </a:t>
            </a:r>
            <a:r>
              <a:rPr lang="de-DE" b="1" dirty="0" smtClean="0"/>
              <a:t>ringen</a:t>
            </a:r>
            <a:endParaRPr lang="de-DE"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3174" t="21276" r="56286" b="61447"/>
          <a:stretch/>
        </p:blipFill>
        <p:spPr>
          <a:xfrm>
            <a:off x="7032857" y="692696"/>
            <a:ext cx="2111143" cy="2160240"/>
          </a:xfrm>
          <a:prstGeom prst="rect">
            <a:avLst/>
          </a:prstGeom>
        </p:spPr>
      </p:pic>
      <p:sp>
        <p:nvSpPr>
          <p:cNvPr id="5" name="Rechteck 4"/>
          <p:cNvSpPr/>
          <p:nvPr/>
        </p:nvSpPr>
        <p:spPr>
          <a:xfrm>
            <a:off x="179512" y="2492896"/>
            <a:ext cx="3744416" cy="1815882"/>
          </a:xfrm>
          <a:prstGeom prst="rect">
            <a:avLst/>
          </a:prstGeom>
        </p:spPr>
        <p:txBody>
          <a:bodyPr wrap="square">
            <a:spAutoFit/>
          </a:bodyPr>
          <a:lstStyle/>
          <a:p>
            <a:r>
              <a:rPr lang="de-DE" sz="2800" dirty="0" smtClean="0"/>
              <a:t>Was kann ich wissen?</a:t>
            </a:r>
            <a:br>
              <a:rPr lang="de-DE" sz="2800" dirty="0" smtClean="0"/>
            </a:br>
            <a:r>
              <a:rPr lang="de-DE" sz="2800" dirty="0" smtClean="0"/>
              <a:t>Was soll ich tun?</a:t>
            </a:r>
            <a:br>
              <a:rPr lang="de-DE" sz="2800" dirty="0" smtClean="0"/>
            </a:br>
            <a:r>
              <a:rPr lang="de-DE" sz="2800" dirty="0" smtClean="0"/>
              <a:t>Was darf ich hoffen?</a:t>
            </a:r>
            <a:br>
              <a:rPr lang="de-DE" sz="2800" dirty="0" smtClean="0"/>
            </a:br>
            <a:r>
              <a:rPr lang="de-DE" sz="2800" dirty="0" smtClean="0"/>
              <a:t>Was ist der Mensch?</a:t>
            </a:r>
            <a:endParaRPr lang="de-DE" sz="2800" dirty="0"/>
          </a:p>
        </p:txBody>
      </p:sp>
      <p:sp>
        <p:nvSpPr>
          <p:cNvPr id="6" name="Textfeld 5"/>
          <p:cNvSpPr txBox="1"/>
          <p:nvPr/>
        </p:nvSpPr>
        <p:spPr>
          <a:xfrm>
            <a:off x="1250228" y="5388596"/>
            <a:ext cx="5971543" cy="830997"/>
          </a:xfrm>
          <a:prstGeom prst="rect">
            <a:avLst/>
          </a:prstGeom>
          <a:noFill/>
        </p:spPr>
        <p:txBody>
          <a:bodyPr wrap="square" rtlCol="0">
            <a:spAutoFit/>
          </a:bodyPr>
          <a:lstStyle/>
          <a:p>
            <a:r>
              <a:rPr lang="de-DE" sz="2400" dirty="0" smtClean="0"/>
              <a:t>Güte – Allmacht – Heiligkeit – Heilswille – Schöpfer – Wahrheit – Liebe - Beziehung</a:t>
            </a:r>
            <a:endParaRPr lang="de-DE" sz="2400" dirty="0"/>
          </a:p>
        </p:txBody>
      </p:sp>
    </p:spTree>
    <p:extLst>
      <p:ext uri="{BB962C8B-B14F-4D97-AF65-F5344CB8AC3E}">
        <p14:creationId xmlns:p14="http://schemas.microsoft.com/office/powerpoint/2010/main" val="2118703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Lernbereiche</a:t>
            </a:r>
            <a:endParaRPr lang="de-DE" dirty="0"/>
          </a:p>
        </p:txBody>
      </p:sp>
      <p:sp>
        <p:nvSpPr>
          <p:cNvPr id="3" name="Inhaltsplatzhalter 2"/>
          <p:cNvSpPr>
            <a:spLocks noGrp="1"/>
          </p:cNvSpPr>
          <p:nvPr>
            <p:ph idx="1"/>
          </p:nvPr>
        </p:nvSpPr>
        <p:spPr/>
        <p:txBody>
          <a:bodyPr>
            <a:normAutofit fontScale="62500" lnSpcReduction="20000"/>
          </a:bodyPr>
          <a:lstStyle/>
          <a:p>
            <a:endParaRPr lang="de-DE" dirty="0" smtClean="0"/>
          </a:p>
          <a:p>
            <a:endParaRPr lang="de-DE" dirty="0" smtClean="0"/>
          </a:p>
          <a:p>
            <a:endParaRPr lang="de-DE" dirty="0"/>
          </a:p>
          <a:p>
            <a:r>
              <a:rPr lang="de-DE" dirty="0" smtClean="0"/>
              <a:t>5.3: Menschen fragen nach Gott. Zugänge zum christlichen Gottesverständnis</a:t>
            </a:r>
          </a:p>
          <a:p>
            <a:r>
              <a:rPr lang="de-DE" dirty="0" smtClean="0"/>
              <a:t>7.2: Im Sichtbaren wird Unsichtbares gegenwärtig: Symbole und Sakramente</a:t>
            </a:r>
          </a:p>
          <a:p>
            <a:r>
              <a:rPr lang="de-DE" dirty="0" smtClean="0"/>
              <a:t>10.2: Erkenntnis, Sprache und Spiritualität. Zugänge zur religiösen Wirklichkeit im Kontext des Lebens</a:t>
            </a:r>
          </a:p>
          <a:p>
            <a:r>
              <a:rPr lang="de-DE" dirty="0" smtClean="0"/>
              <a:t>10.3: Tod und Jenseitsvorstellungen im Christentum und in anderen Religionen</a:t>
            </a:r>
          </a:p>
          <a:p>
            <a:r>
              <a:rPr lang="de-DE" dirty="0" smtClean="0"/>
              <a:t>11.2: Glaube und Vernunft. Religionskritik und Religionsbegründung</a:t>
            </a:r>
          </a:p>
          <a:p>
            <a:r>
              <a:rPr lang="de-DE" dirty="0" smtClean="0"/>
              <a:t>11.4: Der drei-eine Gott: Annäherungen an das Geheimnis der Trinität</a:t>
            </a:r>
            <a:endParaRPr lang="de-DE"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3174" t="21276" r="56286" b="61447"/>
          <a:stretch/>
        </p:blipFill>
        <p:spPr>
          <a:xfrm>
            <a:off x="7380312" y="692696"/>
            <a:ext cx="1872208" cy="1915748"/>
          </a:xfrm>
          <a:prstGeom prst="rect">
            <a:avLst/>
          </a:prstGeom>
        </p:spPr>
      </p:pic>
    </p:spTree>
    <p:extLst>
      <p:ext uri="{BB962C8B-B14F-4D97-AF65-F5344CB8AC3E}">
        <p14:creationId xmlns:p14="http://schemas.microsoft.com/office/powerpoint/2010/main" val="902010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de-DE" dirty="0"/>
          </a:p>
        </p:txBody>
      </p:sp>
      <p:sp>
        <p:nvSpPr>
          <p:cNvPr id="8" name="Inhaltsplatzhalter 7"/>
          <p:cNvSpPr>
            <a:spLocks noGrp="1"/>
          </p:cNvSpPr>
          <p:nvPr>
            <p:ph idx="1"/>
          </p:nvPr>
        </p:nvSpPr>
        <p:spPr/>
        <p:txBody>
          <a:bodyPr>
            <a:normAutofit/>
          </a:bodyPr>
          <a:lstStyle/>
          <a:p>
            <a:endParaRPr lang="de-DE" dirty="0" smtClean="0"/>
          </a:p>
          <a:p>
            <a:pPr marL="0" indent="0">
              <a:buNone/>
            </a:pPr>
            <a:endParaRPr lang="de-DE" sz="2700" b="1" dirty="0" smtClean="0"/>
          </a:p>
          <a:p>
            <a:pPr marL="0" indent="0">
              <a:buNone/>
            </a:pPr>
            <a:r>
              <a:rPr lang="de-DE" sz="2700" dirty="0" smtClean="0"/>
              <a:t>„Ich denke schon, dass es einen Menschen gegeben hat, ob der jetzt Jesus hieß oder nicht, und dass der Glaube verbreitet hat und erzählt hat, dass er das Kind Jesu ist.“</a:t>
            </a:r>
          </a:p>
          <a:p>
            <a:pPr marL="0" indent="0">
              <a:buNone/>
            </a:pPr>
            <a:r>
              <a:rPr lang="de-DE" sz="1800" dirty="0" smtClean="0"/>
              <a:t>(männlich, 15 Jahre, katholisch; Sinusstudie 2016, S. 339)</a:t>
            </a:r>
            <a:endParaRPr lang="de-DE" sz="1800" dirty="0"/>
          </a:p>
          <a:p>
            <a:pPr marL="0" indent="0">
              <a:buNone/>
            </a:pPr>
            <a:endParaRPr lang="de-DE" dirty="0"/>
          </a:p>
        </p:txBody>
      </p:sp>
      <p:pic>
        <p:nvPicPr>
          <p:cNvPr id="9" name="Inhaltsplatzhalter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43323" t="21554" r="45630" b="61305"/>
          <a:stretch/>
        </p:blipFill>
        <p:spPr>
          <a:xfrm>
            <a:off x="7301500" y="764704"/>
            <a:ext cx="1873250" cy="1749425"/>
          </a:xfrm>
          <a:prstGeom prst="rect">
            <a:avLst/>
          </a:prstGeom>
        </p:spPr>
      </p:pic>
    </p:spTree>
    <p:extLst>
      <p:ext uri="{BB962C8B-B14F-4D97-AF65-F5344CB8AC3E}">
        <p14:creationId xmlns:p14="http://schemas.microsoft.com/office/powerpoint/2010/main" val="528151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2253</Words>
  <Application>Microsoft Office PowerPoint</Application>
  <PresentationFormat>Bildschirmpräsentation (4:3)</PresentationFormat>
  <Paragraphs>226</Paragraphs>
  <Slides>33</Slides>
  <Notes>17</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RPZ PPT Vorlage_Schilf</vt:lpstr>
      <vt:lpstr>Das</vt:lpstr>
      <vt:lpstr>Gegenstandsbereiche</vt:lpstr>
      <vt:lpstr>Unsere Schülerinnen und Schüler</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PowerPoint-Präsentation</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Lernbereiche</vt:lpstr>
      <vt:lpstr>PowerPoint-Präsentation</vt:lpstr>
      <vt:lpstr>PowerPoint-Präsentation</vt:lpstr>
      <vt:lpstr>PowerPoint-Präsentation</vt:lpstr>
      <vt:lpstr>Worum es geht</vt:lpstr>
      <vt:lpstr>Lernbereiche</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Bär, Dr. Matthias</dc:creator>
  <cp:lastModifiedBy>Bär, Dr. Matthias</cp:lastModifiedBy>
  <cp:revision>34</cp:revision>
  <dcterms:created xsi:type="dcterms:W3CDTF">2016-04-26T12:03:23Z</dcterms:created>
  <dcterms:modified xsi:type="dcterms:W3CDTF">2016-06-03T08:30:39Z</dcterms:modified>
</cp:coreProperties>
</file>